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84" r:id="rId2"/>
    <p:sldId id="386" r:id="rId3"/>
    <p:sldId id="602" r:id="rId4"/>
    <p:sldId id="577" r:id="rId5"/>
    <p:sldId id="645" r:id="rId6"/>
    <p:sldId id="562" r:id="rId7"/>
    <p:sldId id="604" r:id="rId8"/>
    <p:sldId id="664" r:id="rId9"/>
    <p:sldId id="631" r:id="rId10"/>
    <p:sldId id="632" r:id="rId11"/>
    <p:sldId id="630" r:id="rId12"/>
    <p:sldId id="657" r:id="rId13"/>
    <p:sldId id="643" r:id="rId14"/>
    <p:sldId id="665" r:id="rId15"/>
    <p:sldId id="666" r:id="rId16"/>
    <p:sldId id="667" r:id="rId17"/>
    <p:sldId id="628" r:id="rId18"/>
    <p:sldId id="627" r:id="rId19"/>
    <p:sldId id="668" r:id="rId20"/>
    <p:sldId id="670" r:id="rId21"/>
    <p:sldId id="669" r:id="rId22"/>
    <p:sldId id="629" r:id="rId23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8" autoAdjust="0"/>
    <p:restoredTop sz="94444" autoAdjust="0"/>
  </p:normalViewPr>
  <p:slideViewPr>
    <p:cSldViewPr>
      <p:cViewPr varScale="1">
        <p:scale>
          <a:sx n="84" d="100"/>
          <a:sy n="84" d="100"/>
        </p:scale>
        <p:origin x="416" y="17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1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8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0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5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0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49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7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68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8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3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09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00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0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5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0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1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0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6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0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18.emf"/><Relationship Id="rId4" Type="http://schemas.openxmlformats.org/officeDocument/2006/relationships/image" Target="../media/image28.png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9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8.emf"/><Relationship Id="rId10" Type="http://schemas.openxmlformats.org/officeDocument/2006/relationships/image" Target="../media/image37.png"/><Relationship Id="rId4" Type="http://schemas.openxmlformats.org/officeDocument/2006/relationships/image" Target="../media/image16.emf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9.emf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5" Type="http://schemas.openxmlformats.org/officeDocument/2006/relationships/image" Target="../media/image18.emf"/><Relationship Id="rId10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44.png"/><Relationship Id="rId1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33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38.png"/><Relationship Id="rId5" Type="http://schemas.openxmlformats.org/officeDocument/2006/relationships/image" Target="../media/image69.png"/><Relationship Id="rId10" Type="http://schemas.openxmlformats.org/officeDocument/2006/relationships/image" Target="../media/image37.png"/><Relationship Id="rId4" Type="http://schemas.openxmlformats.org/officeDocument/2006/relationships/image" Target="../media/image84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4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19.emf"/><Relationship Id="rId4" Type="http://schemas.openxmlformats.org/officeDocument/2006/relationships/image" Target="../media/image17.e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PI_logo.pdf">
            <a:extLst>
              <a:ext uri="{FF2B5EF4-FFF2-40B4-BE49-F238E27FC236}">
                <a16:creationId xmlns:a16="http://schemas.microsoft.com/office/drawing/2014/main" id="{AF28C29C-C807-6E48-AF22-FC4BCBA27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6573148"/>
            <a:ext cx="3119264" cy="98652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1705024" y="5868069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800" b="1" kern="0" cap="sm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Human-centered Machine Learning</a:t>
            </a:r>
            <a:endParaRPr kumimoji="0" lang="en-US" sz="28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889" y="3184581"/>
            <a:ext cx="9095927" cy="8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0"/>
              </a:spcAft>
            </a:pPr>
            <a:r>
              <a:rPr lang="en-US" sz="3800" dirty="0">
                <a:solidFill>
                  <a:schemeClr val="tx1"/>
                </a:solidFill>
                <a:latin typeface="Calibri"/>
              </a:rPr>
              <a:t>Opinion Dynamics </a:t>
            </a:r>
          </a:p>
          <a:p>
            <a:pPr eaLnBrk="1">
              <a:lnSpc>
                <a:spcPct val="8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with Marked Temporal Point Processes (TPPs)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E533D3-F2D2-EC42-BBEA-C89871020D9A}"/>
              </a:ext>
            </a:extLst>
          </p:cNvPr>
          <p:cNvSpPr txBox="1">
            <a:spLocks/>
          </p:cNvSpPr>
          <p:nvPr/>
        </p:nvSpPr>
        <p:spPr bwMode="auto">
          <a:xfrm>
            <a:off x="2364556" y="6342512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http://courses.mpi-sws.org/hcml-ws18/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5A737-C58D-8541-A7C7-CADD1ED190F2}"/>
              </a:ext>
            </a:extLst>
          </p:cNvPr>
          <p:cNvCxnSpPr>
            <a:cxnSpLocks/>
          </p:cNvCxnSpPr>
          <p:nvPr/>
        </p:nvCxnSpPr>
        <p:spPr bwMode="auto">
          <a:xfrm>
            <a:off x="2642320" y="4139877"/>
            <a:ext cx="729453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76EA81-B1F9-3441-AE1F-4653B62D7C36}"/>
              </a:ext>
            </a:extLst>
          </p:cNvPr>
          <p:cNvCxnSpPr>
            <a:stCxn id="29" idx="4"/>
          </p:cNvCxnSpPr>
          <p:nvPr/>
        </p:nvCxnSpPr>
        <p:spPr bwMode="auto">
          <a:xfrm>
            <a:off x="8856736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9CBD686-C994-D647-B4AE-111442995346}"/>
              </a:ext>
            </a:extLst>
          </p:cNvPr>
          <p:cNvSpPr/>
          <p:nvPr/>
        </p:nvSpPr>
        <p:spPr bwMode="auto">
          <a:xfrm>
            <a:off x="8784728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E6E411-F482-1A4E-9A35-35382DB28B25}"/>
              </a:ext>
            </a:extLst>
          </p:cNvPr>
          <p:cNvCxnSpPr>
            <a:stCxn id="31" idx="4"/>
          </p:cNvCxnSpPr>
          <p:nvPr/>
        </p:nvCxnSpPr>
        <p:spPr bwMode="auto">
          <a:xfrm>
            <a:off x="9360792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1594279-4CAA-4A40-A279-346BA0C7494F}"/>
              </a:ext>
            </a:extLst>
          </p:cNvPr>
          <p:cNvSpPr/>
          <p:nvPr/>
        </p:nvSpPr>
        <p:spPr bwMode="auto">
          <a:xfrm>
            <a:off x="9288784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999EA-D2EA-DF4D-831A-5EBA05F315B9}"/>
              </a:ext>
            </a:extLst>
          </p:cNvPr>
          <p:cNvSpPr/>
          <p:nvPr/>
        </p:nvSpPr>
        <p:spPr bwMode="auto">
          <a:xfrm>
            <a:off x="8568704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F67D22-3813-D047-919A-DB216EC3B47E}"/>
              </a:ext>
            </a:extLst>
          </p:cNvPr>
          <p:cNvCxnSpPr>
            <a:stCxn id="32" idx="2"/>
          </p:cNvCxnSpPr>
          <p:nvPr/>
        </p:nvCxnSpPr>
        <p:spPr bwMode="auto">
          <a:xfrm>
            <a:off x="8640712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7519069-EE26-3A4C-8745-78AB4F2FEA24}"/>
              </a:ext>
            </a:extLst>
          </p:cNvPr>
          <p:cNvSpPr/>
          <p:nvPr/>
        </p:nvSpPr>
        <p:spPr bwMode="auto">
          <a:xfrm>
            <a:off x="9576816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B9B616-9AC6-A84D-9587-6E95D4F6BAF8}"/>
              </a:ext>
            </a:extLst>
          </p:cNvPr>
          <p:cNvCxnSpPr>
            <a:stCxn id="34" idx="2"/>
          </p:cNvCxnSpPr>
          <p:nvPr/>
        </p:nvCxnSpPr>
        <p:spPr bwMode="auto">
          <a:xfrm>
            <a:off x="9648824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F077F8-BD95-974A-8309-351281FF018B}"/>
              </a:ext>
            </a:extLst>
          </p:cNvPr>
          <p:cNvCxnSpPr>
            <a:cxnSpLocks/>
          </p:cNvCxnSpPr>
          <p:nvPr/>
        </p:nvCxnSpPr>
        <p:spPr bwMode="auto">
          <a:xfrm>
            <a:off x="482080" y="4139877"/>
            <a:ext cx="216024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308255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92" y="5147989"/>
            <a:ext cx="4604072" cy="1032965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Message intensity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5776" y="6300117"/>
            <a:ext cx="165618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User’s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intensity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27944" y="6300119"/>
            <a:ext cx="237626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Messages on her 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own initiative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1" y="5147989"/>
            <a:ext cx="901169" cy="576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834" y="5219997"/>
            <a:ext cx="549270" cy="576064"/>
          </a:xfrm>
          <a:prstGeom prst="rect">
            <a:avLst/>
          </a:prstGeom>
        </p:spPr>
      </p:pic>
      <p:sp>
        <p:nvSpPr>
          <p:cNvPr id="67" name="Left Brace 66"/>
          <p:cNvSpPr/>
          <p:nvPr/>
        </p:nvSpPr>
        <p:spPr bwMode="auto">
          <a:xfrm rot="16200000">
            <a:off x="2638896" y="5554886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rot="16200000">
            <a:off x="838696" y="5482877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960" y="5364013"/>
            <a:ext cx="288032" cy="2880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152" y="5364013"/>
            <a:ext cx="292604" cy="28803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16176" y="6588149"/>
            <a:ext cx="244827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Influence from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user v on user 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76416" y="6372125"/>
            <a:ext cx="2808065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Previous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messages by user v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256336" y="5796061"/>
            <a:ext cx="432048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Left Brace 36"/>
          <p:cNvSpPr/>
          <p:nvPr/>
        </p:nvSpPr>
        <p:spPr bwMode="auto">
          <a:xfrm rot="16200000">
            <a:off x="7086272" y="4902229"/>
            <a:ext cx="432048" cy="26517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 Placeholder 2"/>
          <p:cNvSpPr txBox="1">
            <a:spLocks/>
          </p:cNvSpPr>
          <p:nvPr/>
        </p:nvSpPr>
        <p:spPr bwMode="auto">
          <a:xfrm>
            <a:off x="7344816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04" y="1679411"/>
            <a:ext cx="425172" cy="422756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2460352" y="2102167"/>
            <a:ext cx="5820320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2451968" y="1593455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748384" y="203945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964408" y="196744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260552" y="189543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988744" y="182342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2748384" y="2031067"/>
            <a:ext cx="21602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2964408" y="1959059"/>
            <a:ext cx="129614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4260552" y="1887051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988744" y="1814135"/>
            <a:ext cx="1931888" cy="9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871960" y="147558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A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3437600" y="282224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4085672" y="275023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4733744" y="267823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5021776" y="260622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5669848" y="253421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3437600" y="2822247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4085672" y="2750239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4733744" y="267823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5021776" y="2606223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5669848" y="2534215"/>
            <a:ext cx="2250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6624488" y="361433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7272560" y="354232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7560592" y="347031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H="1">
            <a:off x="6624488" y="3614335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7272560" y="3542327"/>
            <a:ext cx="3108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7560592" y="347031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1853424" y="2246183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B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111" name="Rectangle 110"/>
          <p:cNvSpPr/>
          <p:nvPr/>
        </p:nvSpPr>
        <p:spPr>
          <a:xfrm>
            <a:off x="1871960" y="3059757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C 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2456408" y="2894255"/>
            <a:ext cx="5824264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2448024" y="2390199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2456408" y="3686343"/>
            <a:ext cx="5824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2448024" y="3168339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04" y="2462207"/>
            <a:ext cx="402922" cy="43204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04" y="3254295"/>
            <a:ext cx="424335" cy="432048"/>
          </a:xfrm>
          <a:prstGeom prst="rect">
            <a:avLst/>
          </a:prstGeom>
        </p:spPr>
      </p:pic>
      <p:cxnSp>
        <p:nvCxnSpPr>
          <p:cNvPr id="118" name="Straight Arrow Connector 117"/>
          <p:cNvCxnSpPr/>
          <p:nvPr/>
        </p:nvCxnSpPr>
        <p:spPr bwMode="auto">
          <a:xfrm>
            <a:off x="7560592" y="5003973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2520" y="4283893"/>
            <a:ext cx="689429" cy="576064"/>
          </a:xfrm>
          <a:prstGeom prst="rect">
            <a:avLst/>
          </a:prstGeom>
        </p:spPr>
      </p:pic>
      <p:cxnSp>
        <p:nvCxnSpPr>
          <p:cNvPr id="120" name="Straight Connector 119"/>
          <p:cNvCxnSpPr/>
          <p:nvPr/>
        </p:nvCxnSpPr>
        <p:spPr bwMode="auto">
          <a:xfrm>
            <a:off x="6696496" y="4859957"/>
            <a:ext cx="12961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V="1">
            <a:off x="6696496" y="4211885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7200552" y="417181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Memory</a:t>
            </a:r>
          </a:p>
        </p:txBody>
      </p:sp>
      <p:sp>
        <p:nvSpPr>
          <p:cNvPr id="123" name="Right Brace 122"/>
          <p:cNvSpPr/>
          <p:nvPr/>
        </p:nvSpPr>
        <p:spPr bwMode="auto">
          <a:xfrm>
            <a:off x="8640712" y="3995861"/>
            <a:ext cx="504056" cy="324036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 rot="5400000">
            <a:off x="7955766" y="525687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/>
              </a:rPr>
              <a:t>Hawkes process</a:t>
            </a:r>
            <a:endParaRPr lang="en-US" sz="3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5841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5148063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Sentiment distribution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28144" y="4067869"/>
            <a:ext cx="237626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L</a:t>
            </a:r>
            <a:r>
              <a:rPr lang="en-US" sz="2200" b="1" dirty="0">
                <a:solidFill>
                  <a:srgbClr val="404040"/>
                </a:solidFill>
                <a:latin typeface="Calibri" charset="0"/>
              </a:rPr>
              <a:t>atent opinion</a:t>
            </a:r>
          </a:p>
        </p:txBody>
      </p:sp>
      <p:cxnSp>
        <p:nvCxnSpPr>
          <p:cNvPr id="78" name="Straight Connector 77"/>
          <p:cNvCxnSpPr>
            <a:stCxn id="79" idx="4"/>
          </p:cNvCxnSpPr>
          <p:nvPr/>
        </p:nvCxnSpPr>
        <p:spPr bwMode="auto">
          <a:xfrm>
            <a:off x="5914796" y="1691606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5842788" y="1547590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618652" y="2483694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4690660" y="2623134"/>
            <a:ext cx="0" cy="2926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4906684" y="2267670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4978692" y="2403678"/>
            <a:ext cx="0" cy="512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5482748" y="2555702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554756" y="269628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970580" y="2411686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4042588" y="2549982"/>
            <a:ext cx="0" cy="3657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322508" y="2555702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3394516" y="269628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 bwMode="auto">
          <a:xfrm rot="18900000">
            <a:off x="6557061" y="3953681"/>
            <a:ext cx="144016" cy="144016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V="1">
            <a:off x="6629069" y="3851849"/>
            <a:ext cx="0" cy="146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7205133" y="3851847"/>
            <a:ext cx="0" cy="3657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7544806" y="385184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104" idx="4"/>
          </p:cNvCxnSpPr>
          <p:nvPr/>
        </p:nvCxnSpPr>
        <p:spPr bwMode="auto">
          <a:xfrm>
            <a:off x="4258612" y="1763614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Oval 103"/>
          <p:cNvSpPr/>
          <p:nvPr/>
        </p:nvSpPr>
        <p:spPr bwMode="auto">
          <a:xfrm>
            <a:off x="4186604" y="1619598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 rot="18900000">
            <a:off x="7141453" y="4182058"/>
            <a:ext cx="144016" cy="144016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 rot="18900000">
            <a:off x="7469145" y="3953681"/>
            <a:ext cx="144016" cy="144016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/>
          <p:cNvCxnSpPr>
            <a:stCxn id="108" idx="4"/>
          </p:cNvCxnSpPr>
          <p:nvPr/>
        </p:nvCxnSpPr>
        <p:spPr bwMode="auto">
          <a:xfrm>
            <a:off x="2674436" y="1907630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Oval 107"/>
          <p:cNvSpPr/>
          <p:nvPr/>
        </p:nvSpPr>
        <p:spPr bwMode="auto">
          <a:xfrm>
            <a:off x="2602428" y="1763614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10" idx="4"/>
          </p:cNvCxnSpPr>
          <p:nvPr/>
        </p:nvCxnSpPr>
        <p:spPr bwMode="auto">
          <a:xfrm>
            <a:off x="2890460" y="1907630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2818452" y="1763614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944" y="1691606"/>
            <a:ext cx="425172" cy="422756"/>
          </a:xfrm>
          <a:prstGeom prst="rect">
            <a:avLst/>
          </a:prstGeom>
        </p:spPr>
      </p:pic>
      <p:cxnSp>
        <p:nvCxnSpPr>
          <p:cNvPr id="113" name="Straight Arrow Connector 112"/>
          <p:cNvCxnSpPr/>
          <p:nvPr/>
        </p:nvCxnSpPr>
        <p:spPr bwMode="auto">
          <a:xfrm flipV="1">
            <a:off x="2453476" y="1979638"/>
            <a:ext cx="5820320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V="1">
            <a:off x="2449532" y="2915742"/>
            <a:ext cx="5824264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2449532" y="3851847"/>
            <a:ext cx="5824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944" y="2627710"/>
            <a:ext cx="402922" cy="43204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944" y="3635822"/>
            <a:ext cx="424335" cy="432048"/>
          </a:xfrm>
          <a:prstGeom prst="rect">
            <a:avLst/>
          </a:prstGeom>
        </p:spPr>
      </p:pic>
      <p:cxnSp>
        <p:nvCxnSpPr>
          <p:cNvPr id="118" name="Straight Arrow Connector 117"/>
          <p:cNvCxnSpPr/>
          <p:nvPr/>
        </p:nvCxnSpPr>
        <p:spPr bwMode="auto">
          <a:xfrm flipV="1">
            <a:off x="2448024" y="1547590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352" y="4787949"/>
            <a:ext cx="1715000" cy="432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861" y="4859957"/>
            <a:ext cx="413099" cy="288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3293" y="4859957"/>
            <a:ext cx="584619" cy="360040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431800" y="4715941"/>
            <a:ext cx="21602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latin typeface="Calibri" charset="0"/>
              </a:rPr>
              <a:t>Sentiment:</a:t>
            </a:r>
            <a:endParaRPr lang="en-US" sz="2800" b="1" dirty="0">
              <a:solidFill>
                <a:schemeClr val="accent2"/>
              </a:solidFill>
              <a:latin typeface="Calibri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V="1">
            <a:off x="2448024" y="2483694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2448024" y="3419798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>
          <a:xfrm>
            <a:off x="4608264" y="4427909"/>
            <a:ext cx="0" cy="3600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11</a:t>
            </a:fld>
            <a:endParaRPr lang="fi-FI"/>
          </a:p>
        </p:txBody>
      </p:sp>
      <p:sp>
        <p:nvSpPr>
          <p:cNvPr id="126" name="Rectangle 125"/>
          <p:cNvSpPr/>
          <p:nvPr/>
        </p:nvSpPr>
        <p:spPr>
          <a:xfrm>
            <a:off x="719832" y="5940077"/>
            <a:ext cx="2832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Calibri"/>
              </a:rPr>
              <a:t>It depends on the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recorded data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104207" y="6012085"/>
            <a:ext cx="4110077" cy="460851"/>
            <a:chOff x="5004061" y="5327427"/>
            <a:chExt cx="5137596" cy="57606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4061" y="5327427"/>
              <a:ext cx="2016224" cy="513749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3385" y="5356230"/>
              <a:ext cx="2448272" cy="54726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0285" y="5411853"/>
              <a:ext cx="601092" cy="419630"/>
            </a:xfrm>
            <a:prstGeom prst="rect">
              <a:avLst/>
            </a:prstGeom>
          </p:spPr>
        </p:pic>
      </p:grpSp>
      <p:sp>
        <p:nvSpPr>
          <p:cNvPr id="131" name="Rectangle 130"/>
          <p:cNvSpPr/>
          <p:nvPr/>
        </p:nvSpPr>
        <p:spPr>
          <a:xfrm>
            <a:off x="4104207" y="6444133"/>
            <a:ext cx="4932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/>
              </a:rPr>
              <a:t>Discrete</a:t>
            </a:r>
            <a:r>
              <a:rPr lang="en-US" sz="2400" dirty="0">
                <a:latin typeface="Calibri"/>
              </a:rPr>
              <a:t> (</a:t>
            </a:r>
            <a:r>
              <a:rPr lang="en-US" sz="2200" dirty="0">
                <a:latin typeface="Calibri"/>
              </a:rPr>
              <a:t>based on upvotes/downvotes):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40459" y="6948189"/>
            <a:ext cx="5933456" cy="460851"/>
            <a:chOff x="5004061" y="7271643"/>
            <a:chExt cx="7416824" cy="576064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4061" y="7271643"/>
              <a:ext cx="2016224" cy="513749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0285" y="7356069"/>
              <a:ext cx="601092" cy="419630"/>
            </a:xfrm>
            <a:prstGeom prst="rect">
              <a:avLst/>
            </a:prstGeom>
          </p:spPr>
        </p:pic>
        <p:grpSp>
          <p:nvGrpSpPr>
            <p:cNvPr id="134" name="Group 133"/>
            <p:cNvGrpSpPr/>
            <p:nvPr/>
          </p:nvGrpSpPr>
          <p:grpSpPr>
            <a:xfrm>
              <a:off x="7740365" y="7271643"/>
              <a:ext cx="4680520" cy="576064"/>
              <a:chOff x="4032200" y="6084093"/>
              <a:chExt cx="6202908" cy="770508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2200" y="6156101"/>
                <a:ext cx="1943100" cy="6985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4408" y="6084093"/>
                <a:ext cx="4330700" cy="749300"/>
              </a:xfrm>
              <a:prstGeom prst="rect">
                <a:avLst/>
              </a:prstGeom>
            </p:spPr>
          </p:pic>
        </p:grpSp>
      </p:grpSp>
      <p:sp>
        <p:nvSpPr>
          <p:cNvPr id="137" name="Rectangle 136"/>
          <p:cNvSpPr/>
          <p:nvPr/>
        </p:nvSpPr>
        <p:spPr>
          <a:xfrm>
            <a:off x="4104207" y="5508029"/>
            <a:ext cx="5364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/>
              </a:rPr>
              <a:t>Continuous</a:t>
            </a:r>
            <a:r>
              <a:rPr lang="en-US" sz="2400" dirty="0">
                <a:latin typeface="Calibri"/>
              </a:rPr>
              <a:t> (</a:t>
            </a:r>
            <a:r>
              <a:rPr lang="en-US" sz="2200" dirty="0">
                <a:latin typeface="Calibri"/>
              </a:rPr>
              <a:t>based on sentiment analysis):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2448024" y="5219997"/>
            <a:ext cx="1296144" cy="7200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ight Brace 139"/>
          <p:cNvSpPr/>
          <p:nvPr/>
        </p:nvSpPr>
        <p:spPr bwMode="auto">
          <a:xfrm rot="10800000">
            <a:off x="3672160" y="5495428"/>
            <a:ext cx="360039" cy="195681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Text Placeholder 2"/>
          <p:cNvSpPr txBox="1">
            <a:spLocks/>
          </p:cNvSpPr>
          <p:nvPr/>
        </p:nvSpPr>
        <p:spPr bwMode="auto">
          <a:xfrm>
            <a:off x="7488832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</p:spTree>
    <p:extLst>
      <p:ext uri="{BB962C8B-B14F-4D97-AF65-F5344CB8AC3E}">
        <p14:creationId xmlns:p14="http://schemas.microsoft.com/office/powerpoint/2010/main" val="284807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1" grpId="0"/>
      <p:bldP spid="137" grpId="0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24" y="2106464"/>
            <a:ext cx="5010802" cy="1092455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12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Stochastic process for (latent) opinions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248" y="3422564"/>
            <a:ext cx="2376264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User’s </a:t>
            </a:r>
            <a:r>
              <a:rPr lang="en-US" sz="2200" b="1" dirty="0">
                <a:solidFill>
                  <a:srgbClr val="404040"/>
                </a:solidFill>
                <a:latin typeface="Calibri" charset="0"/>
              </a:rPr>
              <a:t>latent</a:t>
            </a:r>
          </a:p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404040"/>
                </a:solidFill>
                <a:latin typeface="Calibri" charset="0"/>
              </a:rPr>
              <a:t>opinion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71960" y="3422564"/>
            <a:ext cx="2376264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User’s initial </a:t>
            </a:r>
            <a:br>
              <a:rPr lang="en-US" sz="2200" b="1" dirty="0">
                <a:latin typeface="Calibri" charset="0"/>
              </a:rPr>
            </a:br>
            <a:r>
              <a:rPr lang="en-US" sz="2200" b="1" dirty="0">
                <a:latin typeface="Calibri" charset="0"/>
              </a:rPr>
              <a:t>opinion</a:t>
            </a: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833217" y="2677333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961008" y="2749340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968" y="2322488"/>
            <a:ext cx="432048" cy="4320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160" y="2322488"/>
            <a:ext cx="404788" cy="398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32" y="2284140"/>
            <a:ext cx="1008112" cy="614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048" y="2322488"/>
            <a:ext cx="792088" cy="57822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840512" y="6156101"/>
            <a:ext cx="2088232" cy="360040"/>
            <a:chOff x="6480472" y="5508029"/>
            <a:chExt cx="3256712" cy="574961"/>
          </a:xfrm>
        </p:grpSpPr>
        <p:grpSp>
          <p:nvGrpSpPr>
            <p:cNvPr id="17" name="Group 16"/>
            <p:cNvGrpSpPr/>
            <p:nvPr/>
          </p:nvGrpSpPr>
          <p:grpSpPr>
            <a:xfrm>
              <a:off x="6480472" y="5508029"/>
              <a:ext cx="3256712" cy="513749"/>
              <a:chOff x="6480472" y="5508029"/>
              <a:chExt cx="3256712" cy="5137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960" y="5508029"/>
                <a:ext cx="2016224" cy="51374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0472" y="5541082"/>
                <a:ext cx="648072" cy="4465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0552" y="5685098"/>
                <a:ext cx="432048" cy="24398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51376" y="5901122"/>
              <a:ext cx="93392" cy="181868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3888184" y="3402608"/>
            <a:ext cx="2808312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influence from </a:t>
            </a:r>
            <a:br>
              <a:rPr lang="en-US" sz="22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user v on user u</a:t>
            </a: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 bwMode="auto">
          <a:xfrm flipV="1">
            <a:off x="5292340" y="2826544"/>
            <a:ext cx="468052" cy="5760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6408464" y="3402608"/>
            <a:ext cx="2664296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Previous sentiment  by user v</a:t>
            </a:r>
          </a:p>
        </p:txBody>
      </p:sp>
      <p:sp>
        <p:nvSpPr>
          <p:cNvPr id="30" name="Left Brace 29"/>
          <p:cNvSpPr/>
          <p:nvPr/>
        </p:nvSpPr>
        <p:spPr bwMode="auto">
          <a:xfrm rot="16200000">
            <a:off x="7360592" y="1658392"/>
            <a:ext cx="432048" cy="3200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295896" y="4283893"/>
            <a:ext cx="0" cy="2016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295896" y="5292005"/>
            <a:ext cx="770485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4824288" y="6516141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oval" w="lg" len="med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4752280" y="7236221"/>
            <a:ext cx="1152128" cy="173736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2736056" y="666015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17D5D"/>
            </a:solidFill>
            <a:prstDash val="solid"/>
            <a:round/>
            <a:headEnd type="none" w="med" len="med"/>
            <a:tailEnd type="oval" w="lg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464248" y="6876181"/>
            <a:ext cx="0" cy="1440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oval" w="lg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151880" y="5364013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359792" y="5364013"/>
            <a:ext cx="86409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α</a:t>
            </a:r>
            <a:r>
              <a:rPr lang="en-US" sz="2200" b="1" baseline="-25000" dirty="0">
                <a:latin typeface="Calibri" charset="0"/>
              </a:rPr>
              <a:t>Alice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384128" y="7236221"/>
            <a:ext cx="1224136" cy="173736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655936" y="7236221"/>
            <a:ext cx="1224136" cy="173736"/>
          </a:xfrm>
          <a:prstGeom prst="rect">
            <a:avLst/>
          </a:prstGeom>
          <a:noFill/>
          <a:ln w="38100" cap="flat" cmpd="sng" algn="ctr">
            <a:solidFill>
              <a:srgbClr val="B17D5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72256" y="4211885"/>
            <a:ext cx="165618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x</a:t>
            </a:r>
            <a:r>
              <a:rPr lang="en-US" sz="2200" b="1" baseline="-25000" dirty="0">
                <a:latin typeface="Calibri" charset="0"/>
              </a:rPr>
              <a:t>Alice</a:t>
            </a:r>
            <a:r>
              <a:rPr lang="en-US" sz="2200" b="1" dirty="0">
                <a:latin typeface="Calibri" charset="0"/>
              </a:rPr>
              <a:t>(t)</a:t>
            </a:r>
            <a:endParaRPr lang="en-US" sz="2200" b="1" baseline="-25000" dirty="0">
              <a:latin typeface="Calibri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1295896" y="5796061"/>
            <a:ext cx="1440160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1295896" y="6444133"/>
            <a:ext cx="0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1295896" y="6867797"/>
            <a:ext cx="770485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466973" y="6372125"/>
            <a:ext cx="82892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m(t)</a:t>
            </a:r>
            <a:endParaRPr lang="en-US" sz="2200" b="1" baseline="-25000" dirty="0">
              <a:latin typeface="Calibri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51149" y="6444133"/>
            <a:ext cx="82892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m</a:t>
            </a:r>
            <a:r>
              <a:rPr lang="en-US" sz="2200" b="1" baseline="-25000" dirty="0">
                <a:latin typeface="Calibri" charset="0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816176" y="6804173"/>
            <a:ext cx="82892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m</a:t>
            </a:r>
            <a:r>
              <a:rPr lang="en-US" sz="2200" b="1" baseline="-25000" dirty="0">
                <a:latin typeface="Calibri" charset="0"/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715445" y="6228109"/>
            <a:ext cx="82892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m</a:t>
            </a:r>
            <a:r>
              <a:rPr lang="en-US" sz="2200" b="1" baseline="-25000" dirty="0">
                <a:latin typeface="Calibri" charset="0"/>
              </a:rPr>
              <a:t>3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2736056" y="5219997"/>
            <a:ext cx="0" cy="5760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Curved Connector 72"/>
          <p:cNvCxnSpPr/>
          <p:nvPr/>
        </p:nvCxnSpPr>
        <p:spPr bwMode="auto">
          <a:xfrm>
            <a:off x="2736056" y="5219997"/>
            <a:ext cx="1728192" cy="504056"/>
          </a:xfrm>
          <a:prstGeom prst="curvedConnector3">
            <a:avLst>
              <a:gd name="adj1" fmla="val 407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464248" y="4715941"/>
            <a:ext cx="0" cy="10081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urved Connector 76"/>
          <p:cNvCxnSpPr/>
          <p:nvPr/>
        </p:nvCxnSpPr>
        <p:spPr bwMode="auto">
          <a:xfrm>
            <a:off x="4464248" y="4715941"/>
            <a:ext cx="1656184" cy="504056"/>
          </a:xfrm>
          <a:prstGeom prst="curvedConnector3">
            <a:avLst>
              <a:gd name="adj1" fmla="val 287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2664048" y="5147989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B17D5D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1439912" y="5256872"/>
            <a:ext cx="12961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charset="0"/>
              </a:rPr>
              <a:t>a</a:t>
            </a:r>
            <a:r>
              <a:rPr lang="en-US" b="1" baseline="-25000" dirty="0">
                <a:latin typeface="Calibri" charset="0"/>
              </a:rPr>
              <a:t>Bob,Alice</a:t>
            </a:r>
            <a:r>
              <a:rPr lang="en-US" b="1" dirty="0">
                <a:latin typeface="Calibri" charset="0"/>
              </a:rPr>
              <a:t>m</a:t>
            </a:r>
            <a:r>
              <a:rPr lang="en-US" b="1" baseline="-25000" dirty="0">
                <a:latin typeface="Calibri" charset="0"/>
              </a:rPr>
              <a:t>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880072" y="4931965"/>
            <a:ext cx="1584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charset="0"/>
              </a:rPr>
              <a:t>a</a:t>
            </a:r>
            <a:r>
              <a:rPr lang="en-US" b="1" baseline="-25000" dirty="0">
                <a:latin typeface="Calibri" charset="0"/>
              </a:rPr>
              <a:t>Christine,Alice</a:t>
            </a:r>
            <a:r>
              <a:rPr lang="en-US" b="1" dirty="0">
                <a:latin typeface="Calibri" charset="0"/>
              </a:rPr>
              <a:t>m</a:t>
            </a:r>
            <a:r>
              <a:rPr lang="en-US" b="1" baseline="-25000" dirty="0">
                <a:latin typeface="Calibri" charset="0"/>
              </a:rPr>
              <a:t>2</a:t>
            </a: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1799952" y="4859957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Rectangle 96"/>
          <p:cNvSpPr/>
          <p:nvPr/>
        </p:nvSpPr>
        <p:spPr>
          <a:xfrm>
            <a:off x="1295896" y="4536792"/>
            <a:ext cx="12241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alibri" charset="0"/>
              </a:rPr>
              <a:t>&gt;0, agree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V="1">
            <a:off x="3240112" y="4499917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Rectangle 98"/>
          <p:cNvSpPr/>
          <p:nvPr/>
        </p:nvSpPr>
        <p:spPr>
          <a:xfrm>
            <a:off x="2592040" y="4176752"/>
            <a:ext cx="15121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alibri" charset="0"/>
              </a:rPr>
              <a:t>&lt;0, disagree</a:t>
            </a:r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4392240" y="4715941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7704608" y="2051645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2300" y="1371635"/>
            <a:ext cx="689429" cy="576064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 bwMode="auto">
          <a:xfrm>
            <a:off x="6766276" y="1947699"/>
            <a:ext cx="12961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6766276" y="1299627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7270332" y="1259557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Memory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1523" y="4211885"/>
            <a:ext cx="425172" cy="4227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9395" y="4211885"/>
            <a:ext cx="402922" cy="432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3172" y="4715941"/>
            <a:ext cx="424335" cy="432048"/>
          </a:xfrm>
          <a:prstGeom prst="rect">
            <a:avLst/>
          </a:prstGeom>
        </p:spPr>
      </p:pic>
      <p:cxnSp>
        <p:nvCxnSpPr>
          <p:cNvPr id="82" name="Straight Arrow Connector 81"/>
          <p:cNvCxnSpPr/>
          <p:nvPr/>
        </p:nvCxnSpPr>
        <p:spPr bwMode="auto">
          <a:xfrm>
            <a:off x="7618518" y="4571174"/>
            <a:ext cx="266941" cy="2167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H="1">
            <a:off x="8317507" y="4571925"/>
            <a:ext cx="216024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6587653" y="4197464"/>
            <a:ext cx="82892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Bob</a:t>
            </a:r>
            <a:endParaRPr lang="en-US" sz="2200" b="1" baseline="-25000" dirty="0">
              <a:latin typeface="Calibri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128544" y="4859957"/>
            <a:ext cx="82892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Alice</a:t>
            </a:r>
            <a:endParaRPr lang="en-US" sz="2200" b="1" baseline="-25000" dirty="0">
              <a:latin typeface="Calibri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856736" y="4211885"/>
            <a:ext cx="129614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Christine</a:t>
            </a:r>
            <a:endParaRPr lang="en-US" sz="2200" b="1" baseline="-25000" dirty="0">
              <a:latin typeface="Calibri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283029" y="4059624"/>
            <a:ext cx="9792841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 bwMode="auto">
          <a:xfrm>
            <a:off x="7344816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</p:spTree>
    <p:extLst>
      <p:ext uri="{BB962C8B-B14F-4D97-AF65-F5344CB8AC3E}">
        <p14:creationId xmlns:p14="http://schemas.microsoft.com/office/powerpoint/2010/main" val="3166618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47" grpId="0" animBg="1"/>
      <p:bldP spid="69" grpId="0"/>
      <p:bldP spid="70" grpId="0"/>
      <p:bldP spid="71" grpId="0"/>
      <p:bldP spid="92" grpId="0"/>
      <p:bldP spid="94" grpId="0"/>
      <p:bldP spid="97" grpId="0"/>
      <p:bldP spid="99" grpId="0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13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Stubborness, conformity, and compromise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5816" y="1619597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/>
              </a:rPr>
              <a:t>The model allows for: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6096" y="2792900"/>
            <a:ext cx="2304256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alibri"/>
              </a:rPr>
              <a:t>Stubborn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users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96096" y="5601024"/>
            <a:ext cx="2448272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alibri"/>
              </a:rPr>
              <a:t>Conforming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users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64248" y="4233060"/>
            <a:ext cx="3024336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alibri"/>
              </a:rPr>
              <a:t>Compromised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Calibri"/>
              </a:rPr>
              <a:t>users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92" y="2630016"/>
            <a:ext cx="897516" cy="1221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2" y="5329049"/>
            <a:ext cx="2088232" cy="1403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336" y="2987749"/>
            <a:ext cx="1668186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344" y="5893971"/>
            <a:ext cx="1224136" cy="549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081" y="5867880"/>
            <a:ext cx="3551783" cy="792089"/>
          </a:xfrm>
          <a:prstGeom prst="rect">
            <a:avLst/>
          </a:prstGeom>
        </p:spPr>
      </p:pic>
      <p:sp>
        <p:nvSpPr>
          <p:cNvPr id="13" name="Left-Right-Up Arrow 12"/>
          <p:cNvSpPr/>
          <p:nvPr/>
        </p:nvSpPr>
        <p:spPr bwMode="auto">
          <a:xfrm rot="5400000">
            <a:off x="3240112" y="4211885"/>
            <a:ext cx="1224136" cy="936104"/>
          </a:xfrm>
          <a:prstGeom prst="leftRigh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793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Example: positive opinions </a:t>
            </a:r>
            <a:r>
              <a:rPr lang="en-US" sz="3800" i="1" dirty="0">
                <a:latin typeface="Calibri"/>
              </a:rPr>
              <a:t>win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120432" y="6716583"/>
            <a:ext cx="2952328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Average opinion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51880" y="6784815"/>
            <a:ext cx="280831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Opinions per node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860151" y="3600881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= 0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4680272" y="3600881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t=T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7416576" y="3563813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t=∞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 descr="nCon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4283893"/>
            <a:ext cx="3168352" cy="2389599"/>
          </a:xfrm>
          <a:prstGeom prst="rect">
            <a:avLst/>
          </a:prstGeom>
        </p:spPr>
      </p:pic>
      <p:pic>
        <p:nvPicPr>
          <p:cNvPr id="5" name="Picture 4" descr="g1_n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81" y="4211885"/>
            <a:ext cx="3243047" cy="2448272"/>
          </a:xfrm>
          <a:prstGeom prst="rect">
            <a:avLst/>
          </a:prstGeom>
        </p:spPr>
      </p:pic>
      <p:pic>
        <p:nvPicPr>
          <p:cNvPr id="12" name="Picture 11" descr="4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6" y="1547589"/>
            <a:ext cx="2298170" cy="1943051"/>
          </a:xfrm>
          <a:prstGeom prst="rect">
            <a:avLst/>
          </a:prstGeom>
        </p:spPr>
      </p:pic>
      <p:pic>
        <p:nvPicPr>
          <p:cNvPr id="13" name="Picture 12" descr="4_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72" y="1475581"/>
            <a:ext cx="2330076" cy="1970026"/>
          </a:xfrm>
          <a:prstGeom prst="rect">
            <a:avLst/>
          </a:prstGeom>
        </p:spPr>
      </p:pic>
      <p:pic>
        <p:nvPicPr>
          <p:cNvPr id="17" name="Picture 16" descr="4_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2" y="1403573"/>
            <a:ext cx="2341444" cy="19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21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Example: negative opinions </a:t>
            </a:r>
            <a:r>
              <a:rPr lang="en-US" sz="3800" i="1" dirty="0">
                <a:latin typeface="Calibri"/>
              </a:rPr>
              <a:t>win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120432" y="6716583"/>
            <a:ext cx="2952328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Average opinion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51880" y="6784815"/>
            <a:ext cx="280831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Opinions per node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860151" y="3600881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= 0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4653309" y="3600881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t=T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7416576" y="3563813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t=∞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 descr="pCon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82" y="4427909"/>
            <a:ext cx="2972902" cy="2249763"/>
          </a:xfrm>
          <a:prstGeom prst="rect">
            <a:avLst/>
          </a:prstGeom>
        </p:spPr>
      </p:pic>
      <p:pic>
        <p:nvPicPr>
          <p:cNvPr id="5" name="Picture 4" descr="g2_n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4" y="4355901"/>
            <a:ext cx="3024336" cy="2240873"/>
          </a:xfrm>
          <a:prstGeom prst="rect">
            <a:avLst/>
          </a:prstGeom>
        </p:spPr>
      </p:pic>
      <p:pic>
        <p:nvPicPr>
          <p:cNvPr id="10" name="Picture 9" descr="3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403573"/>
            <a:ext cx="2270577" cy="2140194"/>
          </a:xfrm>
          <a:prstGeom prst="rect">
            <a:avLst/>
          </a:prstGeom>
        </p:spPr>
      </p:pic>
      <p:pic>
        <p:nvPicPr>
          <p:cNvPr id="12" name="Picture 11" descr="3_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1387739"/>
            <a:ext cx="2232248" cy="2104066"/>
          </a:xfrm>
          <a:prstGeom prst="rect">
            <a:avLst/>
          </a:prstGeom>
        </p:spPr>
      </p:pic>
      <p:pic>
        <p:nvPicPr>
          <p:cNvPr id="13" name="Picture 12" descr="3_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8" y="1403574"/>
            <a:ext cx="22918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48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Example: opinions get polarized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120432" y="6716583"/>
            <a:ext cx="2952328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Average opinion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51880" y="6784815"/>
            <a:ext cx="280831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Opinions per node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" name="Picture 1" descr="polar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4427909"/>
            <a:ext cx="2880320" cy="2187091"/>
          </a:xfrm>
          <a:prstGeom prst="rect">
            <a:avLst/>
          </a:prstGeom>
        </p:spPr>
      </p:pic>
      <p:pic>
        <p:nvPicPr>
          <p:cNvPr id="4" name="Picture 3" descr="5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475580"/>
            <a:ext cx="2076423" cy="2049023"/>
          </a:xfrm>
          <a:prstGeom prst="rect">
            <a:avLst/>
          </a:prstGeom>
        </p:spPr>
      </p:pic>
      <p:pic>
        <p:nvPicPr>
          <p:cNvPr id="6" name="Picture 5" descr="5_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37" y="1475581"/>
            <a:ext cx="2043187" cy="2016224"/>
          </a:xfrm>
          <a:prstGeom prst="rect">
            <a:avLst/>
          </a:prstGeom>
        </p:spPr>
      </p:pic>
      <p:pic>
        <p:nvPicPr>
          <p:cNvPr id="7" name="Picture 6" descr="5_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4" y="1475581"/>
            <a:ext cx="2016224" cy="1989616"/>
          </a:xfrm>
          <a:prstGeom prst="rect">
            <a:avLst/>
          </a:prstGeom>
        </p:spPr>
      </p:pic>
      <p:pic>
        <p:nvPicPr>
          <p:cNvPr id="11" name="Picture 10" descr="g3_new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6" y="4412328"/>
            <a:ext cx="3096344" cy="2320078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860151" y="3600881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= 0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4653309" y="3600881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t=T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7416576" y="3563813"/>
            <a:ext cx="64807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noProof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t=∞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366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64" y="2123652"/>
            <a:ext cx="4896296" cy="928256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>
                <a:latin typeface="Calibri"/>
              </a:rPr>
              <a:t>Model inference from opinion 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5816" y="3563812"/>
            <a:ext cx="381642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latin typeface="Calibri" charset="0"/>
              </a:rPr>
              <a:t>Message sentiments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4328" y="3563812"/>
            <a:ext cx="33123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latin typeface="Calibri" charset="0"/>
              </a:rPr>
              <a:t>Message times</a:t>
            </a: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185160" y="1666436"/>
            <a:ext cx="576064" cy="32186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6418784" y="889197"/>
            <a:ext cx="576064" cy="477316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44" y="2195660"/>
            <a:ext cx="3528392" cy="880418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367904" y="6221323"/>
            <a:ext cx="18002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Markov </a:t>
            </a:r>
            <a:b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property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7344816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27944" y="392385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(marks)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3240112" y="1475581"/>
            <a:ext cx="28194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Events likelihood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085080" y="4643933"/>
            <a:ext cx="7843664" cy="1170432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1421680" y="4817745"/>
            <a:ext cx="7282656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he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maximum likelihood 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problem is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convex in the model parameters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 bwMode="auto">
          <a:xfrm>
            <a:off x="4176216" y="6228109"/>
            <a:ext cx="2808312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Sums 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and integrals </a:t>
            </a:r>
            <a:b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 linear time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!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240112" y="6372125"/>
            <a:ext cx="504056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30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287784" y="1619597"/>
            <a:ext cx="9433048" cy="1728192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18</a:t>
            </a:fld>
            <a:endParaRPr lang="fi-FI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Opinion model as Jump SDEs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93440" y="5075981"/>
            <a:ext cx="3180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t</a:t>
            </a: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72" y="4808180"/>
            <a:ext cx="76835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508" y="5421600"/>
            <a:ext cx="6134100" cy="6604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75816" y="1691605"/>
            <a:ext cx="9361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/>
              </a:rPr>
              <a:t>Proposition.</a:t>
            </a:r>
            <a:r>
              <a:rPr lang="en-US" sz="3000" dirty="0">
                <a:latin typeface="Calibri"/>
              </a:rPr>
              <a:t> The tuple (</a:t>
            </a:r>
            <a:r>
              <a:rPr lang="en-US" sz="3000" b="1" dirty="0">
                <a:latin typeface="Calibri"/>
              </a:rPr>
              <a:t>x</a:t>
            </a:r>
            <a:r>
              <a:rPr lang="en-US" sz="3000" dirty="0">
                <a:latin typeface="Calibri"/>
              </a:rPr>
              <a:t>*(t), </a:t>
            </a:r>
            <a:r>
              <a:rPr lang="en-US" sz="3000" b="1" dirty="0">
                <a:latin typeface="Calibri"/>
              </a:rPr>
              <a:t>λ</a:t>
            </a:r>
            <a:r>
              <a:rPr lang="en-US" sz="3000" dirty="0">
                <a:latin typeface="Calibri"/>
              </a:rPr>
              <a:t>*(t), </a:t>
            </a:r>
            <a:r>
              <a:rPr lang="en-US" sz="3000" b="1" dirty="0">
                <a:latin typeface="Calibri"/>
              </a:rPr>
              <a:t>N</a:t>
            </a:r>
            <a:r>
              <a:rPr lang="en-US" sz="3000" dirty="0">
                <a:latin typeface="Calibri"/>
              </a:rPr>
              <a:t>(t)) is a </a:t>
            </a:r>
            <a:r>
              <a:rPr lang="en-US" sz="3000" b="1" dirty="0">
                <a:latin typeface="Calibri"/>
              </a:rPr>
              <a:t>Markov process</a:t>
            </a:r>
            <a:r>
              <a:rPr lang="en-US" sz="3000" dirty="0">
                <a:latin typeface="Calibri"/>
              </a:rPr>
              <a:t>, whose dynamics are defined by the following </a:t>
            </a:r>
            <a:r>
              <a:rPr lang="en-US" sz="3000" b="1" dirty="0">
                <a:latin typeface="Calibri"/>
              </a:rPr>
              <a:t>marked jumped stochastic differential equations</a:t>
            </a:r>
            <a:r>
              <a:rPr lang="en-US" sz="3000" dirty="0">
                <a:latin typeface="Calibri"/>
              </a:rPr>
              <a:t> (SDEs)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40312" y="6501720"/>
            <a:ext cx="280831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Temporal influence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6336456" y="5997664"/>
            <a:ext cx="0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4536256" y="3854612"/>
            <a:ext cx="2808312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Informational influence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832400" y="4427909"/>
            <a:ext cx="0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7128544" y="3779837"/>
            <a:ext cx="144016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Expressed</a:t>
            </a:r>
            <a:br>
              <a:rPr lang="en-US" sz="22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opinions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6408464" y="4427909"/>
            <a:ext cx="1296144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1007864" y="3779837"/>
            <a:ext cx="144016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Latent opinions</a:t>
            </a: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1727944" y="4427909"/>
            <a:ext cx="0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Rectangle 100"/>
          <p:cNvSpPr/>
          <p:nvPr/>
        </p:nvSpPr>
        <p:spPr>
          <a:xfrm>
            <a:off x="1511920" y="6516141"/>
            <a:ext cx="144016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charset="0"/>
              </a:rPr>
              <a:t>Message intensities</a:t>
            </a:r>
          </a:p>
        </p:txBody>
      </p:sp>
      <p:cxnSp>
        <p:nvCxnSpPr>
          <p:cNvPr id="102" name="Straight Arrow Connector 101"/>
          <p:cNvCxnSpPr/>
          <p:nvPr/>
        </p:nvCxnSpPr>
        <p:spPr bwMode="auto">
          <a:xfrm flipV="1">
            <a:off x="2159992" y="6012085"/>
            <a:ext cx="0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Placeholder 2"/>
          <p:cNvSpPr txBox="1">
            <a:spLocks/>
          </p:cNvSpPr>
          <p:nvPr/>
        </p:nvSpPr>
        <p:spPr bwMode="auto">
          <a:xfrm rot="20651262">
            <a:off x="5561640" y="6929791"/>
            <a:ext cx="1728192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b="1" kern="0" dirty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Network!</a:t>
            </a:r>
            <a:endParaRPr kumimoji="0" lang="en-US" sz="2600" b="1" i="0" u="none" strike="noStrike" kern="0" cap="none" spc="0" normalizeH="0" baseline="300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 rot="20651262">
            <a:off x="3833447" y="3720321"/>
            <a:ext cx="1728192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b="1" kern="0" dirty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Network!</a:t>
            </a:r>
            <a:endParaRPr kumimoji="0" lang="en-US" sz="2600" b="1" i="0" u="none" strike="noStrike" kern="0" cap="none" spc="0" normalizeH="0" baseline="300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7344816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</p:spTree>
    <p:extLst>
      <p:ext uri="{BB962C8B-B14F-4D97-AF65-F5344CB8AC3E}">
        <p14:creationId xmlns:p14="http://schemas.microsoft.com/office/powerpoint/2010/main" val="598980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19</a:t>
            </a:fld>
            <a:endParaRPr lang="fi-FI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Proof sketch of the proposition (I)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93440" y="5075981"/>
            <a:ext cx="3180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t</a:t>
            </a:r>
            <a:endParaRPr lang="en-US" sz="30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815594-DF0B-0A45-9438-DAB1C1508648}"/>
              </a:ext>
            </a:extLst>
          </p:cNvPr>
          <p:cNvSpPr/>
          <p:nvPr/>
        </p:nvSpPr>
        <p:spPr>
          <a:xfrm>
            <a:off x="503808" y="1547589"/>
            <a:ext cx="72728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latin typeface="Calibri"/>
              </a:rPr>
              <a:t>Let’s do it for one-dimensional Hawkes: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26BC3-8C61-BA4B-A424-80ABBA39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12" y="2132106"/>
            <a:ext cx="5067300" cy="96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B5773-E6E3-AC4E-A354-791E5DBF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6" y="3483917"/>
            <a:ext cx="5626100" cy="1016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27C88B-2061-2C47-99F0-F4E23EE0B738}"/>
              </a:ext>
            </a:extLst>
          </p:cNvPr>
          <p:cNvCxnSpPr/>
          <p:nvPr/>
        </p:nvCxnSpPr>
        <p:spPr bwMode="auto">
          <a:xfrm>
            <a:off x="791840" y="3347789"/>
            <a:ext cx="85689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1D15F8B-9BC3-8949-A610-26F2372C4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151" y="4931965"/>
            <a:ext cx="53848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74FEB3-C2D5-2C4A-B039-468A4500F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768" y="5827920"/>
            <a:ext cx="6858000" cy="800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CAF0A4-59A5-944A-8B05-79B3D8C91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817" y="6690245"/>
            <a:ext cx="575310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A47EAF-12A7-134B-BE51-615C05A65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391" y="2413625"/>
            <a:ext cx="1498600" cy="342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C1A094-EAFA-DF4F-B8D6-8C51CCB663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700" y="2413625"/>
            <a:ext cx="482600" cy="393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4C9D1D-D846-6948-9C22-BBA66B228E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6592" y="2521917"/>
            <a:ext cx="254000" cy="177800"/>
          </a:xfrm>
          <a:prstGeom prst="rect">
            <a:avLst/>
          </a:prstGeom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FA0FCE50-61BE-4C44-86AE-478B89BD127A}"/>
              </a:ext>
            </a:extLst>
          </p:cNvPr>
          <p:cNvSpPr/>
          <p:nvPr/>
        </p:nvSpPr>
        <p:spPr bwMode="auto">
          <a:xfrm rot="16200000">
            <a:off x="4802231" y="3101815"/>
            <a:ext cx="220754" cy="2847699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B71130-A90A-8042-A0E0-CB752D6B3D54}"/>
              </a:ext>
            </a:extLst>
          </p:cNvPr>
          <p:cNvCxnSpPr>
            <a:cxnSpLocks/>
          </p:cNvCxnSpPr>
          <p:nvPr/>
        </p:nvCxnSpPr>
        <p:spPr bwMode="auto">
          <a:xfrm>
            <a:off x="502432" y="5389165"/>
            <a:ext cx="5788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F478DE-D4F5-7142-81C3-896A06497CBE}"/>
              </a:ext>
            </a:extLst>
          </p:cNvPr>
          <p:cNvCxnSpPr>
            <a:cxnSpLocks/>
          </p:cNvCxnSpPr>
          <p:nvPr/>
        </p:nvCxnSpPr>
        <p:spPr bwMode="auto">
          <a:xfrm>
            <a:off x="502432" y="4787949"/>
            <a:ext cx="441017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7961885-6530-0C4F-8402-650256DCB350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432" y="4787949"/>
            <a:ext cx="0" cy="6038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44668F-2E23-E041-A795-6757D4A63118}"/>
              </a:ext>
            </a:extLst>
          </p:cNvPr>
          <p:cNvCxnSpPr>
            <a:cxnSpLocks/>
          </p:cNvCxnSpPr>
          <p:nvPr/>
        </p:nvCxnSpPr>
        <p:spPr bwMode="auto">
          <a:xfrm flipV="1">
            <a:off x="4912608" y="4630063"/>
            <a:ext cx="0" cy="1578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0412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latin typeface="Calibri"/>
              </a:rPr>
              <a:t>Opinions in social media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73" y="2411684"/>
            <a:ext cx="4767979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37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20</a:t>
            </a:fld>
            <a:endParaRPr lang="fi-FI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Proof sketch of the proposition (II)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93440" y="5075981"/>
            <a:ext cx="3180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t</a:t>
            </a:r>
            <a:endParaRPr lang="en-US" sz="3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7B9F7-AC1A-8F4B-8BFC-637DF373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80" y="2757797"/>
            <a:ext cx="4762500" cy="736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F5101B-3843-7D40-9332-6CBAF6A64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80" y="1619597"/>
            <a:ext cx="57531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36198B-49BC-A041-B980-7B0057E87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2" y="3647745"/>
            <a:ext cx="39243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97B82-7104-B649-83C7-5BFA019FE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80" y="4570350"/>
            <a:ext cx="35560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A105C4-C2F2-6A4E-8C56-BDD7C3CD6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950" y="6575821"/>
            <a:ext cx="6134100" cy="660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ED4C21-71BA-D24A-BB30-863C334412BC}"/>
              </a:ext>
            </a:extLst>
          </p:cNvPr>
          <p:cNvCxnSpPr>
            <a:cxnSpLocks/>
          </p:cNvCxnSpPr>
          <p:nvPr/>
        </p:nvCxnSpPr>
        <p:spPr bwMode="auto">
          <a:xfrm>
            <a:off x="4446314" y="6046626"/>
            <a:ext cx="0" cy="560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CD6E66-5853-7A4D-8EA1-7422259D3A8F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 flipH="1">
            <a:off x="5334000" y="6046626"/>
            <a:ext cx="125412" cy="529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9A4344-27E6-4048-9853-3587A158E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380" y="5547827"/>
            <a:ext cx="5461000" cy="4826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3E31B3-D2D2-CF45-9CB1-4C66157044D1}"/>
              </a:ext>
            </a:extLst>
          </p:cNvPr>
          <p:cNvCxnSpPr>
            <a:cxnSpLocks/>
          </p:cNvCxnSpPr>
          <p:nvPr/>
        </p:nvCxnSpPr>
        <p:spPr bwMode="auto">
          <a:xfrm flipH="1">
            <a:off x="4028430" y="6046626"/>
            <a:ext cx="147786" cy="560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55766A-6812-BC4F-AD9A-1589C01591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9904" y="5942001"/>
            <a:ext cx="1234566" cy="6646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C99836-F0BE-6D4A-9A34-95A8149C4C54}"/>
              </a:ext>
            </a:extLst>
          </p:cNvPr>
          <p:cNvCxnSpPr>
            <a:cxnSpLocks/>
          </p:cNvCxnSpPr>
          <p:nvPr/>
        </p:nvCxnSpPr>
        <p:spPr bwMode="auto">
          <a:xfrm>
            <a:off x="6682583" y="6046626"/>
            <a:ext cx="222397" cy="529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8935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B95B26E-8D21-F94A-80E9-B6F731BE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496" y="2843733"/>
            <a:ext cx="775264" cy="461467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21</a:t>
            </a:fld>
            <a:endParaRPr lang="fi-FI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Opinion forecasting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93440" y="5075981"/>
            <a:ext cx="3180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Calibri" charset="0"/>
              </a:rPr>
              <a:t>t</a:t>
            </a:r>
            <a:endParaRPr lang="en-US" sz="3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74DBF-6DB9-F14D-8253-39109074D21A}"/>
              </a:ext>
            </a:extLst>
          </p:cNvPr>
          <p:cNvSpPr/>
          <p:nvPr/>
        </p:nvSpPr>
        <p:spPr>
          <a:xfrm>
            <a:off x="503808" y="1547589"/>
            <a:ext cx="93610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latin typeface="Calibri"/>
              </a:rPr>
              <a:t>For forecasting, we compute c</a:t>
            </a:r>
            <a:r>
              <a:rPr lang="en-US" sz="3400" b="1" dirty="0">
                <a:latin typeface="Calibri"/>
              </a:rPr>
              <a:t>onditional averages</a:t>
            </a:r>
            <a:r>
              <a:rPr lang="en-US" sz="3400" dirty="0">
                <a:latin typeface="Calibri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3EDAE-2365-DE42-9A38-8AC0B90C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32" y="2931813"/>
            <a:ext cx="3164686" cy="776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2C30C-BAA4-3A49-986F-5DAB095D0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136" y="3866485"/>
            <a:ext cx="6408712" cy="561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0AB990-514A-3946-ABCD-98D996C0AA92}"/>
              </a:ext>
            </a:extLst>
          </p:cNvPr>
          <p:cNvSpPr/>
          <p:nvPr/>
        </p:nvSpPr>
        <p:spPr>
          <a:xfrm>
            <a:off x="5760392" y="5314071"/>
            <a:ext cx="4004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/>
              </a:rPr>
              <a:t>analytical solution </a:t>
            </a:r>
            <a:r>
              <a:rPr lang="en-US" sz="2400" b="1" dirty="0">
                <a:latin typeface="Calibri"/>
              </a:rPr>
              <a:t>(Th.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C2667-A8BD-A745-908D-CD6617BDA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140" y="5380815"/>
            <a:ext cx="372390" cy="449436"/>
          </a:xfrm>
          <a:prstGeom prst="rect">
            <a:avLst/>
          </a:prstGeom>
        </p:spPr>
      </p:pic>
      <p:sp>
        <p:nvSpPr>
          <p:cNvPr id="12" name="Left-Up Arrow 11">
            <a:extLst>
              <a:ext uri="{FF2B5EF4-FFF2-40B4-BE49-F238E27FC236}">
                <a16:creationId xmlns:a16="http://schemas.microsoft.com/office/drawing/2014/main" id="{3C6BB8B4-7882-EE46-A83F-09E21C251F95}"/>
              </a:ext>
            </a:extLst>
          </p:cNvPr>
          <p:cNvSpPr/>
          <p:nvPr/>
        </p:nvSpPr>
        <p:spPr bwMode="auto">
          <a:xfrm rot="5400000">
            <a:off x="2520030" y="3563814"/>
            <a:ext cx="612070" cy="828092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25306D-9A2B-2D40-9151-5AE41FD41910}"/>
              </a:ext>
            </a:extLst>
          </p:cNvPr>
          <p:cNvCxnSpPr>
            <a:cxnSpLocks/>
          </p:cNvCxnSpPr>
          <p:nvPr/>
        </p:nvCxnSpPr>
        <p:spPr bwMode="auto">
          <a:xfrm>
            <a:off x="8712720" y="3395357"/>
            <a:ext cx="360040" cy="48583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ACE4B3-4FA6-4745-A8C1-F1D276B643D5}"/>
              </a:ext>
            </a:extLst>
          </p:cNvPr>
          <p:cNvCxnSpPr>
            <a:cxnSpLocks/>
          </p:cNvCxnSpPr>
          <p:nvPr/>
        </p:nvCxnSpPr>
        <p:spPr bwMode="auto">
          <a:xfrm>
            <a:off x="6766911" y="3395357"/>
            <a:ext cx="1225729" cy="52339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A964571-749E-C14F-840F-6FB8DFA32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700" y="2915741"/>
            <a:ext cx="1531892" cy="38591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D82B2E-B3EE-4D47-8828-F513D15594DE}"/>
              </a:ext>
            </a:extLst>
          </p:cNvPr>
          <p:cNvSpPr/>
          <p:nvPr/>
        </p:nvSpPr>
        <p:spPr bwMode="auto">
          <a:xfrm>
            <a:off x="5545960" y="2461142"/>
            <a:ext cx="4392488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08C3B2-DDF0-A142-BC41-CEBBBCDC6936}"/>
              </a:ext>
            </a:extLst>
          </p:cNvPr>
          <p:cNvSpPr/>
          <p:nvPr/>
        </p:nvSpPr>
        <p:spPr>
          <a:xfrm>
            <a:off x="6264448" y="2446004"/>
            <a:ext cx="3300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/>
              </a:rPr>
              <a:t>Sources of Randomness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0F2383-7A73-8847-A408-5F03BBE8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29" y="5292005"/>
            <a:ext cx="904253" cy="5382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EA32C9-BF97-2346-98F3-865ACB393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7490" y="5468123"/>
            <a:ext cx="381000" cy="2286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D5B4C3-2AC1-AE42-B49F-CF1D3136C186}"/>
              </a:ext>
            </a:extLst>
          </p:cNvPr>
          <p:cNvCxnSpPr>
            <a:cxnSpLocks/>
          </p:cNvCxnSpPr>
          <p:nvPr/>
        </p:nvCxnSpPr>
        <p:spPr bwMode="auto">
          <a:xfrm>
            <a:off x="3430616" y="2661447"/>
            <a:ext cx="0" cy="40962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CCFA081-7215-804D-A956-0835C4DC0B71}"/>
              </a:ext>
            </a:extLst>
          </p:cNvPr>
          <p:cNvSpPr/>
          <p:nvPr/>
        </p:nvSpPr>
        <p:spPr>
          <a:xfrm>
            <a:off x="2764569" y="2267669"/>
            <a:ext cx="2059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/>
              </a:rPr>
              <a:t>History up to t</a:t>
            </a:r>
            <a:r>
              <a:rPr lang="en-US" sz="2200" b="1" baseline="-25000" dirty="0">
                <a:latin typeface="Calibri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CC1059-B263-854D-A52A-2A72A53A60A4}"/>
              </a:ext>
            </a:extLst>
          </p:cNvPr>
          <p:cNvSpPr/>
          <p:nvPr/>
        </p:nvSpPr>
        <p:spPr>
          <a:xfrm>
            <a:off x="1178741" y="6660157"/>
            <a:ext cx="2061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libri"/>
              </a:rPr>
              <a:t>Otherwise:</a:t>
            </a:r>
            <a:endParaRPr lang="en-US" sz="3000" b="1" dirty="0"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8FFDA6-F0FB-8D47-8DC1-6ACD61A13499}"/>
              </a:ext>
            </a:extLst>
          </p:cNvPr>
          <p:cNvSpPr/>
          <p:nvPr/>
        </p:nvSpPr>
        <p:spPr>
          <a:xfrm>
            <a:off x="5796905" y="5919061"/>
            <a:ext cx="47160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/>
              </a:rPr>
              <a:t>numerical solution </a:t>
            </a:r>
            <a:r>
              <a:rPr lang="en-US" sz="2400" b="1" dirty="0">
                <a:latin typeface="Calibri"/>
              </a:rPr>
              <a:t>(Th. 4)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3619C0FF-5D0F-6E4A-87E0-8EFC2F02D3ED}"/>
              </a:ext>
            </a:extLst>
          </p:cNvPr>
          <p:cNvSpPr/>
          <p:nvPr/>
        </p:nvSpPr>
        <p:spPr bwMode="auto">
          <a:xfrm>
            <a:off x="696261" y="6798657"/>
            <a:ext cx="348212" cy="2769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544F0E-FFA3-6E47-BA0B-D6ACC22DD510}"/>
              </a:ext>
            </a:extLst>
          </p:cNvPr>
          <p:cNvSpPr/>
          <p:nvPr/>
        </p:nvSpPr>
        <p:spPr>
          <a:xfrm>
            <a:off x="3233936" y="6660157"/>
            <a:ext cx="5478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/>
              </a:rPr>
              <a:t>Sampling based solution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66D671-F0AA-8644-A68A-DFC148C1A622}"/>
              </a:ext>
            </a:extLst>
          </p:cNvPr>
          <p:cNvSpPr/>
          <p:nvPr/>
        </p:nvSpPr>
        <p:spPr>
          <a:xfrm>
            <a:off x="1142132" y="4643933"/>
            <a:ext cx="41862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libri"/>
              </a:rPr>
              <a:t>If</a:t>
            </a:r>
            <a:endParaRPr lang="en-US" sz="3000" b="1" dirty="0">
              <a:latin typeface="Calibri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38EAB166-FE08-904A-AAD9-BBDE5FE1DD9A}"/>
              </a:ext>
            </a:extLst>
          </p:cNvPr>
          <p:cNvSpPr/>
          <p:nvPr/>
        </p:nvSpPr>
        <p:spPr bwMode="auto">
          <a:xfrm>
            <a:off x="659652" y="4782433"/>
            <a:ext cx="348212" cy="2769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64FCD5-80AA-C64F-9175-A7F4769DECFE}"/>
              </a:ext>
            </a:extLst>
          </p:cNvPr>
          <p:cNvGrpSpPr>
            <a:grpSpLocks noChangeAspect="1"/>
          </p:cNvGrpSpPr>
          <p:nvPr/>
        </p:nvGrpSpPr>
        <p:grpSpPr>
          <a:xfrm>
            <a:off x="1583928" y="4704909"/>
            <a:ext cx="4110077" cy="460851"/>
            <a:chOff x="5004061" y="5327427"/>
            <a:chExt cx="5137596" cy="57606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9899746-5BDA-4E4B-81FD-0F6700A40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4061" y="5327427"/>
              <a:ext cx="2016224" cy="51374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ED4FFE1-12D1-7746-9DEC-E721CFB1A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3385" y="5356230"/>
              <a:ext cx="2448272" cy="54726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B02420-1A74-2441-91A4-02286031B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0285" y="5411853"/>
              <a:ext cx="601092" cy="41963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90E399-E131-5C4E-88A7-64580CFFA2C1}"/>
              </a:ext>
            </a:extLst>
          </p:cNvPr>
          <p:cNvSpPr txBox="1"/>
          <p:nvPr/>
        </p:nvSpPr>
        <p:spPr>
          <a:xfrm>
            <a:off x="-1676400" y="4023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CF90A3E-51AF-6A48-A49E-CCF24C998B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5522" y="5918644"/>
            <a:ext cx="1460500" cy="5207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271ED2B-744D-D54E-A4F8-915E865D90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9468" y="5974233"/>
            <a:ext cx="1104900" cy="4699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503D8A3-A3DB-7940-B96E-076A2852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0" y="5940077"/>
            <a:ext cx="904253" cy="5382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E71D27E-61DF-BB46-BCF5-ED9AF63E20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6685" y="6018683"/>
            <a:ext cx="152400" cy="381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2336033-CC9F-A043-B422-7544933F5856}"/>
              </a:ext>
            </a:extLst>
          </p:cNvPr>
          <p:cNvSpPr/>
          <p:nvPr/>
        </p:nvSpPr>
        <p:spPr>
          <a:xfrm>
            <a:off x="1151189" y="5250511"/>
            <a:ext cx="6150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/>
              </a:rPr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088D89-757E-5745-B69C-4E6F606A46AE}"/>
              </a:ext>
            </a:extLst>
          </p:cNvPr>
          <p:cNvSpPr/>
          <p:nvPr/>
        </p:nvSpPr>
        <p:spPr>
          <a:xfrm>
            <a:off x="1151189" y="5900588"/>
            <a:ext cx="6150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411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4" grpId="0" animBg="1"/>
      <p:bldP spid="25" grpId="0"/>
      <p:bldP spid="39" grpId="0"/>
      <p:bldP spid="43" grpId="0"/>
      <p:bldP spid="32" grpId="0" animBg="1"/>
      <p:bldP spid="47" grpId="0"/>
      <p:bldP spid="51" grpId="0"/>
      <p:bldP spid="52" grpId="0" animBg="1"/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Opinion forecasting</a:t>
            </a:r>
          </a:p>
        </p:txBody>
      </p:sp>
      <p:pic>
        <p:nvPicPr>
          <p:cNvPr id="2" name="Picture 1" descr="TrainTrackHawkes_VTwitter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1979637"/>
            <a:ext cx="6984776" cy="404673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59992" y="1619597"/>
            <a:ext cx="604817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Avengers: Age of Ultron, 05/2015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20079" y="6300117"/>
            <a:ext cx="9504809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forecasted opinion becomes less accurate as T increases, as one may expect.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344816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</p:spTree>
    <p:extLst>
      <p:ext uri="{BB962C8B-B14F-4D97-AF65-F5344CB8AC3E}">
        <p14:creationId xmlns:p14="http://schemas.microsoft.com/office/powerpoint/2010/main" val="7444195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Use social media to sense opinions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2123653"/>
            <a:ext cx="3947006" cy="555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1653899"/>
            <a:ext cx="504056" cy="448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968" y="3131765"/>
            <a:ext cx="4737366" cy="36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968" y="2771725"/>
            <a:ext cx="2160240" cy="3728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6336" y="1763613"/>
            <a:ext cx="4248472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>
                <a:latin typeface="Calibri"/>
              </a:rPr>
              <a:t>People’s opinion about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political discourse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75816" y="3635821"/>
            <a:ext cx="4248472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alibri"/>
              </a:rPr>
              <a:t>Investors’ sentiment about stocks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480472" y="5436021"/>
            <a:ext cx="3096344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>
                <a:latin typeface="Calibri"/>
              </a:rPr>
              <a:t>Brand sentiment and reputation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188" y="6811186"/>
            <a:ext cx="4528244" cy="353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188" y="6451146"/>
            <a:ext cx="2160240" cy="37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80" y="6056939"/>
            <a:ext cx="5976416" cy="315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80" y="5620483"/>
            <a:ext cx="792088" cy="436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304" y="4643933"/>
            <a:ext cx="3960192" cy="504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8304" y="4283893"/>
            <a:ext cx="569788" cy="35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6496" y="4139877"/>
            <a:ext cx="2232248" cy="261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2464" y="3829733"/>
            <a:ext cx="1124272" cy="31014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>
            <a:off x="575816" y="3563813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75816" y="5364013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6938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36495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latin typeface="Calibri"/>
              </a:rPr>
              <a:t>What about opinion dynamics?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7784" y="3211906"/>
            <a:ext cx="5544616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latin typeface="Calibri"/>
              </a:rPr>
              <a:t>Complex stochastic processes 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(often over a network)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416" y="2699717"/>
            <a:ext cx="3156396" cy="29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38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4168" y="2483693"/>
            <a:ext cx="648072" cy="694919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</a:t>
            </a:fld>
            <a:endParaRPr lang="fi-FI"/>
          </a:p>
        </p:txBody>
      </p:sp>
      <p:sp>
        <p:nvSpPr>
          <p:cNvPr id="401" name="Title 1"/>
          <p:cNvSpPr txBox="1">
            <a:spLocks/>
          </p:cNvSpPr>
          <p:nvPr/>
        </p:nvSpPr>
        <p:spPr bwMode="auto">
          <a:xfrm>
            <a:off x="468313" y="274637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Example of opinion dynamics</a:t>
            </a: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365899" y="6372125"/>
            <a:ext cx="8706861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72" y="6732165"/>
            <a:ext cx="558800" cy="177800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6" idx="4"/>
          </p:cNvCxnSpPr>
          <p:nvPr/>
        </p:nvCxnSpPr>
        <p:spPr bwMode="auto">
          <a:xfrm>
            <a:off x="3528144" y="6084093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Oval 115"/>
          <p:cNvSpPr/>
          <p:nvPr/>
        </p:nvSpPr>
        <p:spPr bwMode="auto">
          <a:xfrm>
            <a:off x="3456136" y="594007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 bwMode="auto">
          <a:xfrm flipV="1">
            <a:off x="2736056" y="6372125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2376016" y="6372125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3882377" y="6372128"/>
            <a:ext cx="0" cy="2880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V="1">
            <a:off x="4458441" y="6372126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4896296" y="630011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stCxn id="132" idx="4"/>
          </p:cNvCxnSpPr>
          <p:nvPr/>
        </p:nvCxnSpPr>
        <p:spPr bwMode="auto">
          <a:xfrm>
            <a:off x="3240112" y="6012085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3168104" y="586806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6" name="Straight Connector 135"/>
          <p:cNvCxnSpPr>
            <a:stCxn id="137" idx="4"/>
          </p:cNvCxnSpPr>
          <p:nvPr/>
        </p:nvCxnSpPr>
        <p:spPr bwMode="auto">
          <a:xfrm>
            <a:off x="1439912" y="6156101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Oval 136"/>
          <p:cNvSpPr/>
          <p:nvPr/>
        </p:nvSpPr>
        <p:spPr bwMode="auto">
          <a:xfrm>
            <a:off x="1367904" y="6012085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2" name="Straight Connector 141"/>
          <p:cNvCxnSpPr/>
          <p:nvPr/>
        </p:nvCxnSpPr>
        <p:spPr bwMode="auto">
          <a:xfrm>
            <a:off x="8568704" y="586806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8384" y="3336009"/>
            <a:ext cx="648072" cy="6598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344" y="2051645"/>
            <a:ext cx="648072" cy="64439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320232" y="2436305"/>
            <a:ext cx="1008112" cy="263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5760392" y="2699717"/>
            <a:ext cx="144016" cy="636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360" y="4643933"/>
            <a:ext cx="648072" cy="6480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216" y="3851845"/>
            <a:ext cx="648072" cy="648072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2808312" y="1793230"/>
            <a:ext cx="374904" cy="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2448024" y="1547589"/>
            <a:ext cx="36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Calibri"/>
              </a:rPr>
              <a:t>S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68104" y="1517972"/>
            <a:ext cx="36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Calibri"/>
              </a:rPr>
              <a:t>D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76016" y="1763613"/>
            <a:ext cx="93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/>
              </a:rPr>
              <a:t>means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87984" y="1929115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libri"/>
              </a:rPr>
              <a:t>D follows S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48024" y="1619597"/>
            <a:ext cx="1080120" cy="676656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Arrow Connector 49"/>
          <p:cNvCxnSpPr>
            <a:endCxn id="37" idx="1"/>
          </p:cNvCxnSpPr>
          <p:nvPr/>
        </p:nvCxnSpPr>
        <p:spPr bwMode="auto">
          <a:xfrm>
            <a:off x="4320232" y="3059757"/>
            <a:ext cx="1368152" cy="606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032200" y="3131765"/>
            <a:ext cx="36004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4824288" y="3851845"/>
            <a:ext cx="864096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752280" y="4355901"/>
            <a:ext cx="79208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5400352" y="1691605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Christine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28144" y="2186369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Bob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76416" y="297845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Beth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72160" y="377983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Joe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76416" y="4427909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David</a:t>
            </a:r>
            <a:endParaRPr lang="en-US" b="1" dirty="0">
              <a:latin typeface="Calibri"/>
              <a:cs typeface="Calibri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1079872" y="5652045"/>
            <a:ext cx="0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-144264" y="5292005"/>
            <a:ext cx="14401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Expressed </a:t>
            </a:r>
            <a:br>
              <a:rPr lang="en-US" sz="1600" b="1" dirty="0">
                <a:latin typeface="Calibri"/>
              </a:rPr>
            </a:br>
            <a:r>
              <a:rPr lang="en-US" sz="1600" b="1" dirty="0">
                <a:latin typeface="Calibri"/>
              </a:rPr>
              <a:t>opinions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77" name="Straight Connector 76"/>
          <p:cNvCxnSpPr>
            <a:stCxn id="78" idx="4"/>
          </p:cNvCxnSpPr>
          <p:nvPr/>
        </p:nvCxnSpPr>
        <p:spPr bwMode="auto">
          <a:xfrm>
            <a:off x="2087984" y="6012085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/>
          <p:nvPr/>
        </p:nvSpPr>
        <p:spPr bwMode="auto">
          <a:xfrm>
            <a:off x="2015976" y="586806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304008" y="6516141"/>
            <a:ext cx="144016" cy="144016"/>
          </a:xfrm>
          <a:prstGeom prst="ellipse">
            <a:avLst/>
          </a:prstGeom>
          <a:solidFill>
            <a:srgbClr val="D1673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664048" y="6516141"/>
            <a:ext cx="144016" cy="144016"/>
          </a:xfrm>
          <a:prstGeom prst="ellipse">
            <a:avLst/>
          </a:prstGeom>
          <a:solidFill>
            <a:srgbClr val="D1673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816176" y="6668541"/>
            <a:ext cx="144016" cy="144016"/>
          </a:xfrm>
          <a:prstGeom prst="ellipse">
            <a:avLst/>
          </a:prstGeom>
          <a:solidFill>
            <a:srgbClr val="66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392240" y="6820941"/>
            <a:ext cx="144016" cy="144016"/>
          </a:xfrm>
          <a:prstGeom prst="ellipse">
            <a:avLst/>
          </a:prstGeom>
          <a:solidFill>
            <a:srgbClr val="66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824288" y="6156101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6" name="Straight Connector 85"/>
          <p:cNvCxnSpPr>
            <a:stCxn id="87" idx="4"/>
          </p:cNvCxnSpPr>
          <p:nvPr/>
        </p:nvCxnSpPr>
        <p:spPr bwMode="auto">
          <a:xfrm>
            <a:off x="5184328" y="630011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5112320" y="615610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V="1">
            <a:off x="5538561" y="6372125"/>
            <a:ext cx="0" cy="2880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5472360" y="6668538"/>
            <a:ext cx="144016" cy="144016"/>
          </a:xfrm>
          <a:prstGeom prst="ellipse">
            <a:avLst/>
          </a:prstGeom>
          <a:solidFill>
            <a:srgbClr val="66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3" name="Straight Connector 92"/>
          <p:cNvCxnSpPr>
            <a:endCxn id="94" idx="0"/>
          </p:cNvCxnSpPr>
          <p:nvPr/>
        </p:nvCxnSpPr>
        <p:spPr bwMode="auto">
          <a:xfrm>
            <a:off x="6264448" y="6372125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/>
          <p:nvPr/>
        </p:nvSpPr>
        <p:spPr bwMode="auto">
          <a:xfrm>
            <a:off x="6192440" y="6588149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5" name="Straight Connector 94"/>
          <p:cNvCxnSpPr>
            <a:stCxn id="96" idx="0"/>
          </p:cNvCxnSpPr>
          <p:nvPr/>
        </p:nvCxnSpPr>
        <p:spPr bwMode="auto">
          <a:xfrm flipV="1">
            <a:off x="5976416" y="6372125"/>
            <a:ext cx="0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5904408" y="651614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727944" y="6084093"/>
            <a:ext cx="144016" cy="144016"/>
          </a:xfrm>
          <a:prstGeom prst="ellipse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1799952" y="6228109"/>
            <a:ext cx="0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Oval 130"/>
          <p:cNvSpPr/>
          <p:nvPr/>
        </p:nvSpPr>
        <p:spPr bwMode="auto">
          <a:xfrm>
            <a:off x="5688384" y="3347789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336456" y="3491805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alibri"/>
              </a:rPr>
              <a:t>Beth is influential</a:t>
            </a:r>
            <a:endParaRPr lang="en-US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cxnSp>
        <p:nvCxnSpPr>
          <p:cNvPr id="140" name="Straight Arrow Connector 139"/>
          <p:cNvCxnSpPr>
            <a:stCxn id="37" idx="2"/>
            <a:endCxn id="42" idx="0"/>
          </p:cNvCxnSpPr>
          <p:nvPr/>
        </p:nvCxnSpPr>
        <p:spPr bwMode="auto">
          <a:xfrm flipH="1">
            <a:off x="5796396" y="3995861"/>
            <a:ext cx="216024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H="1">
            <a:off x="4824288" y="3851845"/>
            <a:ext cx="864096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H="1" flipV="1">
            <a:off x="5760392" y="2711497"/>
            <a:ext cx="144016" cy="636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622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32" grpId="0" animBg="1"/>
      <p:bldP spid="13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 animBg="1"/>
      <p:bldP spid="92" grpId="0" animBg="1"/>
      <p:bldP spid="94" grpId="0" animBg="1"/>
      <p:bldP spid="96" grpId="0" animBg="1"/>
      <p:bldP spid="101" grpId="0" animBg="1"/>
      <p:bldP spid="131" grpId="0" animBg="1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403573"/>
            <a:ext cx="3156396" cy="2924846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468543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Model of opinion dynamics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1800" y="161959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"/>
              </a:rPr>
              <a:t>Can we </a:t>
            </a:r>
            <a:r>
              <a:rPr lang="en-US" sz="4000" b="1" dirty="0">
                <a:latin typeface="Calibri"/>
              </a:rPr>
              <a:t>design a realistic</a:t>
            </a:r>
            <a:br>
              <a:rPr lang="en-US" sz="4000" b="1" dirty="0">
                <a:latin typeface="Calibri"/>
              </a:rPr>
            </a:br>
            <a:r>
              <a:rPr lang="en-US" sz="4000" b="1" dirty="0">
                <a:latin typeface="Calibri"/>
              </a:rPr>
              <a:t>model </a:t>
            </a:r>
            <a:r>
              <a:rPr lang="en-US" sz="4000" dirty="0">
                <a:latin typeface="Calibri"/>
              </a:rPr>
              <a:t>that </a:t>
            </a:r>
            <a:r>
              <a:rPr lang="en-US" sz="4000" b="1" dirty="0">
                <a:latin typeface="Calibri"/>
              </a:rPr>
              <a:t>fits real </a:t>
            </a:r>
            <a:br>
              <a:rPr lang="en-US" sz="4000" b="1" dirty="0">
                <a:latin typeface="Calibri"/>
              </a:rPr>
            </a:br>
            <a:r>
              <a:rPr lang="en-US" sz="4000" b="1" dirty="0">
                <a:latin typeface="Calibri"/>
              </a:rPr>
              <a:t>fine-grained opinion traces</a:t>
            </a:r>
            <a:r>
              <a:rPr lang="en-US" sz="4000" dirty="0">
                <a:latin typeface="Calibri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1800" y="3851845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Why this goal?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2943">
            <a:off x="6139009" y="6021270"/>
            <a:ext cx="1358243" cy="997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800" y="6157912"/>
            <a:ext cx="64087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latin typeface="Calibri"/>
              </a:rPr>
              <a:t>Identify</a:t>
            </a:r>
            <a:r>
              <a:rPr lang="en-US" sz="3800" dirty="0">
                <a:latin typeface="Calibri"/>
              </a:rPr>
              <a:t> </a:t>
            </a:r>
            <a:r>
              <a:rPr lang="en-US" sz="3800" b="1" dirty="0">
                <a:latin typeface="Calibri"/>
              </a:rPr>
              <a:t>opinion leaders</a:t>
            </a:r>
            <a:endParaRPr lang="en-US" sz="3800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800" y="4705139"/>
            <a:ext cx="51125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latin typeface="Calibri"/>
              </a:rPr>
              <a:t>Predict (infer) opinions,</a:t>
            </a:r>
            <a:br>
              <a:rPr lang="en-US" sz="3800" b="1" dirty="0">
                <a:latin typeface="Calibri"/>
              </a:rPr>
            </a:br>
            <a:r>
              <a:rPr lang="en-US" sz="3800" b="1" dirty="0">
                <a:latin typeface="Calibri"/>
              </a:rPr>
              <a:t>even if not expressed!</a:t>
            </a:r>
          </a:p>
        </p:txBody>
      </p:sp>
      <p:sp>
        <p:nvSpPr>
          <p:cNvPr id="10" name="Rectangle 9"/>
          <p:cNvSpPr/>
          <p:nvPr/>
        </p:nvSpPr>
        <p:spPr>
          <a:xfrm rot="20790309">
            <a:off x="7152773" y="7202782"/>
            <a:ext cx="6972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Sergey Bilak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69955">
            <a:off x="5618074" y="4719420"/>
            <a:ext cx="2161743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7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468543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latin typeface="Calibri"/>
              </a:rPr>
              <a:t>Traditional models of opinion dynamics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808" y="1475581"/>
            <a:ext cx="943304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There are a lot of </a:t>
            </a:r>
            <a:br>
              <a:rPr lang="en-US" sz="4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>theoretical models of opinion dynamics, </a:t>
            </a:r>
            <a:r>
              <a:rPr lang="en-US" sz="4000" b="1" dirty="0">
                <a:solidFill>
                  <a:srgbClr val="7F7F7F"/>
                </a:solidFill>
                <a:latin typeface="Calibri"/>
                <a:cs typeface="Calibri"/>
              </a:rPr>
              <a:t>but…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40" name="Rectangle 39"/>
          <p:cNvSpPr/>
          <p:nvPr/>
        </p:nvSpPr>
        <p:spPr>
          <a:xfrm>
            <a:off x="1871960" y="3221483"/>
            <a:ext cx="82809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>
                <a:latin typeface="Calibri"/>
                <a:cs typeface="Calibri"/>
              </a:rPr>
              <a:t>1. Do not distinguish between latent and expressed opinions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71960" y="4283893"/>
            <a:ext cx="69847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>
                <a:latin typeface="Calibri"/>
                <a:cs typeface="Calibri"/>
              </a:rPr>
              <a:t>2. Opinions are updated sequentially</a:t>
            </a:r>
            <a:br>
              <a:rPr lang="en-US" sz="3000" b="1" dirty="0">
                <a:latin typeface="Calibri"/>
                <a:cs typeface="Calibri"/>
              </a:rPr>
            </a:br>
            <a:r>
              <a:rPr lang="en-US" sz="3000" b="1" dirty="0">
                <a:latin typeface="Calibri"/>
                <a:cs typeface="Calibri"/>
              </a:rPr>
              <a:t>in discrete time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71960" y="5309715"/>
            <a:ext cx="78488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>
                <a:latin typeface="Calibri"/>
                <a:cs typeface="Calibri"/>
              </a:rPr>
              <a:t>3. Difficult to learn from fine-grained </a:t>
            </a:r>
            <a:br>
              <a:rPr lang="en-US" sz="3000" b="1" dirty="0">
                <a:latin typeface="Calibri"/>
                <a:cs typeface="Calibri"/>
              </a:rPr>
            </a:br>
            <a:r>
              <a:rPr lang="en-US" sz="3000" b="1" dirty="0">
                <a:latin typeface="Calibri"/>
                <a:cs typeface="Calibri"/>
              </a:rPr>
              <a:t>data and thus inaccurate predictions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71960" y="6300117"/>
            <a:ext cx="655272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>
                <a:latin typeface="Calibri"/>
                <a:cs typeface="Calibri"/>
              </a:rPr>
              <a:t>4. Focus on steady state, neglecting </a:t>
            </a:r>
            <a:br>
              <a:rPr lang="en-US" sz="3000" b="1" dirty="0">
                <a:latin typeface="Calibri"/>
                <a:cs typeface="Calibri"/>
              </a:rPr>
            </a:br>
            <a:r>
              <a:rPr lang="en-US" sz="3000" b="1" dirty="0">
                <a:latin typeface="Calibri"/>
                <a:cs typeface="Calibri"/>
              </a:rPr>
              <a:t>transient behavior</a:t>
            </a:r>
          </a:p>
        </p:txBody>
      </p:sp>
    </p:spTree>
    <p:extLst>
      <p:ext uri="{BB962C8B-B14F-4D97-AF65-F5344CB8AC3E}">
        <p14:creationId xmlns:p14="http://schemas.microsoft.com/office/powerpoint/2010/main" val="135965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Key ideas of Marked TPP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776" y="2195661"/>
            <a:ext cx="3816424" cy="129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Latent opinions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vs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expressed opinions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8</a:t>
            </a:fld>
            <a:endParaRPr lang="fi-FI" dirty="0"/>
          </a:p>
        </p:txBody>
      </p:sp>
      <p:sp>
        <p:nvSpPr>
          <p:cNvPr id="59" name="Rectangle 58"/>
          <p:cNvSpPr/>
          <p:nvPr/>
        </p:nvSpPr>
        <p:spPr>
          <a:xfrm>
            <a:off x="503808" y="4571925"/>
            <a:ext cx="3312368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 b="1" dirty="0">
                <a:latin typeface="Calibri"/>
                <a:cs typeface="Calibri"/>
              </a:rPr>
              <a:t>Informational and social influence</a:t>
            </a:r>
            <a:endParaRPr lang="en-US" sz="3200" b="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445595" y="3617420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endParaRPr lang="en-US" sz="2000" b="1" dirty="0"/>
          </a:p>
        </p:txBody>
      </p:sp>
      <p:sp>
        <p:nvSpPr>
          <p:cNvPr id="66" name="Rectangle 65"/>
          <p:cNvSpPr/>
          <p:nvPr/>
        </p:nvSpPr>
        <p:spPr>
          <a:xfrm>
            <a:off x="4248224" y="3295200"/>
            <a:ext cx="1425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charset="0"/>
              </a:rPr>
              <a:t>Alice’s latent 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opinion</a:t>
            </a:r>
            <a:endParaRPr lang="en-US" b="1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1461003" y="5859768"/>
            <a:ext cx="144016" cy="15156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 Placeholder 2"/>
          <p:cNvSpPr txBox="1">
            <a:spLocks/>
          </p:cNvSpPr>
          <p:nvPr/>
        </p:nvSpPr>
        <p:spPr bwMode="auto">
          <a:xfrm>
            <a:off x="791840" y="5796061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Bob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9" name="Rectangle 68"/>
          <p:cNvSpPr>
            <a:spLocks noChangeAspect="1"/>
          </p:cNvSpPr>
          <p:nvPr/>
        </p:nvSpPr>
        <p:spPr bwMode="auto">
          <a:xfrm rot="18900000">
            <a:off x="2552668" y="5891842"/>
            <a:ext cx="139522" cy="13952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5759589" y="4517594"/>
            <a:ext cx="0" cy="1008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759589" y="5021574"/>
            <a:ext cx="379668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6860383" y="4618329"/>
            <a:ext cx="100811" cy="10081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2" name="Straight Connector 81"/>
          <p:cNvCxnSpPr>
            <a:stCxn id="81" idx="2"/>
          </p:cNvCxnSpPr>
          <p:nvPr/>
        </p:nvCxnSpPr>
        <p:spPr bwMode="auto">
          <a:xfrm>
            <a:off x="6910789" y="4719141"/>
            <a:ext cx="0" cy="3024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7062005" y="4467112"/>
            <a:ext cx="100811" cy="100811"/>
          </a:xfrm>
          <a:prstGeom prst="rect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Straight Connector 83"/>
          <p:cNvCxnSpPr>
            <a:stCxn id="83" idx="2"/>
          </p:cNvCxnSpPr>
          <p:nvPr/>
        </p:nvCxnSpPr>
        <p:spPr bwMode="auto">
          <a:xfrm>
            <a:off x="7112411" y="4567924"/>
            <a:ext cx="0" cy="4536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7465250" y="4668735"/>
            <a:ext cx="100811" cy="10081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7515656" y="4769546"/>
            <a:ext cx="0" cy="2520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6406733" y="4567924"/>
            <a:ext cx="100811" cy="100811"/>
          </a:xfrm>
          <a:prstGeom prst="rect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8" name="Straight Connector 87"/>
          <p:cNvCxnSpPr>
            <a:stCxn id="87" idx="2"/>
          </p:cNvCxnSpPr>
          <p:nvPr/>
        </p:nvCxnSpPr>
        <p:spPr bwMode="auto">
          <a:xfrm>
            <a:off x="6457138" y="4668735"/>
            <a:ext cx="0" cy="3528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5953082" y="4668735"/>
            <a:ext cx="100811" cy="10081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6003488" y="4769546"/>
            <a:ext cx="0" cy="2520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tangle 90"/>
          <p:cNvSpPr/>
          <p:nvPr/>
        </p:nvSpPr>
        <p:spPr bwMode="auto">
          <a:xfrm rot="18900000">
            <a:off x="8372551" y="5244076"/>
            <a:ext cx="100811" cy="100811"/>
          </a:xfrm>
          <a:prstGeom prst="rect">
            <a:avLst/>
          </a:prstGeom>
          <a:solidFill>
            <a:schemeClr val="accent2">
              <a:alpha val="7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 flipV="1">
            <a:off x="8422956" y="5021576"/>
            <a:ext cx="0" cy="2016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8826201" y="5021574"/>
            <a:ext cx="0" cy="3528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9101665" y="5021574"/>
            <a:ext cx="0" cy="2240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Rectangle 94"/>
          <p:cNvSpPr/>
          <p:nvPr/>
        </p:nvSpPr>
        <p:spPr bwMode="auto">
          <a:xfrm rot="18900000">
            <a:off x="8781625" y="5395293"/>
            <a:ext cx="100811" cy="100811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 rot="18900000">
            <a:off x="9048702" y="5244076"/>
            <a:ext cx="100811" cy="100811"/>
          </a:xfrm>
          <a:prstGeom prst="rect">
            <a:avLst/>
          </a:prstGeom>
          <a:solidFill>
            <a:schemeClr val="accent2">
              <a:alpha val="7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5990014" y="3833442"/>
            <a:ext cx="0" cy="448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6422062" y="3833443"/>
            <a:ext cx="0" cy="448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6918918" y="3833444"/>
            <a:ext cx="0" cy="448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7120540" y="3839039"/>
            <a:ext cx="0" cy="448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523785" y="3839039"/>
            <a:ext cx="0" cy="448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8438286" y="3833444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8798326" y="3833444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9086358" y="3833444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759589" y="3131765"/>
            <a:ext cx="3816424" cy="1008112"/>
            <a:chOff x="4392240" y="2934142"/>
            <a:chExt cx="5452035" cy="144016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4392240" y="2934142"/>
              <a:ext cx="0" cy="14401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4392240" y="3627935"/>
              <a:ext cx="5452035" cy="78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739992" y="3478305"/>
              <a:ext cx="0" cy="91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4752280" y="3491805"/>
              <a:ext cx="6400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400352" y="3419797"/>
              <a:ext cx="5760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5976416" y="3275781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6264448" y="3203773"/>
              <a:ext cx="6480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912520" y="3131765"/>
              <a:ext cx="12241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8136656" y="3275781"/>
              <a:ext cx="57606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8712720" y="3491805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4392240" y="3563813"/>
              <a:ext cx="35661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5400352" y="3418766"/>
              <a:ext cx="0" cy="91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5976416" y="3274750"/>
              <a:ext cx="0" cy="1463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6264448" y="3202742"/>
              <a:ext cx="0" cy="91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6912520" y="3130734"/>
              <a:ext cx="0" cy="91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8136656" y="3147878"/>
              <a:ext cx="0" cy="1463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8712720" y="3267993"/>
              <a:ext cx="0" cy="23774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9144768" y="3490774"/>
              <a:ext cx="0" cy="91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9144768" y="3582214"/>
              <a:ext cx="57606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5" name="Oval 114"/>
          <p:cNvSpPr/>
          <p:nvPr/>
        </p:nvSpPr>
        <p:spPr bwMode="auto">
          <a:xfrm>
            <a:off x="2037067" y="6372125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Text Placeholder 2"/>
          <p:cNvSpPr txBox="1">
            <a:spLocks/>
          </p:cNvSpPr>
          <p:nvPr/>
        </p:nvSpPr>
        <p:spPr bwMode="auto">
          <a:xfrm>
            <a:off x="2325099" y="6378028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Alice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117" name="Straight Arrow Connector 116"/>
          <p:cNvCxnSpPr>
            <a:stCxn id="67" idx="2"/>
            <a:endCxn id="115" idx="1"/>
          </p:cNvCxnSpPr>
          <p:nvPr/>
        </p:nvCxnSpPr>
        <p:spPr bwMode="auto">
          <a:xfrm>
            <a:off x="1533011" y="6011334"/>
            <a:ext cx="525147" cy="3818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69" idx="1"/>
            <a:endCxn id="115" idx="7"/>
          </p:cNvCxnSpPr>
          <p:nvPr/>
        </p:nvCxnSpPr>
        <p:spPr bwMode="auto">
          <a:xfrm flipH="1">
            <a:off x="2159992" y="6010931"/>
            <a:ext cx="413109" cy="3822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>
          <a:xfrm>
            <a:off x="9446398" y="5057580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endParaRPr lang="en-US" sz="2000" b="1" dirty="0"/>
          </a:p>
        </p:txBody>
      </p:sp>
      <p:sp>
        <p:nvSpPr>
          <p:cNvPr id="128" name="Rectangle 127"/>
          <p:cNvSpPr/>
          <p:nvPr/>
        </p:nvSpPr>
        <p:spPr>
          <a:xfrm>
            <a:off x="3960192" y="4517595"/>
            <a:ext cx="1787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charset="0"/>
              </a:rPr>
              <a:t>Bob and Charly’s 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expressed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opinions</a:t>
            </a:r>
            <a:endParaRPr lang="en-US" b="1" dirty="0"/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5759589" y="1814095"/>
            <a:ext cx="0" cy="1008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5759589" y="2318075"/>
            <a:ext cx="379668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7654203" y="1864425"/>
            <a:ext cx="0" cy="4536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6270859" y="2152456"/>
            <a:ext cx="0" cy="1645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Rectangle 146"/>
          <p:cNvSpPr/>
          <p:nvPr/>
        </p:nvSpPr>
        <p:spPr>
          <a:xfrm>
            <a:off x="9446398" y="2354081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endParaRPr lang="en-US" sz="2000" b="1" dirty="0"/>
          </a:p>
        </p:txBody>
      </p:sp>
      <p:sp>
        <p:nvSpPr>
          <p:cNvPr id="148" name="Rectangle 147"/>
          <p:cNvSpPr/>
          <p:nvPr/>
        </p:nvSpPr>
        <p:spPr>
          <a:xfrm>
            <a:off x="4277417" y="1814096"/>
            <a:ext cx="1153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charset="0"/>
              </a:rPr>
              <a:t>Alice’s 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expressed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opinions</a:t>
            </a:r>
            <a:endParaRPr lang="en-US" b="1" dirty="0"/>
          </a:p>
        </p:txBody>
      </p:sp>
      <p:sp>
        <p:nvSpPr>
          <p:cNvPr id="149" name="Text Placeholder 2"/>
          <p:cNvSpPr txBox="1">
            <a:spLocks/>
          </p:cNvSpPr>
          <p:nvPr/>
        </p:nvSpPr>
        <p:spPr bwMode="auto">
          <a:xfrm>
            <a:off x="2736056" y="5801964"/>
            <a:ext cx="86409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Charly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8590307" y="2051645"/>
            <a:ext cx="0" cy="2560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Oval 153"/>
          <p:cNvSpPr/>
          <p:nvPr/>
        </p:nvSpPr>
        <p:spPr bwMode="auto">
          <a:xfrm>
            <a:off x="7580376" y="176361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192440" y="2029968"/>
            <a:ext cx="144016" cy="144016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8522208" y="1907629"/>
            <a:ext cx="144016" cy="144016"/>
          </a:xfrm>
          <a:prstGeom prst="ellipse">
            <a:avLst/>
          </a:prstGeom>
          <a:solidFill>
            <a:srgbClr val="008000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730396" y="5918551"/>
            <a:ext cx="0" cy="1008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59" name="Straight Arrow Connector 158"/>
          <p:cNvCxnSpPr/>
          <p:nvPr/>
        </p:nvCxnSpPr>
        <p:spPr bwMode="auto">
          <a:xfrm>
            <a:off x="5730396" y="6422531"/>
            <a:ext cx="379668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7625010" y="5968881"/>
            <a:ext cx="0" cy="4536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6270859" y="6256912"/>
            <a:ext cx="0" cy="1645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Rectangle 161"/>
          <p:cNvSpPr/>
          <p:nvPr/>
        </p:nvSpPr>
        <p:spPr>
          <a:xfrm>
            <a:off x="9417205" y="6458537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endParaRPr lang="en-US" sz="2000" b="1" dirty="0"/>
          </a:p>
        </p:txBody>
      </p:sp>
      <p:sp>
        <p:nvSpPr>
          <p:cNvPr id="163" name="Rectangle 162"/>
          <p:cNvSpPr/>
          <p:nvPr/>
        </p:nvSpPr>
        <p:spPr>
          <a:xfrm>
            <a:off x="4319054" y="5918552"/>
            <a:ext cx="1153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charset="0"/>
              </a:rPr>
              <a:t>Alice’s 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expressed</a:t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opinions</a:t>
            </a:r>
            <a:endParaRPr lang="en-US" b="1" dirty="0"/>
          </a:p>
        </p:txBody>
      </p:sp>
      <p:cxnSp>
        <p:nvCxnSpPr>
          <p:cNvPr id="164" name="Straight Connector 163"/>
          <p:cNvCxnSpPr/>
          <p:nvPr/>
        </p:nvCxnSpPr>
        <p:spPr bwMode="auto">
          <a:xfrm>
            <a:off x="8561114" y="6156101"/>
            <a:ext cx="0" cy="2560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Oval 164"/>
          <p:cNvSpPr/>
          <p:nvPr/>
        </p:nvSpPr>
        <p:spPr bwMode="auto">
          <a:xfrm>
            <a:off x="7551183" y="58680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6192440" y="6134424"/>
            <a:ext cx="144016" cy="144016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8493015" y="6012085"/>
            <a:ext cx="144016" cy="144016"/>
          </a:xfrm>
          <a:prstGeom prst="ellipse">
            <a:avLst/>
          </a:prstGeom>
          <a:solidFill>
            <a:srgbClr val="008000">
              <a:alpha val="6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8" name="Straight Arrow Connector 167"/>
          <p:cNvCxnSpPr/>
          <p:nvPr/>
        </p:nvCxnSpPr>
        <p:spPr bwMode="auto">
          <a:xfrm>
            <a:off x="7543800" y="5147989"/>
            <a:ext cx="72008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 bwMode="auto">
          <a:xfrm>
            <a:off x="6048424" y="5219997"/>
            <a:ext cx="14401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>
            <a:off x="8424688" y="5436021"/>
            <a:ext cx="14401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905F94C7-6A7B-1745-9514-3C4140E90254}"/>
              </a:ext>
            </a:extLst>
          </p:cNvPr>
          <p:cNvSpPr txBox="1">
            <a:spLocks/>
          </p:cNvSpPr>
          <p:nvPr/>
        </p:nvSpPr>
        <p:spPr bwMode="auto">
          <a:xfrm>
            <a:off x="7488832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</p:spTree>
    <p:extLst>
      <p:ext uri="{BB962C8B-B14F-4D97-AF65-F5344CB8AC3E}">
        <p14:creationId xmlns:p14="http://schemas.microsoft.com/office/powerpoint/2010/main" val="360406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 animBg="1"/>
      <p:bldP spid="68" grpId="0"/>
      <p:bldP spid="69" grpId="0" animBg="1"/>
      <p:bldP spid="81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5" grpId="0" animBg="1"/>
      <p:bldP spid="96" grpId="0" animBg="1"/>
      <p:bldP spid="115" grpId="0" animBg="1"/>
      <p:bldP spid="116" grpId="0"/>
      <p:bldP spid="119" grpId="0"/>
      <p:bldP spid="128" grpId="0"/>
      <p:bldP spid="149" grpId="0"/>
      <p:bldP spid="162" grpId="0"/>
      <p:bldP spid="163" grpId="0"/>
      <p:bldP spid="165" grpId="0" animBg="1"/>
      <p:bldP spid="166" grpId="0" animBg="1"/>
      <p:bldP spid="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9</a:t>
            </a:fld>
            <a:endParaRPr lang="fi-FI"/>
          </a:p>
        </p:txBody>
      </p:sp>
      <p:sp>
        <p:nvSpPr>
          <p:cNvPr id="401" name="Title 1"/>
          <p:cNvSpPr txBox="1">
            <a:spLocks/>
          </p:cNvSpPr>
          <p:nvPr/>
        </p:nvSpPr>
        <p:spPr bwMode="auto">
          <a:xfrm>
            <a:off x="468313" y="274637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Message representation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03808" y="1499388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/>
              </a:rPr>
              <a:t>We represent messages using </a:t>
            </a:r>
            <a:r>
              <a:rPr lang="en-US" sz="3600" b="1" dirty="0">
                <a:latin typeface="Calibri"/>
              </a:rPr>
              <a:t>marked temporal point processes</a:t>
            </a:r>
            <a:r>
              <a:rPr lang="en-US" sz="3600" dirty="0">
                <a:latin typeface="Calibri"/>
              </a:rPr>
              <a:t>:</a:t>
            </a: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2763848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flipV="1">
            <a:off x="2670155" y="5580037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32" y="5918554"/>
            <a:ext cx="495300" cy="177800"/>
          </a:xfrm>
          <a:prstGeom prst="rect">
            <a:avLst/>
          </a:prstGeom>
        </p:spPr>
      </p:pic>
      <p:pic>
        <p:nvPicPr>
          <p:cNvPr id="109" name="Picture 10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5940077"/>
            <a:ext cx="558800" cy="1778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936" y="2997041"/>
            <a:ext cx="425172" cy="422756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12" y="5630961"/>
            <a:ext cx="76200" cy="1651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1439912" y="6084093"/>
            <a:ext cx="14924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Calibri"/>
                <a:cs typeface="Calibri"/>
              </a:rPr>
              <a:t>Message: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236665" y="6706922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Time</a:t>
            </a:r>
            <a:endParaRPr lang="en-US" sz="1400" b="1" dirty="0">
              <a:latin typeface="Calibri"/>
              <a:cs typeface="Calibri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3586394" y="6562906"/>
            <a:ext cx="0" cy="3600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304008" y="6697630"/>
            <a:ext cx="62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User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2866314" y="6622667"/>
            <a:ext cx="315245" cy="2282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999354" y="6842226"/>
            <a:ext cx="1176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Sentiment</a:t>
            </a:r>
            <a:br>
              <a:rPr lang="en-US" b="1" dirty="0">
                <a:latin typeface="Calibri"/>
                <a:cs typeface="Calibri"/>
              </a:rPr>
            </a:br>
            <a:r>
              <a:rPr lang="en-US" sz="1400" b="1" dirty="0">
                <a:latin typeface="Calibri"/>
                <a:cs typeface="Calibri"/>
              </a:rPr>
              <a:t>(mark)</a:t>
            </a:r>
          </a:p>
        </p:txBody>
      </p:sp>
      <p:cxnSp>
        <p:nvCxnSpPr>
          <p:cNvPr id="142" name="Straight Arrow Connector 141"/>
          <p:cNvCxnSpPr/>
          <p:nvPr/>
        </p:nvCxnSpPr>
        <p:spPr bwMode="auto">
          <a:xfrm flipV="1">
            <a:off x="2748384" y="3491805"/>
            <a:ext cx="5820320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flipH="1" flipV="1">
            <a:off x="2740000" y="2983093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3036416" y="342908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3252440" y="335708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4548584" y="328507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6276776" y="321306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3036416" y="3420705"/>
            <a:ext cx="21602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H="1">
            <a:off x="3252440" y="3348697"/>
            <a:ext cx="129614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 flipH="1">
            <a:off x="4548584" y="3276689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6276776" y="3203773"/>
            <a:ext cx="1931888" cy="9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Rectangle 194"/>
          <p:cNvSpPr/>
          <p:nvPr/>
        </p:nvSpPr>
        <p:spPr>
          <a:xfrm>
            <a:off x="2159992" y="2865219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A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96" name="Straight Connector 195"/>
          <p:cNvCxnSpPr/>
          <p:nvPr/>
        </p:nvCxnSpPr>
        <p:spPr bwMode="auto">
          <a:xfrm>
            <a:off x="3725632" y="399586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4373704" y="392385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>
            <a:off x="5021776" y="385184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>
            <a:off x="5309808" y="377983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5957880" y="370782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H="1">
            <a:off x="3725632" y="3995861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H="1">
            <a:off x="4373704" y="3923853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H="1">
            <a:off x="5021776" y="38518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flipH="1">
            <a:off x="5309808" y="3779837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H="1">
            <a:off x="5957880" y="3707829"/>
            <a:ext cx="2250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>
            <a:off x="6912520" y="464393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>
            <a:off x="7560592" y="457192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>
            <a:off x="7848624" y="449991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>
            <a:off x="6912520" y="4643933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flipH="1">
            <a:off x="7560592" y="4571925"/>
            <a:ext cx="3108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 flipH="1">
            <a:off x="7848624" y="4499917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2141456" y="3419797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B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220" name="Rectangle 219"/>
          <p:cNvSpPr/>
          <p:nvPr/>
        </p:nvSpPr>
        <p:spPr>
          <a:xfrm>
            <a:off x="2159992" y="4139877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C 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221" name="Straight Arrow Connector 220"/>
          <p:cNvCxnSpPr/>
          <p:nvPr/>
        </p:nvCxnSpPr>
        <p:spPr bwMode="auto">
          <a:xfrm flipV="1">
            <a:off x="2744440" y="4067869"/>
            <a:ext cx="5824264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" name="Straight Arrow Connector 221"/>
          <p:cNvCxnSpPr/>
          <p:nvPr/>
        </p:nvCxnSpPr>
        <p:spPr bwMode="auto">
          <a:xfrm flipH="1" flipV="1">
            <a:off x="2736056" y="3563813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>
            <a:off x="2744440" y="4715941"/>
            <a:ext cx="5824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4" name="Straight Arrow Connector 223"/>
          <p:cNvCxnSpPr/>
          <p:nvPr/>
        </p:nvCxnSpPr>
        <p:spPr bwMode="auto">
          <a:xfrm flipH="1" flipV="1">
            <a:off x="2736056" y="4197937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5" name="Picture 2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936" y="3635821"/>
            <a:ext cx="402922" cy="432048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936" y="4355901"/>
            <a:ext cx="424335" cy="432048"/>
          </a:xfrm>
          <a:prstGeom prst="rect">
            <a:avLst/>
          </a:prstGeom>
        </p:spPr>
      </p:pic>
      <p:cxnSp>
        <p:nvCxnSpPr>
          <p:cNvPr id="227" name="Straight Connector 226"/>
          <p:cNvCxnSpPr>
            <a:stCxn id="228" idx="4"/>
          </p:cNvCxnSpPr>
          <p:nvPr/>
        </p:nvCxnSpPr>
        <p:spPr bwMode="auto">
          <a:xfrm>
            <a:off x="6264448" y="5292005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8" name="Oval 227"/>
          <p:cNvSpPr/>
          <p:nvPr/>
        </p:nvSpPr>
        <p:spPr bwMode="auto">
          <a:xfrm>
            <a:off x="6192440" y="5147989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Rectangle 228"/>
          <p:cNvSpPr/>
          <p:nvPr/>
        </p:nvSpPr>
        <p:spPr bwMode="auto">
          <a:xfrm>
            <a:off x="4968304" y="5003973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0" name="Straight Connector 229"/>
          <p:cNvCxnSpPr>
            <a:stCxn id="229" idx="2"/>
          </p:cNvCxnSpPr>
          <p:nvPr/>
        </p:nvCxnSpPr>
        <p:spPr bwMode="auto">
          <a:xfrm>
            <a:off x="5040312" y="5147989"/>
            <a:ext cx="0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 bwMode="auto">
          <a:xfrm>
            <a:off x="5256336" y="4787949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2" name="Straight Connector 231"/>
          <p:cNvCxnSpPr>
            <a:stCxn id="231" idx="2"/>
          </p:cNvCxnSpPr>
          <p:nvPr/>
        </p:nvCxnSpPr>
        <p:spPr bwMode="auto">
          <a:xfrm>
            <a:off x="5328344" y="4931965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3" name="Rectangle 232"/>
          <p:cNvSpPr/>
          <p:nvPr/>
        </p:nvSpPr>
        <p:spPr bwMode="auto">
          <a:xfrm>
            <a:off x="5832400" y="5075981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4" name="Straight Connector 233"/>
          <p:cNvCxnSpPr/>
          <p:nvPr/>
        </p:nvCxnSpPr>
        <p:spPr bwMode="auto">
          <a:xfrm>
            <a:off x="5904408" y="5219997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" name="Rectangle 234"/>
          <p:cNvSpPr/>
          <p:nvPr/>
        </p:nvSpPr>
        <p:spPr bwMode="auto">
          <a:xfrm>
            <a:off x="4320232" y="4931965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6" name="Straight Connector 235"/>
          <p:cNvCxnSpPr>
            <a:stCxn id="235" idx="2"/>
          </p:cNvCxnSpPr>
          <p:nvPr/>
        </p:nvCxnSpPr>
        <p:spPr bwMode="auto">
          <a:xfrm>
            <a:off x="4392240" y="5075981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Rectangle 236"/>
          <p:cNvSpPr/>
          <p:nvPr/>
        </p:nvSpPr>
        <p:spPr bwMode="auto">
          <a:xfrm>
            <a:off x="3672160" y="5075981"/>
            <a:ext cx="144016" cy="144016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8" name="Straight Connector 237"/>
          <p:cNvCxnSpPr/>
          <p:nvPr/>
        </p:nvCxnSpPr>
        <p:spPr bwMode="auto">
          <a:xfrm>
            <a:off x="3744168" y="5219997"/>
            <a:ext cx="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9" name="Rectangle 238"/>
          <p:cNvSpPr/>
          <p:nvPr/>
        </p:nvSpPr>
        <p:spPr bwMode="auto">
          <a:xfrm rot="18900000">
            <a:off x="6906713" y="5897897"/>
            <a:ext cx="144016" cy="144016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0" name="Straight Connector 239"/>
          <p:cNvCxnSpPr/>
          <p:nvPr/>
        </p:nvCxnSpPr>
        <p:spPr bwMode="auto">
          <a:xfrm flipV="1">
            <a:off x="6978721" y="5580040"/>
            <a:ext cx="0" cy="2880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V="1">
            <a:off x="7554785" y="5580038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 flipV="1">
            <a:off x="7894458" y="5580038"/>
            <a:ext cx="0" cy="32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>
            <a:stCxn id="244" idx="4"/>
          </p:cNvCxnSpPr>
          <p:nvPr/>
        </p:nvCxnSpPr>
        <p:spPr bwMode="auto">
          <a:xfrm>
            <a:off x="4608264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/>
          <p:nvPr/>
        </p:nvSpPr>
        <p:spPr bwMode="auto">
          <a:xfrm>
            <a:off x="4536256" y="521999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9" name="Rectangle 248"/>
          <p:cNvSpPr/>
          <p:nvPr/>
        </p:nvSpPr>
        <p:spPr bwMode="auto">
          <a:xfrm rot="18900000">
            <a:off x="7491105" y="6126274"/>
            <a:ext cx="144016" cy="144016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 rot="18900000">
            <a:off x="7818797" y="5897897"/>
            <a:ext cx="144016" cy="144016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1" name="Straight Connector 250"/>
          <p:cNvCxnSpPr>
            <a:stCxn id="252" idx="4"/>
          </p:cNvCxnSpPr>
          <p:nvPr/>
        </p:nvCxnSpPr>
        <p:spPr bwMode="auto">
          <a:xfrm>
            <a:off x="3024088" y="550802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2" name="Oval 251"/>
          <p:cNvSpPr/>
          <p:nvPr/>
        </p:nvSpPr>
        <p:spPr bwMode="auto">
          <a:xfrm>
            <a:off x="2952080" y="5364013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3" name="Straight Connector 252"/>
          <p:cNvCxnSpPr>
            <a:stCxn id="254" idx="4"/>
          </p:cNvCxnSpPr>
          <p:nvPr/>
        </p:nvCxnSpPr>
        <p:spPr bwMode="auto">
          <a:xfrm>
            <a:off x="3240112" y="550802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4" name="Oval 253"/>
          <p:cNvSpPr/>
          <p:nvPr/>
        </p:nvSpPr>
        <p:spPr bwMode="auto">
          <a:xfrm>
            <a:off x="3168104" y="5364013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9" name="Straight Connector 268"/>
          <p:cNvCxnSpPr/>
          <p:nvPr/>
        </p:nvCxnSpPr>
        <p:spPr bwMode="auto">
          <a:xfrm>
            <a:off x="8280672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Arrow Connector 269"/>
          <p:cNvCxnSpPr/>
          <p:nvPr/>
        </p:nvCxnSpPr>
        <p:spPr>
          <a:xfrm>
            <a:off x="4018442" y="6634914"/>
            <a:ext cx="288032" cy="2160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080" y="6202865"/>
            <a:ext cx="1296144" cy="375755"/>
          </a:xfrm>
          <a:prstGeom prst="rect">
            <a:avLst/>
          </a:prstGeom>
        </p:spPr>
      </p:pic>
      <p:cxnSp>
        <p:nvCxnSpPr>
          <p:cNvPr id="272" name="Straight Arrow Connector 271"/>
          <p:cNvCxnSpPr/>
          <p:nvPr/>
        </p:nvCxnSpPr>
        <p:spPr>
          <a:xfrm>
            <a:off x="4176216" y="7206622"/>
            <a:ext cx="1152128" cy="4356"/>
          </a:xfrm>
          <a:prstGeom prst="straightConnector1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5355417" y="6985662"/>
            <a:ext cx="357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Noisy observation of latent opinion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274" name="Text Placeholder 2"/>
          <p:cNvSpPr txBox="1">
            <a:spLocks/>
          </p:cNvSpPr>
          <p:nvPr/>
        </p:nvSpPr>
        <p:spPr bwMode="auto">
          <a:xfrm>
            <a:off x="7488832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</p:spTree>
    <p:extLst>
      <p:ext uri="{BB962C8B-B14F-4D97-AF65-F5344CB8AC3E}">
        <p14:creationId xmlns:p14="http://schemas.microsoft.com/office/powerpoint/2010/main" val="5419035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28872</TotalTime>
  <Words>637</Words>
  <Application>Microsoft Macintosh PowerPoint</Application>
  <PresentationFormat>Custom</PresentationFormat>
  <Paragraphs>189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DejaVu Sans</vt:lpstr>
      <vt:lpstr>StarSymbol</vt:lpstr>
      <vt:lpstr>Times New Roman</vt:lpstr>
      <vt:lpstr>Glossy</vt:lpstr>
      <vt:lpstr>PowerPoint Presentation</vt:lpstr>
      <vt:lpstr>Opinions in social media</vt:lpstr>
      <vt:lpstr>Use social media to sense opinions</vt:lpstr>
      <vt:lpstr>What about opinion dynamics?</vt:lpstr>
      <vt:lpstr>PowerPoint Presentation</vt:lpstr>
      <vt:lpstr>Model of opinion dynamics</vt:lpstr>
      <vt:lpstr>Traditional models of opinion dynamics </vt:lpstr>
      <vt:lpstr>Key ideas of Marked TPP model</vt:lpstr>
      <vt:lpstr>PowerPoint Presentation</vt:lpstr>
      <vt:lpstr>Message intensity</vt:lpstr>
      <vt:lpstr>Sentiment distribution</vt:lpstr>
      <vt:lpstr>Stochastic process for (latent) opinions</vt:lpstr>
      <vt:lpstr>Stubborness, conformity, and compromise</vt:lpstr>
      <vt:lpstr>Example: positive opinions win</vt:lpstr>
      <vt:lpstr>Example: negative opinions win</vt:lpstr>
      <vt:lpstr>Example: opinions get polarized</vt:lpstr>
      <vt:lpstr>Model inference from opinion data</vt:lpstr>
      <vt:lpstr>PowerPoint Presentation</vt:lpstr>
      <vt:lpstr>PowerPoint Presentation</vt:lpstr>
      <vt:lpstr>PowerPoint Presentation</vt:lpstr>
      <vt:lpstr>PowerPoint Presentation</vt:lpstr>
      <vt:lpstr>Opinion forecasting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subject/>
  <dc:creator>Manuel Gomez Rodriguez</dc:creator>
  <cp:keywords/>
  <dc:description>Interview at Google</dc:description>
  <cp:lastModifiedBy>Microsoft Office User</cp:lastModifiedBy>
  <cp:revision>4481</cp:revision>
  <dcterms:created xsi:type="dcterms:W3CDTF">2014-02-12T10:07:58Z</dcterms:created>
  <dcterms:modified xsi:type="dcterms:W3CDTF">2019-01-07T11:17:00Z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