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84" r:id="rId2"/>
    <p:sldId id="592" r:id="rId3"/>
    <p:sldId id="615" r:id="rId4"/>
    <p:sldId id="616" r:id="rId5"/>
    <p:sldId id="619" r:id="rId6"/>
    <p:sldId id="617" r:id="rId7"/>
    <p:sldId id="620" r:id="rId8"/>
    <p:sldId id="629" r:id="rId9"/>
  </p:sldIdLst>
  <p:sldSz cx="10080625" cy="7559675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D1673D"/>
    <a:srgbClr val="B17D5D"/>
    <a:srgbClr val="009900"/>
    <a:srgbClr val="99CC00"/>
    <a:srgbClr val="B2B2B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482" autoAdjust="0"/>
  </p:normalViewPr>
  <p:slideViewPr>
    <p:cSldViewPr>
      <p:cViewPr varScale="1">
        <p:scale>
          <a:sx n="128" d="100"/>
          <a:sy n="128" d="100"/>
        </p:scale>
        <p:origin x="1448" y="18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1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300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412" tIns="41706" rIns="83412" bIns="41706" numCol="1" anchor="t" anchorCtr="0" compatLnSpc="1">
            <a:prstTxWarp prst="textNoShape">
              <a:avLst/>
            </a:prstTxWarp>
          </a:bodyPr>
          <a:lstStyle>
            <a:lvl1pPr defTabSz="847725" eaLnBrk="1">
              <a:defRPr sz="1300"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 bwMode="auto">
          <a:xfrm>
            <a:off x="4140200" y="0"/>
            <a:ext cx="3175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412" tIns="41706" rIns="83412" bIns="41706" numCol="1" anchor="t" anchorCtr="0" compatLnSpc="1">
            <a:prstTxWarp prst="textNoShape">
              <a:avLst/>
            </a:prstTxWarp>
          </a:bodyPr>
          <a:lstStyle>
            <a:lvl1pPr algn="r" defTabSz="847725" eaLnBrk="1">
              <a:defRPr sz="1300"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 bwMode="auto">
          <a:xfrm>
            <a:off x="0" y="9121775"/>
            <a:ext cx="31734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412" tIns="41706" rIns="83412" bIns="41706" numCol="1" anchor="b" anchorCtr="0" compatLnSpc="1">
            <a:prstTxWarp prst="textNoShape">
              <a:avLst/>
            </a:prstTxWarp>
          </a:bodyPr>
          <a:lstStyle>
            <a:lvl1pPr defTabSz="847725" eaLnBrk="1">
              <a:defRPr sz="1300"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 bwMode="auto">
          <a:xfrm>
            <a:off x="4140200" y="9121775"/>
            <a:ext cx="3175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412" tIns="41706" rIns="83412" bIns="41706" numCol="1" anchor="b" anchorCtr="0" compatLnSpc="1">
            <a:prstTxWarp prst="textNoShape">
              <a:avLst/>
            </a:prstTxWarp>
          </a:bodyPr>
          <a:lstStyle>
            <a:lvl1pPr algn="r" defTabSz="847725" eaLnBrk="1">
              <a:defRPr sz="1300">
                <a:latin typeface="Calibri" charset="0"/>
              </a:defRPr>
            </a:lvl1pPr>
          </a:lstStyle>
          <a:p>
            <a:pPr>
              <a:defRPr/>
            </a:pPr>
            <a:fld id="{413AA366-A3C2-114F-B81D-27BE8B175CC0}" type="slidenum">
              <a:rPr lang="en-US"/>
              <a:pPr>
                <a:defRPr/>
              </a:pPr>
              <a:t>‹#›</a:t>
            </a:fld>
            <a:endParaRPr lang="fi-FI"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20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257300" y="730250"/>
            <a:ext cx="479901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339" name="Notes Placeholder 2"/>
          <p:cNvSpPr txBox="1"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3413" cy="48101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47725" eaLnBrk="1">
              <a:defRPr sz="13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41788" y="0"/>
            <a:ext cx="3173412" cy="48101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847725" eaLnBrk="1">
              <a:defRPr sz="13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20188"/>
            <a:ext cx="3173413" cy="4810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47725" eaLnBrk="1">
              <a:defRPr sz="13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41788" y="9120188"/>
            <a:ext cx="3173412" cy="4810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847725" eaLnBrk="1">
              <a:defRPr sz="13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C8110E2-1524-9445-B796-69A2FE04E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156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fi-FI" sz="2000">
        <a:solidFill>
          <a:schemeClr val="tx1"/>
        </a:solidFill>
        <a:latin typeface="Arial" pitchFamily="18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7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9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843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r>
              <a:rPr lang="fi-FI" dirty="0" err="1">
                <a:solidFill>
                  <a:srgbClr val="000000"/>
                </a:solidFill>
                <a:latin typeface="Arial" charset="0"/>
              </a:rPr>
              <a:t>Outline</a:t>
            </a:r>
            <a:r>
              <a:rPr lang="fi-FI" dirty="0">
                <a:solidFill>
                  <a:srgbClr val="000000"/>
                </a:solidFill>
                <a:latin typeface="Arial" charset="0"/>
              </a:rPr>
              <a:t> of </a:t>
            </a:r>
            <a:r>
              <a:rPr lang="fi-FI" dirty="0" err="1">
                <a:solidFill>
                  <a:srgbClr val="000000"/>
                </a:solidFill>
                <a:latin typeface="Arial" charset="0"/>
              </a:rPr>
              <a:t>tutorial</a:t>
            </a:r>
            <a:endParaRPr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3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06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6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67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9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02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38" y="4560888"/>
            <a:ext cx="5851525" cy="30480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7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9449-F772-0A4F-A414-B421A0A8F96F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D0209-7DE8-DE48-A57C-4EEA4DD65E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880B0-46A9-B24C-9E60-A6E476430BDE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3A86-463B-E445-BDA6-B66E5D639C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325" y="0"/>
            <a:ext cx="2276475" cy="6757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678612" cy="67579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087A5-6F6C-424C-B07E-73FB041E9D6A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4499D-3F0D-5546-9230-754BF6308C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35B1-8426-3249-ABF5-CADB55DB964E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16DF1-BA4B-5C44-971E-82A6EE7395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C467-6470-C448-9430-4CA99E9A51B5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4DD81-DD57-694B-B043-D199770EC7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071E9-6D7D-F34F-8DAD-4040732BBF25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B5363-205D-A54E-94F6-288C26787C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519C-F037-F24B-8035-B1B20F67C06C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7CA44-CA71-514B-B5EE-3ADB5193DF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48087-D381-1646-8978-E930BB7D86BA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4740-7670-CC41-ACDF-A0E14F3494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ACBA-14DE-AC4C-BBA0-6FA4DC8452D9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42FA5-FACE-DD48-AEFA-D9ABFC4E22D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E24B7-8B7E-F846-B32D-6CF756C623D8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479E3-829C-3848-B3E3-9634A6B8E1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54C7-BA14-5448-8ED9-FE78F6E22BB7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9FF8A-B7D2-1941-8D2D-F777CCEDE9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68313" y="0"/>
            <a:ext cx="907097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Muokkaa otsikon tekstimuotoa napsauttamalla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jäsennyksen tekstimuotoa napsauttamalla</a:t>
            </a:r>
          </a:p>
          <a:p>
            <a:pPr lvl="1"/>
            <a:r>
              <a:rPr lang="fi-FI"/>
              <a:t>Toinen jäsennystaso</a:t>
            </a:r>
          </a:p>
          <a:p>
            <a:pPr lvl="2"/>
            <a:r>
              <a:rPr lang="fi-FI"/>
              <a:t>Kolmas jäsennystaso</a:t>
            </a:r>
          </a:p>
          <a:p>
            <a:pPr lvl="3"/>
            <a:r>
              <a:rPr lang="fi-FI"/>
              <a:t>Neljäs jäsennystaso</a:t>
            </a:r>
          </a:p>
          <a:p>
            <a:pPr lvl="4"/>
            <a:r>
              <a:rPr lang="fi-FI"/>
              <a:t>Viides jäsennystaso</a:t>
            </a:r>
          </a:p>
          <a:p>
            <a:pPr lvl="4"/>
            <a:r>
              <a:rPr lang="fi-FI"/>
              <a:t>Kuudes jäsennystaso</a:t>
            </a:r>
          </a:p>
          <a:p>
            <a:pPr lvl="4"/>
            <a:r>
              <a:rPr lang="fi-FI"/>
              <a:t>Seitsemäs jäsennystaso</a:t>
            </a:r>
          </a:p>
          <a:p>
            <a:pPr lvl="4"/>
            <a:r>
              <a:rPr lang="fi-FI"/>
              <a:t>Kahdeksas jäsennystaso</a:t>
            </a:r>
          </a:p>
          <a:p>
            <a:pPr lvl="4"/>
            <a:r>
              <a:rPr lang="fi-FI"/>
              <a:t>Yhdeksäs jäsennystaso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defRPr sz="14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CEDD8699-042C-2346-9A27-29B65BE83EC6}" type="datetime1">
              <a:rPr lang="en-US"/>
              <a:pPr>
                <a:defRPr/>
              </a:pPr>
              <a:t>12/17/18</a:t>
            </a:fld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defRPr sz="14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6300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 sz="1400"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4C1912FD-5D1F-9040-9225-6EB96CB30C6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  <a:ea typeface="DejaVu Sans"/>
          <a:cs typeface="DejaVu Sans"/>
        </a:defRPr>
      </a:lvl9pPr>
    </p:titleStyle>
    <p:bodyStyle>
      <a:lvl1pPr marL="431800" indent="-32385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 charset="0"/>
        <a:buChar char="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63600" indent="-287338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 charset="0"/>
        <a:buChar char="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2954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 charset="0"/>
        <a:buChar char="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7272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 charset="0"/>
        <a:buChar char="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590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 charset="0"/>
        <a:buChar char="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162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/>
        <a:buChar char=""/>
        <a:defRPr>
          <a:solidFill>
            <a:schemeClr val="tx1"/>
          </a:solidFill>
          <a:latin typeface="+mn-lt"/>
        </a:defRPr>
      </a:lvl6pPr>
      <a:lvl7pPr marL="30734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/>
        <a:buChar char=""/>
        <a:defRPr>
          <a:solidFill>
            <a:schemeClr val="tx1"/>
          </a:solidFill>
          <a:latin typeface="+mn-lt"/>
        </a:defRPr>
      </a:lvl7pPr>
      <a:lvl8pPr marL="35306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/>
        <a:buChar char=""/>
        <a:defRPr>
          <a:solidFill>
            <a:schemeClr val="tx1"/>
          </a:solidFill>
          <a:latin typeface="+mn-lt"/>
        </a:defRPr>
      </a:lvl8pPr>
      <a:lvl9pPr marL="3987800" indent="-215900" algn="l" rtl="0" eaLnBrk="0" fontAlgn="base" hangingPunct="0">
        <a:spcBef>
          <a:spcPct val="20000"/>
        </a:spcBef>
        <a:spcAft>
          <a:spcPct val="0"/>
        </a:spcAft>
        <a:buClr>
          <a:srgbClr val="FF6309"/>
        </a:buClr>
        <a:buSzPct val="45000"/>
        <a:buFont typeface="StarSymbol"/>
        <a:buChar char="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emf"/><Relationship Id="rId15" Type="http://schemas.openxmlformats.org/officeDocument/2006/relationships/image" Target="../media/image18.png"/><Relationship Id="rId10" Type="http://schemas.openxmlformats.org/officeDocument/2006/relationships/image" Target="../media/image10.png"/><Relationship Id="rId19" Type="http://schemas.openxmlformats.org/officeDocument/2006/relationships/image" Target="../media/image22.png"/><Relationship Id="rId4" Type="http://schemas.openxmlformats.org/officeDocument/2006/relationships/image" Target="../media/image3.emf"/><Relationship Id="rId9" Type="http://schemas.openxmlformats.org/officeDocument/2006/relationships/image" Target="../media/image9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25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4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26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21.png"/><Relationship Id="rId3" Type="http://schemas.openxmlformats.org/officeDocument/2006/relationships/image" Target="../media/image3.emf"/><Relationship Id="rId21" Type="http://schemas.openxmlformats.org/officeDocument/2006/relationships/image" Target="../media/image27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23" Type="http://schemas.openxmlformats.org/officeDocument/2006/relationships/image" Target="../media/image14.png"/><Relationship Id="rId10" Type="http://schemas.openxmlformats.org/officeDocument/2006/relationships/image" Target="../media/image10.png"/><Relationship Id="rId19" Type="http://schemas.openxmlformats.org/officeDocument/2006/relationships/image" Target="../media/image22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5.png"/><Relationship Id="rId22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30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29.e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31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MPI_logo.pdf">
            <a:extLst>
              <a:ext uri="{FF2B5EF4-FFF2-40B4-BE49-F238E27FC236}">
                <a16:creationId xmlns:a16="http://schemas.microsoft.com/office/drawing/2014/main" id="{AF28C29C-C807-6E48-AF22-FC4BCBA27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128" y="6573148"/>
            <a:ext cx="3119264" cy="986527"/>
          </a:xfrm>
          <a:prstGeom prst="rect">
            <a:avLst/>
          </a:prstGeom>
        </p:spPr>
      </p:pic>
      <p:sp>
        <p:nvSpPr>
          <p:cNvPr id="10" name="Title 2"/>
          <p:cNvSpPr txBox="1">
            <a:spLocks/>
          </p:cNvSpPr>
          <p:nvPr/>
        </p:nvSpPr>
        <p:spPr bwMode="auto">
          <a:xfrm>
            <a:off x="1705024" y="5868069"/>
            <a:ext cx="6624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>
              <a:defRPr/>
            </a:pPr>
            <a:r>
              <a:rPr lang="en-US" sz="2800" b="1" kern="0" cap="small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+mj-ea"/>
                <a:cs typeface="Calibri"/>
              </a:rPr>
              <a:t>Human-centered Machine Learning</a:t>
            </a:r>
            <a:endParaRPr kumimoji="0" lang="en-US" sz="2800" b="0" i="0" u="none" strike="noStrike" kern="0" cap="small" spc="0" normalizeH="0" baseline="300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80889" y="2987749"/>
            <a:ext cx="9095927" cy="110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>
              <a:lnSpc>
                <a:spcPct val="80000"/>
              </a:lnSpc>
              <a:spcAft>
                <a:spcPts val="12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Advanced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concepts in</a:t>
            </a:r>
            <a:br>
              <a:rPr lang="en-US" dirty="0">
                <a:solidFill>
                  <a:schemeClr val="tx1"/>
                </a:solidFill>
                <a:latin typeface="Calibri"/>
              </a:rPr>
            </a:br>
            <a:r>
              <a:rPr lang="en-US" dirty="0">
                <a:solidFill>
                  <a:schemeClr val="tx1"/>
                </a:solidFill>
                <a:latin typeface="Calibri"/>
              </a:rPr>
              <a:t>Temporal Point Processes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AE533D3-F2D2-EC42-BBEA-C89871020D9A}"/>
              </a:ext>
            </a:extLst>
          </p:cNvPr>
          <p:cNvSpPr txBox="1">
            <a:spLocks/>
          </p:cNvSpPr>
          <p:nvPr/>
        </p:nvSpPr>
        <p:spPr bwMode="auto">
          <a:xfrm>
            <a:off x="2364556" y="6342512"/>
            <a:ext cx="53285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>
              <a:defRPr/>
            </a:pPr>
            <a:r>
              <a:rPr lang="en-US" b="1" kern="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http://courses.mpi-sws.org/hcml-ws18/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AF5A737-C58D-8541-A7C7-CADD1ED190F2}"/>
              </a:ext>
            </a:extLst>
          </p:cNvPr>
          <p:cNvCxnSpPr>
            <a:cxnSpLocks/>
          </p:cNvCxnSpPr>
          <p:nvPr/>
        </p:nvCxnSpPr>
        <p:spPr bwMode="auto">
          <a:xfrm>
            <a:off x="2642320" y="4139877"/>
            <a:ext cx="7294536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876EA81-B1F9-3441-AE1F-4653B62D7C36}"/>
              </a:ext>
            </a:extLst>
          </p:cNvPr>
          <p:cNvCxnSpPr>
            <a:stCxn id="29" idx="4"/>
          </p:cNvCxnSpPr>
          <p:nvPr/>
        </p:nvCxnSpPr>
        <p:spPr bwMode="auto">
          <a:xfrm>
            <a:off x="8856736" y="3923853"/>
            <a:ext cx="4192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A9CBD686-C994-D647-B4AE-111442995346}"/>
              </a:ext>
            </a:extLst>
          </p:cNvPr>
          <p:cNvSpPr/>
          <p:nvPr/>
        </p:nvSpPr>
        <p:spPr bwMode="auto">
          <a:xfrm>
            <a:off x="8784728" y="3779837"/>
            <a:ext cx="144016" cy="144016"/>
          </a:xfrm>
          <a:prstGeom prst="ellipse">
            <a:avLst/>
          </a:prstGeom>
          <a:solidFill>
            <a:srgbClr val="008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2E6E411-F482-1A4E-9A35-35382DB28B25}"/>
              </a:ext>
            </a:extLst>
          </p:cNvPr>
          <p:cNvCxnSpPr>
            <a:stCxn id="31" idx="4"/>
          </p:cNvCxnSpPr>
          <p:nvPr/>
        </p:nvCxnSpPr>
        <p:spPr bwMode="auto">
          <a:xfrm>
            <a:off x="9360792" y="3923853"/>
            <a:ext cx="4192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11594279-4CAA-4A40-A279-346BA0C7494F}"/>
              </a:ext>
            </a:extLst>
          </p:cNvPr>
          <p:cNvSpPr/>
          <p:nvPr/>
        </p:nvSpPr>
        <p:spPr bwMode="auto">
          <a:xfrm>
            <a:off x="9288784" y="3779837"/>
            <a:ext cx="144016" cy="144016"/>
          </a:xfrm>
          <a:prstGeom prst="ellipse">
            <a:avLst/>
          </a:prstGeom>
          <a:solidFill>
            <a:srgbClr val="008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6999EA-D2EA-DF4D-831A-5EBA05F315B9}"/>
              </a:ext>
            </a:extLst>
          </p:cNvPr>
          <p:cNvSpPr/>
          <p:nvPr/>
        </p:nvSpPr>
        <p:spPr bwMode="auto">
          <a:xfrm>
            <a:off x="8568704" y="3779837"/>
            <a:ext cx="144016" cy="144016"/>
          </a:xfrm>
          <a:prstGeom prst="rect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9F67D22-3813-D047-919A-DB216EC3B47E}"/>
              </a:ext>
            </a:extLst>
          </p:cNvPr>
          <p:cNvCxnSpPr>
            <a:stCxn id="32" idx="2"/>
          </p:cNvCxnSpPr>
          <p:nvPr/>
        </p:nvCxnSpPr>
        <p:spPr bwMode="auto">
          <a:xfrm>
            <a:off x="8640712" y="3923853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C7519069-EE26-3A4C-8745-78AB4F2FEA24}"/>
              </a:ext>
            </a:extLst>
          </p:cNvPr>
          <p:cNvSpPr/>
          <p:nvPr/>
        </p:nvSpPr>
        <p:spPr bwMode="auto">
          <a:xfrm>
            <a:off x="9576816" y="3779837"/>
            <a:ext cx="144016" cy="144016"/>
          </a:xfrm>
          <a:prstGeom prst="rect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AB9B616-9AC6-A84D-9587-6E95D4F6BAF8}"/>
              </a:ext>
            </a:extLst>
          </p:cNvPr>
          <p:cNvCxnSpPr>
            <a:stCxn id="34" idx="2"/>
          </p:cNvCxnSpPr>
          <p:nvPr/>
        </p:nvCxnSpPr>
        <p:spPr bwMode="auto">
          <a:xfrm>
            <a:off x="9648824" y="3923853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4F077F8-BD95-974A-8309-351281FF018B}"/>
              </a:ext>
            </a:extLst>
          </p:cNvPr>
          <p:cNvCxnSpPr>
            <a:cxnSpLocks/>
          </p:cNvCxnSpPr>
          <p:nvPr/>
        </p:nvCxnSpPr>
        <p:spPr bwMode="auto">
          <a:xfrm>
            <a:off x="482080" y="4139877"/>
            <a:ext cx="216024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9981785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9AF70C-CF62-3949-A0E8-7B478CE69687}" type="slidenum">
              <a:rPr lang="fi-FI"/>
              <a:pPr/>
              <a:t>2</a:t>
            </a:fld>
            <a:endParaRPr lang="fi-FI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322C2F-618C-4C4D-AB84-A4D579AD15BE}"/>
              </a:ext>
            </a:extLst>
          </p:cNvPr>
          <p:cNvSpPr txBox="1">
            <a:spLocks/>
          </p:cNvSpPr>
          <p:nvPr/>
        </p:nvSpPr>
        <p:spPr bwMode="auto">
          <a:xfrm>
            <a:off x="1295896" y="3563813"/>
            <a:ext cx="7200800" cy="117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ctr" eaLnBrk="1">
              <a:lnSpc>
                <a:spcPct val="80000"/>
              </a:lnSpc>
              <a:spcAft>
                <a:spcPts val="1200"/>
              </a:spcAft>
            </a:pPr>
            <a:r>
              <a:rPr lang="en-US" sz="5000" dirty="0">
                <a:solidFill>
                  <a:schemeClr val="tx1"/>
                </a:solidFill>
                <a:latin typeface="Calibri"/>
              </a:rPr>
              <a:t>Temporal Point Processes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: </a:t>
            </a:r>
            <a:br>
              <a:rPr lang="en-US" dirty="0">
                <a:solidFill>
                  <a:schemeClr val="tx1"/>
                </a:solidFill>
                <a:latin typeface="Calibri"/>
              </a:rPr>
            </a:br>
            <a:r>
              <a:rPr lang="en-US" dirty="0">
                <a:solidFill>
                  <a:srgbClr val="7F7F7F"/>
                </a:solidFill>
                <a:latin typeface="Calibri"/>
              </a:rPr>
              <a:t>Marks and SDEs with jumps</a:t>
            </a:r>
          </a:p>
        </p:txBody>
      </p:sp>
    </p:spTree>
    <p:extLst>
      <p:ext uri="{BB962C8B-B14F-4D97-AF65-F5344CB8AC3E}">
        <p14:creationId xmlns:p14="http://schemas.microsoft.com/office/powerpoint/2010/main" val="3004563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AFC686-82F5-9940-BE53-99E7DA1FED7B}" type="slidenum">
              <a:rPr lang="fi-FI"/>
              <a:pPr/>
              <a:t>3</a:t>
            </a:fld>
            <a:endParaRPr lang="fi-FI" dirty="0"/>
          </a:p>
        </p:txBody>
      </p:sp>
      <p:sp>
        <p:nvSpPr>
          <p:cNvPr id="22531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3" y="295275"/>
            <a:ext cx="9612312" cy="615553"/>
          </a:xfrm>
        </p:spPr>
        <p:txBody>
          <a:bodyPr wrap="square">
            <a:spAutoFit/>
          </a:bodyPr>
          <a:lstStyle/>
          <a:p>
            <a:pPr eaLnBrk="1"/>
            <a:r>
              <a:rPr lang="en-US" sz="4000" dirty="0">
                <a:latin typeface="Calibri"/>
              </a:rPr>
              <a:t>Marked temporal point processes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575816" y="1475581"/>
            <a:ext cx="9433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charset="0"/>
              </a:rPr>
              <a:t>Marked temporal point process: </a:t>
            </a:r>
            <a:br>
              <a:rPr lang="en-US" sz="2800" b="1" dirty="0">
                <a:latin typeface="Calibri" charset="0"/>
              </a:rPr>
            </a:b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rPr>
              <a:t>A random process whose realization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rPr>
              <a:t>consists of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rPr>
              <a:t>discrete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rPr>
              <a:t>marked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rPr>
              <a:t> events localized in time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1510274" y="3768660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1840" y="3268294"/>
            <a:ext cx="502410" cy="538728"/>
          </a:xfrm>
          <a:prstGeom prst="rect">
            <a:avLst/>
          </a:prstGeom>
        </p:spPr>
      </p:pic>
      <p:cxnSp>
        <p:nvCxnSpPr>
          <p:cNvPr id="103" name="Straight Connector 102"/>
          <p:cNvCxnSpPr/>
          <p:nvPr/>
        </p:nvCxnSpPr>
        <p:spPr bwMode="auto">
          <a:xfrm>
            <a:off x="1765460" y="2987749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105" idx="4"/>
          </p:cNvCxnSpPr>
          <p:nvPr/>
        </p:nvCxnSpPr>
        <p:spPr bwMode="auto">
          <a:xfrm>
            <a:off x="2269516" y="3347789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04"/>
          <p:cNvSpPr/>
          <p:nvPr/>
        </p:nvSpPr>
        <p:spPr bwMode="auto">
          <a:xfrm>
            <a:off x="2197508" y="3203773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3205620" y="3347789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119" idx="4"/>
          </p:cNvCxnSpPr>
          <p:nvPr/>
        </p:nvCxnSpPr>
        <p:spPr bwMode="auto">
          <a:xfrm>
            <a:off x="3925700" y="3347789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7454092" y="2987749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9" name="Picture 10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324" y="3962077"/>
            <a:ext cx="558800" cy="177800"/>
          </a:xfrm>
          <a:prstGeom prst="rect">
            <a:avLst/>
          </a:prstGeom>
        </p:spPr>
      </p:pic>
      <p:cxnSp>
        <p:nvCxnSpPr>
          <p:cNvPr id="110" name="Straight Connector 109"/>
          <p:cNvCxnSpPr/>
          <p:nvPr/>
        </p:nvCxnSpPr>
        <p:spPr bwMode="auto">
          <a:xfrm>
            <a:off x="2269516" y="3614152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2286948" y="3635821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3205620" y="3440416"/>
            <a:ext cx="0" cy="181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3205620" y="3458704"/>
            <a:ext cx="7406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3853692" y="3203773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3133612" y="3203773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>
            <a:off x="3925700" y="3257536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H="1">
            <a:off x="3905436" y="3257536"/>
            <a:ext cx="6583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Picture 1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000" y="3851845"/>
            <a:ext cx="190207" cy="249237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6096" y="3851845"/>
            <a:ext cx="228864" cy="274637"/>
          </a:xfrm>
          <a:prstGeom prst="rect">
            <a:avLst/>
          </a:prstGeom>
        </p:spPr>
      </p:pic>
      <p:cxnSp>
        <p:nvCxnSpPr>
          <p:cNvPr id="126" name="Straight Connector 125"/>
          <p:cNvCxnSpPr/>
          <p:nvPr/>
        </p:nvCxnSpPr>
        <p:spPr bwMode="auto">
          <a:xfrm flipH="1">
            <a:off x="4645780" y="3257536"/>
            <a:ext cx="201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127" name="Picture 1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7788" y="3923853"/>
            <a:ext cx="125412" cy="237623"/>
          </a:xfrm>
          <a:prstGeom prst="rect">
            <a:avLst/>
          </a:prstGeom>
        </p:spPr>
      </p:pic>
      <p:grpSp>
        <p:nvGrpSpPr>
          <p:cNvPr id="128" name="Group 127"/>
          <p:cNvGrpSpPr/>
          <p:nvPr/>
        </p:nvGrpSpPr>
        <p:grpSpPr>
          <a:xfrm>
            <a:off x="4883172" y="3059756"/>
            <a:ext cx="1922848" cy="386216"/>
            <a:chOff x="5760392" y="2051644"/>
            <a:chExt cx="1922848" cy="386216"/>
          </a:xfrm>
        </p:grpSpPr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0392" y="2051644"/>
              <a:ext cx="576064" cy="372333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6456" y="2123653"/>
              <a:ext cx="204654" cy="288032"/>
            </a:xfrm>
            <a:prstGeom prst="rect">
              <a:avLst/>
            </a:prstGeom>
          </p:spPr>
        </p:pic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51192" y="2064353"/>
              <a:ext cx="432048" cy="347332"/>
            </a:xfrm>
            <a:prstGeom prst="rect">
              <a:avLst/>
            </a:prstGeom>
          </p:spPr>
        </p:pic>
        <p:grpSp>
          <p:nvGrpSpPr>
            <p:cNvPr id="140" name="Group 139"/>
            <p:cNvGrpSpPr/>
            <p:nvPr/>
          </p:nvGrpSpPr>
          <p:grpSpPr>
            <a:xfrm>
              <a:off x="6552480" y="2093976"/>
              <a:ext cx="420489" cy="336042"/>
              <a:chOff x="6636047" y="2051649"/>
              <a:chExt cx="420489" cy="336042"/>
            </a:xfrm>
          </p:grpSpPr>
          <p:pic>
            <p:nvPicPr>
              <p:cNvPr id="142" name="Picture 141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6047" y="2051649"/>
                <a:ext cx="261361" cy="336042"/>
              </a:xfrm>
              <a:prstGeom prst="rect">
                <a:avLst/>
              </a:prstGeom>
            </p:spPr>
          </p:pic>
          <p:pic>
            <p:nvPicPr>
              <p:cNvPr id="143" name="Picture 142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84784" y="2051649"/>
                <a:ext cx="171752" cy="336042"/>
              </a:xfrm>
              <a:prstGeom prst="rect">
                <a:avLst/>
              </a:prstGeom>
            </p:spPr>
          </p:pic>
        </p:grpSp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49440" y="2103120"/>
              <a:ext cx="288032" cy="334740"/>
            </a:xfrm>
            <a:prstGeom prst="rect">
              <a:avLst/>
            </a:prstGeom>
          </p:spPr>
        </p:pic>
      </p:grpSp>
      <p:sp>
        <p:nvSpPr>
          <p:cNvPr id="144" name="Rectangle 143"/>
          <p:cNvSpPr/>
          <p:nvPr/>
        </p:nvSpPr>
        <p:spPr>
          <a:xfrm>
            <a:off x="2664048" y="706258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History, </a:t>
            </a:r>
            <a:endParaRPr lang="en-US" sz="2400" b="1" dirty="0"/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44168" y="7152208"/>
            <a:ext cx="655123" cy="372045"/>
          </a:xfrm>
          <a:prstGeom prst="rect">
            <a:avLst/>
          </a:prstGeom>
        </p:spPr>
      </p:pic>
      <p:sp>
        <p:nvSpPr>
          <p:cNvPr id="146" name="Left Brace 145"/>
          <p:cNvSpPr/>
          <p:nvPr/>
        </p:nvSpPr>
        <p:spPr bwMode="auto">
          <a:xfrm rot="16200000">
            <a:off x="3093828" y="5366281"/>
            <a:ext cx="429768" cy="301752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 flipV="1">
            <a:off x="1511920" y="4715941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cxnSp>
        <p:nvCxnSpPr>
          <p:cNvPr id="148" name="Straight Connector 147"/>
          <p:cNvCxnSpPr>
            <a:endCxn id="149" idx="0"/>
          </p:cNvCxnSpPr>
          <p:nvPr/>
        </p:nvCxnSpPr>
        <p:spPr bwMode="auto">
          <a:xfrm>
            <a:off x="2271162" y="4713653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148"/>
          <p:cNvSpPr/>
          <p:nvPr/>
        </p:nvSpPr>
        <p:spPr bwMode="auto">
          <a:xfrm>
            <a:off x="2199154" y="4859957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0" name="Straight Connector 149"/>
          <p:cNvCxnSpPr/>
          <p:nvPr/>
        </p:nvCxnSpPr>
        <p:spPr bwMode="auto">
          <a:xfrm>
            <a:off x="3207266" y="4571925"/>
            <a:ext cx="0" cy="137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152" idx="4"/>
          </p:cNvCxnSpPr>
          <p:nvPr/>
        </p:nvCxnSpPr>
        <p:spPr bwMode="auto">
          <a:xfrm>
            <a:off x="3927346" y="4643933"/>
            <a:ext cx="0" cy="822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Oval 151"/>
          <p:cNvSpPr/>
          <p:nvPr/>
        </p:nvSpPr>
        <p:spPr bwMode="auto">
          <a:xfrm>
            <a:off x="3855338" y="4499917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135258" y="4427909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8602" y="4394696"/>
            <a:ext cx="190207" cy="249237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3256" y="4801344"/>
            <a:ext cx="228864" cy="274637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876" y="4427909"/>
            <a:ext cx="125412" cy="237623"/>
          </a:xfrm>
          <a:prstGeom prst="rect">
            <a:avLst/>
          </a:prstGeom>
        </p:spPr>
      </p:pic>
      <p:sp>
        <p:nvSpPr>
          <p:cNvPr id="157" name="Rectangle 156"/>
          <p:cNvSpPr/>
          <p:nvPr/>
        </p:nvSpPr>
        <p:spPr>
          <a:xfrm>
            <a:off x="7920632" y="4918570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charset="0"/>
              </a:rPr>
              <a:t>time</a:t>
            </a:r>
            <a:endParaRPr lang="en-US" sz="2000" dirty="0"/>
          </a:p>
        </p:txBody>
      </p:sp>
      <p:cxnSp>
        <p:nvCxnSpPr>
          <p:cNvPr id="158" name="Straight Arrow Connector 157"/>
          <p:cNvCxnSpPr/>
          <p:nvPr/>
        </p:nvCxnSpPr>
        <p:spPr bwMode="auto">
          <a:xfrm flipV="1">
            <a:off x="1511920" y="4283893"/>
            <a:ext cx="0" cy="87527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</p:spPr>
      </p:cxnSp>
      <p:cxnSp>
        <p:nvCxnSpPr>
          <p:cNvPr id="159" name="Straight Connector 158"/>
          <p:cNvCxnSpPr>
            <a:stCxn id="160" idx="4"/>
          </p:cNvCxnSpPr>
          <p:nvPr/>
        </p:nvCxnSpPr>
        <p:spPr bwMode="auto">
          <a:xfrm>
            <a:off x="2271162" y="5796061"/>
            <a:ext cx="0" cy="2834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>
            <a:off x="2199154" y="5652045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>
            <a:off x="3207266" y="5940077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Oval 162"/>
          <p:cNvSpPr/>
          <p:nvPr/>
        </p:nvSpPr>
        <p:spPr bwMode="auto">
          <a:xfrm>
            <a:off x="3855338" y="6228109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3135258" y="5796061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5" name="Picture 1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9160" y="6122888"/>
            <a:ext cx="190207" cy="249237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3256" y="6097488"/>
            <a:ext cx="228864" cy="274637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9434" y="6385520"/>
            <a:ext cx="125412" cy="237623"/>
          </a:xfrm>
          <a:prstGeom prst="rect">
            <a:avLst/>
          </a:prstGeom>
        </p:spPr>
      </p:pic>
      <p:sp>
        <p:nvSpPr>
          <p:cNvPr id="168" name="Rectangle 167"/>
          <p:cNvSpPr/>
          <p:nvPr/>
        </p:nvSpPr>
        <p:spPr>
          <a:xfrm>
            <a:off x="7920632" y="6228109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charset="0"/>
              </a:rPr>
              <a:t>time</a:t>
            </a:r>
            <a:endParaRPr lang="en-US" sz="2000" dirty="0"/>
          </a:p>
        </p:txBody>
      </p:sp>
      <p:cxnSp>
        <p:nvCxnSpPr>
          <p:cNvPr id="169" name="Straight Arrow Connector 168"/>
          <p:cNvCxnSpPr/>
          <p:nvPr/>
        </p:nvCxnSpPr>
        <p:spPr bwMode="auto">
          <a:xfrm flipV="1">
            <a:off x="1511920" y="5593432"/>
            <a:ext cx="0" cy="87527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</p:spPr>
      </p:cxnSp>
      <p:cxnSp>
        <p:nvCxnSpPr>
          <p:cNvPr id="170" name="Straight Arrow Connector 169"/>
          <p:cNvCxnSpPr/>
          <p:nvPr/>
        </p:nvCxnSpPr>
        <p:spPr bwMode="auto">
          <a:xfrm flipV="1">
            <a:off x="1511920" y="6072916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71" name="Picture 17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766770" y="3872488"/>
            <a:ext cx="265430" cy="286385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795618" y="4809744"/>
            <a:ext cx="265430" cy="286385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16176" y="5724053"/>
            <a:ext cx="265430" cy="286385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1840" y="4283893"/>
            <a:ext cx="613963" cy="4022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1840" y="5580037"/>
            <a:ext cx="599292" cy="432048"/>
          </a:xfrm>
          <a:prstGeom prst="rect">
            <a:avLst/>
          </a:prstGeom>
        </p:spPr>
      </p:pic>
      <p:cxnSp>
        <p:nvCxnSpPr>
          <p:cNvPr id="178" name="Straight Connector 177"/>
          <p:cNvCxnSpPr/>
          <p:nvPr/>
        </p:nvCxnSpPr>
        <p:spPr bwMode="auto">
          <a:xfrm>
            <a:off x="3922776" y="6071616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558965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AFC686-82F5-9940-BE53-99E7DA1FED7B}" type="slidenum">
              <a:rPr lang="fi-FI"/>
              <a:pPr/>
              <a:t>4</a:t>
            </a:fld>
            <a:endParaRPr lang="fi-FI" dirty="0"/>
          </a:p>
        </p:txBody>
      </p:sp>
      <p:sp>
        <p:nvSpPr>
          <p:cNvPr id="22531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3" y="295275"/>
            <a:ext cx="9612312" cy="615553"/>
          </a:xfrm>
        </p:spPr>
        <p:txBody>
          <a:bodyPr wrap="square">
            <a:spAutoFit/>
          </a:bodyPr>
          <a:lstStyle/>
          <a:p>
            <a:pPr eaLnBrk="1"/>
            <a:r>
              <a:rPr lang="en-US" sz="4000" dirty="0">
                <a:latin typeface="Calibri"/>
              </a:rPr>
              <a:t>Independent identically distributed marks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1871960" y="3624644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sp>
        <p:nvSpPr>
          <p:cNvPr id="164" name="Rectangle 163"/>
          <p:cNvSpPr/>
          <p:nvPr/>
        </p:nvSpPr>
        <p:spPr>
          <a:xfrm>
            <a:off x="8280672" y="3406402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charset="0"/>
              </a:rPr>
              <a:t>time</a:t>
            </a:r>
            <a:endParaRPr lang="en-US" sz="2000" dirty="0"/>
          </a:p>
        </p:txBody>
      </p:sp>
      <p:cxnSp>
        <p:nvCxnSpPr>
          <p:cNvPr id="165" name="Straight Arrow Connector 164"/>
          <p:cNvCxnSpPr/>
          <p:nvPr/>
        </p:nvCxnSpPr>
        <p:spPr bwMode="auto">
          <a:xfrm flipV="1">
            <a:off x="1871960" y="2771725"/>
            <a:ext cx="0" cy="87527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81" name="Picture 1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916" y="3707829"/>
            <a:ext cx="125412" cy="237623"/>
          </a:xfrm>
          <a:prstGeom prst="rect">
            <a:avLst/>
          </a:prstGeom>
        </p:spPr>
      </p:pic>
      <p:cxnSp>
        <p:nvCxnSpPr>
          <p:cNvPr id="182" name="Straight Arrow Connector 181"/>
          <p:cNvCxnSpPr/>
          <p:nvPr/>
        </p:nvCxnSpPr>
        <p:spPr bwMode="auto">
          <a:xfrm flipV="1">
            <a:off x="1870314" y="2378909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83" name="Picture 18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1880" y="1878543"/>
            <a:ext cx="502410" cy="538728"/>
          </a:xfrm>
          <a:prstGeom prst="rect">
            <a:avLst/>
          </a:prstGeom>
        </p:spPr>
      </p:pic>
      <p:cxnSp>
        <p:nvCxnSpPr>
          <p:cNvPr id="184" name="Straight Connector 183"/>
          <p:cNvCxnSpPr/>
          <p:nvPr/>
        </p:nvCxnSpPr>
        <p:spPr bwMode="auto">
          <a:xfrm>
            <a:off x="2125500" y="159799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186" idx="4"/>
          </p:cNvCxnSpPr>
          <p:nvPr/>
        </p:nvCxnSpPr>
        <p:spPr bwMode="auto">
          <a:xfrm>
            <a:off x="2629556" y="1958038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2557548" y="1814022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3565660" y="1958038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>
            <a:stCxn id="195" idx="4"/>
          </p:cNvCxnSpPr>
          <p:nvPr/>
        </p:nvCxnSpPr>
        <p:spPr bwMode="auto">
          <a:xfrm>
            <a:off x="4285740" y="1958038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>
            <a:off x="7814132" y="159799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90" name="Picture 189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64" y="2572326"/>
            <a:ext cx="558800" cy="177800"/>
          </a:xfrm>
          <a:prstGeom prst="rect">
            <a:avLst/>
          </a:prstGeom>
        </p:spPr>
      </p:pic>
      <p:cxnSp>
        <p:nvCxnSpPr>
          <p:cNvPr id="191" name="Straight Connector 190"/>
          <p:cNvCxnSpPr/>
          <p:nvPr/>
        </p:nvCxnSpPr>
        <p:spPr bwMode="auto">
          <a:xfrm>
            <a:off x="2629556" y="2224401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 flipH="1">
            <a:off x="2646988" y="224607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>
            <a:off x="3565660" y="2050665"/>
            <a:ext cx="0" cy="181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flipH="1">
            <a:off x="3565660" y="2068953"/>
            <a:ext cx="7406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Oval 194"/>
          <p:cNvSpPr/>
          <p:nvPr/>
        </p:nvSpPr>
        <p:spPr bwMode="auto">
          <a:xfrm>
            <a:off x="4213732" y="1814022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3493652" y="1814022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7" name="Straight Connector 196"/>
          <p:cNvCxnSpPr/>
          <p:nvPr/>
        </p:nvCxnSpPr>
        <p:spPr bwMode="auto">
          <a:xfrm>
            <a:off x="4285740" y="1867785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 flipH="1">
            <a:off x="4265476" y="1867785"/>
            <a:ext cx="6583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9" name="Picture 19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2040" y="2462094"/>
            <a:ext cx="190207" cy="249237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6136" y="2462094"/>
            <a:ext cx="228864" cy="274637"/>
          </a:xfrm>
          <a:prstGeom prst="rect">
            <a:avLst/>
          </a:prstGeom>
        </p:spPr>
      </p:pic>
      <p:cxnSp>
        <p:nvCxnSpPr>
          <p:cNvPr id="201" name="Straight Connector 200"/>
          <p:cNvCxnSpPr/>
          <p:nvPr/>
        </p:nvCxnSpPr>
        <p:spPr bwMode="auto">
          <a:xfrm flipH="1">
            <a:off x="5005820" y="1867785"/>
            <a:ext cx="201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202" name="Picture 2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828" y="2534102"/>
            <a:ext cx="125412" cy="237623"/>
          </a:xfrm>
          <a:prstGeom prst="rect">
            <a:avLst/>
          </a:prstGeom>
        </p:spPr>
      </p:pic>
      <p:grpSp>
        <p:nvGrpSpPr>
          <p:cNvPr id="203" name="Group 202"/>
          <p:cNvGrpSpPr/>
          <p:nvPr/>
        </p:nvGrpSpPr>
        <p:grpSpPr>
          <a:xfrm>
            <a:off x="5243212" y="1670005"/>
            <a:ext cx="1922848" cy="386216"/>
            <a:chOff x="5760392" y="2051644"/>
            <a:chExt cx="1922848" cy="386216"/>
          </a:xfrm>
        </p:grpSpPr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0392" y="2051644"/>
              <a:ext cx="576064" cy="372333"/>
            </a:xfrm>
            <a:prstGeom prst="rect">
              <a:avLst/>
            </a:prstGeom>
          </p:spPr>
        </p:pic>
        <p:pic>
          <p:nvPicPr>
            <p:cNvPr id="205" name="Picture 20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6456" y="2123653"/>
              <a:ext cx="204654" cy="288032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51192" y="2064353"/>
              <a:ext cx="432048" cy="347332"/>
            </a:xfrm>
            <a:prstGeom prst="rect">
              <a:avLst/>
            </a:prstGeom>
          </p:spPr>
        </p:pic>
        <p:grpSp>
          <p:nvGrpSpPr>
            <p:cNvPr id="207" name="Group 206"/>
            <p:cNvGrpSpPr/>
            <p:nvPr/>
          </p:nvGrpSpPr>
          <p:grpSpPr>
            <a:xfrm>
              <a:off x="6552480" y="2093976"/>
              <a:ext cx="420489" cy="336042"/>
              <a:chOff x="6636047" y="2051649"/>
              <a:chExt cx="420489" cy="336042"/>
            </a:xfrm>
          </p:grpSpPr>
          <p:pic>
            <p:nvPicPr>
              <p:cNvPr id="209" name="Picture 208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6047" y="2051649"/>
                <a:ext cx="261361" cy="336042"/>
              </a:xfrm>
              <a:prstGeom prst="rect">
                <a:avLst/>
              </a:prstGeom>
            </p:spPr>
          </p:pic>
          <p:pic>
            <p:nvPicPr>
              <p:cNvPr id="210" name="Picture 209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84784" y="2051649"/>
                <a:ext cx="171752" cy="336042"/>
              </a:xfrm>
              <a:prstGeom prst="rect">
                <a:avLst/>
              </a:prstGeom>
            </p:spPr>
          </p:pic>
        </p:grpSp>
        <p:pic>
          <p:nvPicPr>
            <p:cNvPr id="208" name="Picture 20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49440" y="2103120"/>
              <a:ext cx="288032" cy="334740"/>
            </a:xfrm>
            <a:prstGeom prst="rect">
              <a:avLst/>
            </a:prstGeom>
          </p:spPr>
        </p:pic>
      </p:grpSp>
      <p:pic>
        <p:nvPicPr>
          <p:cNvPr id="211" name="Picture 2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26810" y="2482737"/>
            <a:ext cx="265430" cy="286385"/>
          </a:xfrm>
          <a:prstGeom prst="rect">
            <a:avLst/>
          </a:prstGeom>
        </p:spPr>
      </p:pic>
      <p:sp>
        <p:nvSpPr>
          <p:cNvPr id="212" name="Rectangle 211"/>
          <p:cNvSpPr/>
          <p:nvPr/>
        </p:nvSpPr>
        <p:spPr>
          <a:xfrm>
            <a:off x="1223888" y="4211885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Distribution for the marks:</a:t>
            </a:r>
            <a:endParaRPr lang="en-US" sz="2400" b="1" dirty="0"/>
          </a:p>
        </p:txBody>
      </p:sp>
      <p:sp>
        <p:nvSpPr>
          <p:cNvPr id="213" name="Rectangle 212"/>
          <p:cNvSpPr/>
          <p:nvPr/>
        </p:nvSpPr>
        <p:spPr>
          <a:xfrm>
            <a:off x="1223888" y="544502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Observations: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799952" y="5968240"/>
            <a:ext cx="648072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Marks independent of the temporal dynamics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Independent identically distributed (I.I.D.)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59992" y="4879121"/>
            <a:ext cx="936104" cy="408482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68104" y="4938677"/>
            <a:ext cx="283313" cy="30048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600152" y="4879121"/>
            <a:ext cx="819571" cy="432048"/>
            <a:chOff x="3619354" y="5075981"/>
            <a:chExt cx="819571" cy="43204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913787" y="5075981"/>
              <a:ext cx="360040" cy="42004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273825" y="5082920"/>
              <a:ext cx="165100" cy="40449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619354" y="5075981"/>
              <a:ext cx="268830" cy="432048"/>
            </a:xfrm>
            <a:prstGeom prst="rect">
              <a:avLst/>
            </a:prstGeom>
          </p:spPr>
        </p:pic>
      </p:grpSp>
      <p:pic>
        <p:nvPicPr>
          <p:cNvPr id="216" name="Picture 21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51880" y="2627709"/>
            <a:ext cx="613963" cy="402252"/>
          </a:xfrm>
          <a:prstGeom prst="rect">
            <a:avLst/>
          </a:prstGeom>
        </p:spPr>
      </p:pic>
      <p:cxnSp>
        <p:nvCxnSpPr>
          <p:cNvPr id="217" name="Straight Connector 216"/>
          <p:cNvCxnSpPr/>
          <p:nvPr/>
        </p:nvCxnSpPr>
        <p:spPr bwMode="auto">
          <a:xfrm>
            <a:off x="2615184" y="3633533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Oval 217"/>
          <p:cNvSpPr/>
          <p:nvPr/>
        </p:nvSpPr>
        <p:spPr bwMode="auto">
          <a:xfrm>
            <a:off x="2551176" y="3779837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9" name="Straight Connector 218"/>
          <p:cNvCxnSpPr/>
          <p:nvPr/>
        </p:nvCxnSpPr>
        <p:spPr bwMode="auto">
          <a:xfrm>
            <a:off x="3566160" y="3471657"/>
            <a:ext cx="0" cy="1554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4288536" y="3563813"/>
            <a:ext cx="0" cy="822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Oval 220"/>
          <p:cNvSpPr/>
          <p:nvPr/>
        </p:nvSpPr>
        <p:spPr bwMode="auto">
          <a:xfrm>
            <a:off x="4215384" y="3419797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3493008" y="3347789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3" name="Picture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0032" y="3294428"/>
            <a:ext cx="190207" cy="249237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4686" y="3701076"/>
            <a:ext cx="228864" cy="274637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7048" y="3709476"/>
            <a:ext cx="265430" cy="28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518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AFC686-82F5-9940-BE53-99E7DA1FED7B}" type="slidenum">
              <a:rPr lang="fi-FI"/>
              <a:pPr/>
              <a:t>5</a:t>
            </a:fld>
            <a:endParaRPr lang="fi-FI" dirty="0"/>
          </a:p>
        </p:txBody>
      </p:sp>
      <p:sp>
        <p:nvSpPr>
          <p:cNvPr id="22531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3" y="295275"/>
            <a:ext cx="9612312" cy="615553"/>
          </a:xfrm>
        </p:spPr>
        <p:txBody>
          <a:bodyPr wrap="square">
            <a:spAutoFit/>
          </a:bodyPr>
          <a:lstStyle/>
          <a:p>
            <a:pPr eaLnBrk="1"/>
            <a:r>
              <a:rPr lang="en-US" sz="4000" dirty="0">
                <a:latin typeface="Calibri"/>
              </a:rPr>
              <a:t>Dependent marks: SDEs with jumps</a:t>
            </a:r>
          </a:p>
        </p:txBody>
      </p:sp>
      <p:cxnSp>
        <p:nvCxnSpPr>
          <p:cNvPr id="121" name="Straight Arrow Connector 120"/>
          <p:cNvCxnSpPr/>
          <p:nvPr/>
        </p:nvCxnSpPr>
        <p:spPr bwMode="auto">
          <a:xfrm flipV="1">
            <a:off x="1870314" y="2378909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1880" y="1878543"/>
            <a:ext cx="502410" cy="538728"/>
          </a:xfrm>
          <a:prstGeom prst="rect">
            <a:avLst/>
          </a:prstGeom>
        </p:spPr>
      </p:pic>
      <p:cxnSp>
        <p:nvCxnSpPr>
          <p:cNvPr id="123" name="Straight Connector 122"/>
          <p:cNvCxnSpPr/>
          <p:nvPr/>
        </p:nvCxnSpPr>
        <p:spPr bwMode="auto">
          <a:xfrm>
            <a:off x="2125500" y="159799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5" idx="4"/>
          </p:cNvCxnSpPr>
          <p:nvPr/>
        </p:nvCxnSpPr>
        <p:spPr bwMode="auto">
          <a:xfrm>
            <a:off x="2629556" y="1958038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2557548" y="1814022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 bwMode="auto">
          <a:xfrm>
            <a:off x="3565660" y="1958038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35" idx="4"/>
          </p:cNvCxnSpPr>
          <p:nvPr/>
        </p:nvCxnSpPr>
        <p:spPr bwMode="auto">
          <a:xfrm>
            <a:off x="4285740" y="1958038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7814132" y="1597998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29" name="Picture 12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64" y="2572326"/>
            <a:ext cx="558800" cy="177800"/>
          </a:xfrm>
          <a:prstGeom prst="rect">
            <a:avLst/>
          </a:prstGeom>
        </p:spPr>
      </p:pic>
      <p:cxnSp>
        <p:nvCxnSpPr>
          <p:cNvPr id="130" name="Straight Connector 129"/>
          <p:cNvCxnSpPr/>
          <p:nvPr/>
        </p:nvCxnSpPr>
        <p:spPr bwMode="auto">
          <a:xfrm>
            <a:off x="2629556" y="2224401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2646988" y="224607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>
            <a:off x="3565660" y="2050665"/>
            <a:ext cx="0" cy="181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flipH="1">
            <a:off x="3565660" y="2068953"/>
            <a:ext cx="7406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Oval 134"/>
          <p:cNvSpPr/>
          <p:nvPr/>
        </p:nvSpPr>
        <p:spPr bwMode="auto">
          <a:xfrm>
            <a:off x="4213732" y="1814022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3493652" y="1814022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4285740" y="1867785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 flipH="1">
            <a:off x="4265476" y="1867785"/>
            <a:ext cx="6583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2" name="Picture 1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040" y="2462094"/>
            <a:ext cx="190207" cy="249237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6136" y="2462094"/>
            <a:ext cx="228864" cy="274637"/>
          </a:xfrm>
          <a:prstGeom prst="rect">
            <a:avLst/>
          </a:prstGeom>
        </p:spPr>
      </p:pic>
      <p:cxnSp>
        <p:nvCxnSpPr>
          <p:cNvPr id="144" name="Straight Connector 143"/>
          <p:cNvCxnSpPr/>
          <p:nvPr/>
        </p:nvCxnSpPr>
        <p:spPr bwMode="auto">
          <a:xfrm flipH="1">
            <a:off x="5005820" y="1867785"/>
            <a:ext cx="201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145" name="Picture 1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7828" y="2534102"/>
            <a:ext cx="125412" cy="237623"/>
          </a:xfrm>
          <a:prstGeom prst="rect">
            <a:avLst/>
          </a:prstGeom>
        </p:spPr>
      </p:pic>
      <p:grpSp>
        <p:nvGrpSpPr>
          <p:cNvPr id="146" name="Group 145"/>
          <p:cNvGrpSpPr/>
          <p:nvPr/>
        </p:nvGrpSpPr>
        <p:grpSpPr>
          <a:xfrm>
            <a:off x="5243212" y="1670005"/>
            <a:ext cx="1922848" cy="386216"/>
            <a:chOff x="5760392" y="2051644"/>
            <a:chExt cx="1922848" cy="386216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0392" y="2051644"/>
              <a:ext cx="576064" cy="372333"/>
            </a:xfrm>
            <a:prstGeom prst="rect">
              <a:avLst/>
            </a:prstGeom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6456" y="2123653"/>
              <a:ext cx="204654" cy="288032"/>
            </a:xfrm>
            <a:prstGeom prst="rect">
              <a:avLst/>
            </a:prstGeom>
          </p:spPr>
        </p:pic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51192" y="2064353"/>
              <a:ext cx="432048" cy="347332"/>
            </a:xfrm>
            <a:prstGeom prst="rect">
              <a:avLst/>
            </a:prstGeom>
          </p:spPr>
        </p:pic>
        <p:grpSp>
          <p:nvGrpSpPr>
            <p:cNvPr id="150" name="Group 149"/>
            <p:cNvGrpSpPr/>
            <p:nvPr/>
          </p:nvGrpSpPr>
          <p:grpSpPr>
            <a:xfrm>
              <a:off x="6552480" y="2093976"/>
              <a:ext cx="420489" cy="336042"/>
              <a:chOff x="6636047" y="2051649"/>
              <a:chExt cx="420489" cy="336042"/>
            </a:xfrm>
          </p:grpSpPr>
          <p:pic>
            <p:nvPicPr>
              <p:cNvPr id="152" name="Picture 151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6047" y="2051649"/>
                <a:ext cx="261361" cy="336042"/>
              </a:xfrm>
              <a:prstGeom prst="rect">
                <a:avLst/>
              </a:prstGeom>
            </p:spPr>
          </p:pic>
          <p:pic>
            <p:nvPicPr>
              <p:cNvPr id="153" name="Picture 152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84784" y="2051649"/>
                <a:ext cx="171752" cy="336042"/>
              </a:xfrm>
              <a:prstGeom prst="rect">
                <a:avLst/>
              </a:prstGeom>
            </p:spPr>
          </p:pic>
        </p:grpSp>
        <p:pic>
          <p:nvPicPr>
            <p:cNvPr id="151" name="Picture 150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49440" y="2103120"/>
              <a:ext cx="288032" cy="334740"/>
            </a:xfrm>
            <a:prstGeom prst="rect">
              <a:avLst/>
            </a:prstGeom>
          </p:spPr>
        </p:pic>
      </p:grpSp>
      <p:pic>
        <p:nvPicPr>
          <p:cNvPr id="154" name="Picture 15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26810" y="2482737"/>
            <a:ext cx="265430" cy="286385"/>
          </a:xfrm>
          <a:prstGeom prst="rect">
            <a:avLst/>
          </a:prstGeom>
        </p:spPr>
      </p:pic>
      <p:sp>
        <p:nvSpPr>
          <p:cNvPr id="155" name="Rectangle 154"/>
          <p:cNvSpPr/>
          <p:nvPr/>
        </p:nvSpPr>
        <p:spPr>
          <a:xfrm>
            <a:off x="863848" y="6012085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Observations: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39912" y="6472296"/>
            <a:ext cx="741682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Marks dependent of the temporal dynamics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Defined for all values of t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791840" y="468632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Marks given by stochastic differential equation with jumps: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240112" y="5219997"/>
            <a:ext cx="5904656" cy="60895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03808" y="5347833"/>
            <a:ext cx="2664296" cy="406195"/>
            <a:chOff x="503808" y="4882896"/>
            <a:chExt cx="2664296" cy="40619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03808" y="4882896"/>
              <a:ext cx="1309978" cy="40619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194101" y="4882896"/>
              <a:ext cx="613963" cy="4022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799952" y="5029497"/>
              <a:ext cx="368301" cy="1905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2880072" y="4956048"/>
              <a:ext cx="288032" cy="216024"/>
            </a:xfrm>
            <a:prstGeom prst="rect">
              <a:avLst/>
            </a:prstGeom>
          </p:spPr>
        </p:pic>
      </p:grpSp>
      <p:sp>
        <p:nvSpPr>
          <p:cNvPr id="169" name="Rectangle 168"/>
          <p:cNvSpPr/>
          <p:nvPr/>
        </p:nvSpPr>
        <p:spPr>
          <a:xfrm>
            <a:off x="5112320" y="6054477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Drift</a:t>
            </a:r>
            <a:endParaRPr lang="en-US" sz="2400" b="1" dirty="0"/>
          </a:p>
        </p:txBody>
      </p:sp>
      <p:sp>
        <p:nvSpPr>
          <p:cNvPr id="170" name="Left Brace 169"/>
          <p:cNvSpPr/>
          <p:nvPr/>
        </p:nvSpPr>
        <p:spPr bwMode="auto">
          <a:xfrm rot="16200000">
            <a:off x="5235772" y="4952530"/>
            <a:ext cx="429768" cy="18288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6984528" y="6054478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Event influence</a:t>
            </a:r>
            <a:endParaRPr lang="en-US" sz="2400" b="1" dirty="0"/>
          </a:p>
        </p:txBody>
      </p:sp>
      <p:sp>
        <p:nvSpPr>
          <p:cNvPr id="172" name="Left Brace 171"/>
          <p:cNvSpPr/>
          <p:nvPr/>
        </p:nvSpPr>
        <p:spPr bwMode="auto">
          <a:xfrm rot="16200000">
            <a:off x="7716052" y="4632491"/>
            <a:ext cx="429768" cy="246888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2670864" y="418226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History, </a:t>
            </a:r>
            <a:endParaRPr lang="en-US" sz="2400" b="1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809125" y="4271888"/>
            <a:ext cx="655123" cy="372045"/>
          </a:xfrm>
          <a:prstGeom prst="rect">
            <a:avLst/>
          </a:prstGeom>
        </p:spPr>
      </p:pic>
      <p:sp>
        <p:nvSpPr>
          <p:cNvPr id="175" name="Left Brace 174"/>
          <p:cNvSpPr/>
          <p:nvPr/>
        </p:nvSpPr>
        <p:spPr bwMode="auto">
          <a:xfrm rot="16200000">
            <a:off x="3309853" y="2600360"/>
            <a:ext cx="429768" cy="301752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680272" y="4499917"/>
            <a:ext cx="39604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>
            <a:off x="8640712" y="4499917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1871960" y="3624644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sp>
        <p:nvSpPr>
          <p:cNvPr id="178" name="Rectangle 177"/>
          <p:cNvSpPr/>
          <p:nvPr/>
        </p:nvSpPr>
        <p:spPr>
          <a:xfrm>
            <a:off x="8280672" y="3406402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charset="0"/>
              </a:rPr>
              <a:t>time</a:t>
            </a:r>
            <a:endParaRPr lang="en-US" sz="2000" dirty="0"/>
          </a:p>
        </p:txBody>
      </p:sp>
      <p:cxnSp>
        <p:nvCxnSpPr>
          <p:cNvPr id="179" name="Straight Arrow Connector 178"/>
          <p:cNvCxnSpPr/>
          <p:nvPr/>
        </p:nvCxnSpPr>
        <p:spPr bwMode="auto">
          <a:xfrm flipV="1">
            <a:off x="1871960" y="2771725"/>
            <a:ext cx="0" cy="172819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</p:spPr>
      </p:cxnSp>
      <p:pic>
        <p:nvPicPr>
          <p:cNvPr id="180" name="Picture 1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8916" y="3707829"/>
            <a:ext cx="125412" cy="237623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51880" y="2627709"/>
            <a:ext cx="613963" cy="402252"/>
          </a:xfrm>
          <a:prstGeom prst="rect">
            <a:avLst/>
          </a:prstGeom>
        </p:spPr>
      </p:pic>
      <p:cxnSp>
        <p:nvCxnSpPr>
          <p:cNvPr id="182" name="Straight Connector 181"/>
          <p:cNvCxnSpPr/>
          <p:nvPr/>
        </p:nvCxnSpPr>
        <p:spPr bwMode="auto">
          <a:xfrm>
            <a:off x="2615184" y="3633533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2551176" y="3779837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3566160" y="3471657"/>
            <a:ext cx="0" cy="1554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4288536" y="3563813"/>
            <a:ext cx="0" cy="822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4215384" y="3419797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3493008" y="3347789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8" name="Picture 18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4048" y="3347789"/>
            <a:ext cx="190207" cy="249237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4686" y="3701076"/>
            <a:ext cx="228864" cy="274637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7048" y="3709476"/>
            <a:ext cx="265430" cy="286385"/>
          </a:xfrm>
          <a:prstGeom prst="rect">
            <a:avLst/>
          </a:prstGeom>
        </p:spPr>
      </p:pic>
      <p:cxnSp>
        <p:nvCxnSpPr>
          <p:cNvPr id="191" name="Straight Connector 190"/>
          <p:cNvCxnSpPr>
            <a:stCxn id="183" idx="1"/>
          </p:cNvCxnSpPr>
          <p:nvPr/>
        </p:nvCxnSpPr>
        <p:spPr bwMode="auto">
          <a:xfrm flipH="1" flipV="1">
            <a:off x="1871960" y="3347789"/>
            <a:ext cx="700307" cy="453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 flipH="1" flipV="1">
            <a:off x="2592040" y="2843733"/>
            <a:ext cx="988340" cy="5760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flipH="1" flipV="1">
            <a:off x="3528144" y="2987749"/>
            <a:ext cx="772316" cy="5040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stCxn id="183" idx="0"/>
          </p:cNvCxnSpPr>
          <p:nvPr/>
        </p:nvCxnSpPr>
        <p:spPr bwMode="auto">
          <a:xfrm flipH="1" flipV="1">
            <a:off x="2592040" y="2843734"/>
            <a:ext cx="31144" cy="9361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flipH="1" flipV="1">
            <a:off x="3528144" y="2987749"/>
            <a:ext cx="31144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flipH="1" flipV="1">
            <a:off x="4267996" y="3059757"/>
            <a:ext cx="772316" cy="5040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 flipH="1" flipV="1">
            <a:off x="4267996" y="3059757"/>
            <a:ext cx="31144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93716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AFC686-82F5-9940-BE53-99E7DA1FED7B}" type="slidenum">
              <a:rPr lang="fi-FI"/>
              <a:pPr/>
              <a:t>6</a:t>
            </a:fld>
            <a:endParaRPr lang="fi-FI" dirty="0"/>
          </a:p>
        </p:txBody>
      </p:sp>
      <p:sp>
        <p:nvSpPr>
          <p:cNvPr id="22531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3" y="326052"/>
            <a:ext cx="9612312" cy="553998"/>
          </a:xfrm>
        </p:spPr>
        <p:txBody>
          <a:bodyPr wrap="square">
            <a:spAutoFit/>
          </a:bodyPr>
          <a:lstStyle/>
          <a:p>
            <a:pPr eaLnBrk="1"/>
            <a:r>
              <a:rPr lang="en-US" sz="3600" dirty="0">
                <a:latin typeface="Calibri"/>
              </a:rPr>
              <a:t>Dependent marks: distribution + SDE with jumps</a:t>
            </a:r>
          </a:p>
        </p:txBody>
      </p:sp>
      <p:cxnSp>
        <p:nvCxnSpPr>
          <p:cNvPr id="130" name="Straight Arrow Connector 129"/>
          <p:cNvCxnSpPr/>
          <p:nvPr/>
        </p:nvCxnSpPr>
        <p:spPr bwMode="auto">
          <a:xfrm flipV="1">
            <a:off x="1870314" y="2234893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1880" y="1734527"/>
            <a:ext cx="502410" cy="538728"/>
          </a:xfrm>
          <a:prstGeom prst="rect">
            <a:avLst/>
          </a:prstGeom>
        </p:spPr>
      </p:pic>
      <p:cxnSp>
        <p:nvCxnSpPr>
          <p:cNvPr id="133" name="Straight Connector 132"/>
          <p:cNvCxnSpPr/>
          <p:nvPr/>
        </p:nvCxnSpPr>
        <p:spPr bwMode="auto">
          <a:xfrm>
            <a:off x="2087984" y="145398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35" idx="4"/>
          </p:cNvCxnSpPr>
          <p:nvPr/>
        </p:nvCxnSpPr>
        <p:spPr bwMode="auto">
          <a:xfrm>
            <a:off x="2629556" y="1814022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Oval 134"/>
          <p:cNvSpPr/>
          <p:nvPr/>
        </p:nvSpPr>
        <p:spPr bwMode="auto">
          <a:xfrm>
            <a:off x="2557548" y="167000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>
            <a:off x="3565660" y="1814022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47" idx="4"/>
          </p:cNvCxnSpPr>
          <p:nvPr/>
        </p:nvCxnSpPr>
        <p:spPr bwMode="auto">
          <a:xfrm>
            <a:off x="4285740" y="1814022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7814132" y="145398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42" name="Picture 14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64" y="2428310"/>
            <a:ext cx="558800" cy="177800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 bwMode="auto">
          <a:xfrm>
            <a:off x="2629556" y="2080385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H="1">
            <a:off x="2646988" y="2102054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>
            <a:off x="3565660" y="1906649"/>
            <a:ext cx="0" cy="181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 flipH="1">
            <a:off x="3565660" y="1924937"/>
            <a:ext cx="7406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4213732" y="167000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3493652" y="167000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4285740" y="1723769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4265476" y="1723769"/>
            <a:ext cx="6583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1" name="Picture 1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040" y="2318078"/>
            <a:ext cx="190207" cy="249237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6136" y="2318078"/>
            <a:ext cx="228864" cy="274637"/>
          </a:xfrm>
          <a:prstGeom prst="rect">
            <a:avLst/>
          </a:prstGeom>
        </p:spPr>
      </p:pic>
      <p:cxnSp>
        <p:nvCxnSpPr>
          <p:cNvPr id="153" name="Straight Connector 152"/>
          <p:cNvCxnSpPr/>
          <p:nvPr/>
        </p:nvCxnSpPr>
        <p:spPr bwMode="auto">
          <a:xfrm flipH="1">
            <a:off x="5005820" y="1723769"/>
            <a:ext cx="201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154" name="Picture 1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7828" y="2390086"/>
            <a:ext cx="125412" cy="237623"/>
          </a:xfrm>
          <a:prstGeom prst="rect">
            <a:avLst/>
          </a:prstGeom>
        </p:spPr>
      </p:pic>
      <p:grpSp>
        <p:nvGrpSpPr>
          <p:cNvPr id="155" name="Group 154"/>
          <p:cNvGrpSpPr/>
          <p:nvPr/>
        </p:nvGrpSpPr>
        <p:grpSpPr>
          <a:xfrm>
            <a:off x="5243212" y="1525989"/>
            <a:ext cx="1922848" cy="386216"/>
            <a:chOff x="5760392" y="2051644"/>
            <a:chExt cx="1922848" cy="386216"/>
          </a:xfrm>
        </p:grpSpPr>
        <p:pic>
          <p:nvPicPr>
            <p:cNvPr id="156" name="Picture 15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0392" y="2051644"/>
              <a:ext cx="576064" cy="372333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6456" y="2123653"/>
              <a:ext cx="204654" cy="288032"/>
            </a:xfrm>
            <a:prstGeom prst="rect">
              <a:avLst/>
            </a:prstGeom>
          </p:spPr>
        </p:pic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51192" y="2064353"/>
              <a:ext cx="432048" cy="347332"/>
            </a:xfrm>
            <a:prstGeom prst="rect">
              <a:avLst/>
            </a:prstGeom>
          </p:spPr>
        </p:pic>
        <p:grpSp>
          <p:nvGrpSpPr>
            <p:cNvPr id="159" name="Group 158"/>
            <p:cNvGrpSpPr/>
            <p:nvPr/>
          </p:nvGrpSpPr>
          <p:grpSpPr>
            <a:xfrm>
              <a:off x="6552480" y="2093976"/>
              <a:ext cx="420489" cy="336042"/>
              <a:chOff x="6636047" y="2051649"/>
              <a:chExt cx="420489" cy="336042"/>
            </a:xfrm>
          </p:grpSpPr>
          <p:pic>
            <p:nvPicPr>
              <p:cNvPr id="161" name="Picture 160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6047" y="2051649"/>
                <a:ext cx="261361" cy="336042"/>
              </a:xfrm>
              <a:prstGeom prst="rect">
                <a:avLst/>
              </a:prstGeom>
            </p:spPr>
          </p:pic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84784" y="2051649"/>
                <a:ext cx="171752" cy="336042"/>
              </a:xfrm>
              <a:prstGeom prst="rect">
                <a:avLst/>
              </a:prstGeom>
            </p:spPr>
          </p:pic>
        </p:grpSp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49440" y="2103120"/>
              <a:ext cx="288032" cy="334740"/>
            </a:xfrm>
            <a:prstGeom prst="rect">
              <a:avLst/>
            </a:prstGeom>
          </p:spPr>
        </p:pic>
      </p:grpSp>
      <p:pic>
        <p:nvPicPr>
          <p:cNvPr id="163" name="Picture 16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26810" y="2338721"/>
            <a:ext cx="265430" cy="286385"/>
          </a:xfrm>
          <a:prstGeom prst="rect">
            <a:avLst/>
          </a:prstGeom>
        </p:spPr>
      </p:pic>
      <p:sp>
        <p:nvSpPr>
          <p:cNvPr id="165" name="Rectangle 164"/>
          <p:cNvSpPr/>
          <p:nvPr/>
        </p:nvSpPr>
        <p:spPr>
          <a:xfrm>
            <a:off x="1440159" y="6472296"/>
            <a:ext cx="828067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Marks dependent on the temporal dynamics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Distribution represents additional source of uncertainty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791840" y="4686324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Distribution for the marks:</a:t>
            </a:r>
            <a:endParaRPr lang="en-US" sz="2400" b="1" dirty="0"/>
          </a:p>
        </p:txBody>
      </p:sp>
      <p:pic>
        <p:nvPicPr>
          <p:cNvPr id="178" name="Picture 17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32200" y="5187107"/>
            <a:ext cx="5904656" cy="608953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3808" y="5292004"/>
            <a:ext cx="936104" cy="408482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44631" y="5351560"/>
            <a:ext cx="283313" cy="300484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312120" y="5298943"/>
            <a:ext cx="165100" cy="404495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727944" y="5292004"/>
            <a:ext cx="268830" cy="432048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736056" y="5292004"/>
            <a:ext cx="613963" cy="402252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flipH="1">
            <a:off x="1994892" y="5319557"/>
            <a:ext cx="165100" cy="404495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 bwMode="auto">
          <a:xfrm>
            <a:off x="3672160" y="5364012"/>
            <a:ext cx="28803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7632600" y="5982467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Event influence</a:t>
            </a:r>
            <a:endParaRPr lang="en-US" sz="2400" b="1" dirty="0"/>
          </a:p>
        </p:txBody>
      </p:sp>
      <p:sp>
        <p:nvSpPr>
          <p:cNvPr id="186" name="Left Brace 185"/>
          <p:cNvSpPr/>
          <p:nvPr/>
        </p:nvSpPr>
        <p:spPr bwMode="auto">
          <a:xfrm rot="16200000">
            <a:off x="8508140" y="4634767"/>
            <a:ext cx="429768" cy="246888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904408" y="5982468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Drift</a:t>
            </a:r>
            <a:endParaRPr lang="en-US" sz="2400" b="1" dirty="0"/>
          </a:p>
        </p:txBody>
      </p:sp>
      <p:sp>
        <p:nvSpPr>
          <p:cNvPr id="188" name="Left Brace 187"/>
          <p:cNvSpPr/>
          <p:nvPr/>
        </p:nvSpPr>
        <p:spPr bwMode="auto">
          <a:xfrm rot="16200000">
            <a:off x="6027860" y="4954808"/>
            <a:ext cx="429768" cy="18288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159992" y="5292004"/>
            <a:ext cx="432048" cy="408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592040" y="5311519"/>
            <a:ext cx="90429" cy="432048"/>
          </a:xfrm>
          <a:prstGeom prst="rect">
            <a:avLst/>
          </a:prstGeom>
        </p:spPr>
      </p:pic>
      <p:sp>
        <p:nvSpPr>
          <p:cNvPr id="189" name="Rectangle 188"/>
          <p:cNvSpPr/>
          <p:nvPr/>
        </p:nvSpPr>
        <p:spPr>
          <a:xfrm>
            <a:off x="863848" y="6012085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Observations: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190" name="Straight Arrow Connector 189"/>
          <p:cNvCxnSpPr/>
          <p:nvPr/>
        </p:nvCxnSpPr>
        <p:spPr bwMode="auto">
          <a:xfrm flipH="1">
            <a:off x="4680272" y="4283893"/>
            <a:ext cx="4680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>
            <a:off x="9360792" y="4283893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2" name="Rectangle 191"/>
          <p:cNvSpPr/>
          <p:nvPr/>
        </p:nvSpPr>
        <p:spPr>
          <a:xfrm>
            <a:off x="2670864" y="396624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History, </a:t>
            </a:r>
            <a:endParaRPr lang="en-US" sz="2400" b="1" dirty="0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809125" y="4055864"/>
            <a:ext cx="655123" cy="372045"/>
          </a:xfrm>
          <a:prstGeom prst="rect">
            <a:avLst/>
          </a:prstGeom>
        </p:spPr>
      </p:pic>
      <p:sp>
        <p:nvSpPr>
          <p:cNvPr id="194" name="Left Brace 193"/>
          <p:cNvSpPr/>
          <p:nvPr/>
        </p:nvSpPr>
        <p:spPr bwMode="auto">
          <a:xfrm rot="16200000">
            <a:off x="3309853" y="2384336"/>
            <a:ext cx="429768" cy="301752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5" name="Straight Arrow Connector 194"/>
          <p:cNvCxnSpPr/>
          <p:nvPr/>
        </p:nvCxnSpPr>
        <p:spPr bwMode="auto">
          <a:xfrm flipV="1">
            <a:off x="1871960" y="3408620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sp>
        <p:nvSpPr>
          <p:cNvPr id="196" name="Rectangle 195"/>
          <p:cNvSpPr/>
          <p:nvPr/>
        </p:nvSpPr>
        <p:spPr>
          <a:xfrm>
            <a:off x="8280672" y="3190378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charset="0"/>
              </a:rPr>
              <a:t>time</a:t>
            </a:r>
            <a:endParaRPr lang="en-US" sz="2000" dirty="0"/>
          </a:p>
        </p:txBody>
      </p:sp>
      <p:cxnSp>
        <p:nvCxnSpPr>
          <p:cNvPr id="197" name="Straight Arrow Connector 196"/>
          <p:cNvCxnSpPr/>
          <p:nvPr/>
        </p:nvCxnSpPr>
        <p:spPr bwMode="auto">
          <a:xfrm flipV="1">
            <a:off x="1871960" y="2555701"/>
            <a:ext cx="0" cy="87527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98" name="Picture 19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8916" y="3491805"/>
            <a:ext cx="125412" cy="237623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51880" y="2411685"/>
            <a:ext cx="613963" cy="402252"/>
          </a:xfrm>
          <a:prstGeom prst="rect">
            <a:avLst/>
          </a:prstGeom>
        </p:spPr>
      </p:pic>
      <p:cxnSp>
        <p:nvCxnSpPr>
          <p:cNvPr id="200" name="Straight Connector 199"/>
          <p:cNvCxnSpPr/>
          <p:nvPr/>
        </p:nvCxnSpPr>
        <p:spPr bwMode="auto">
          <a:xfrm>
            <a:off x="2615184" y="3417509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Oval 200"/>
          <p:cNvSpPr/>
          <p:nvPr/>
        </p:nvSpPr>
        <p:spPr bwMode="auto">
          <a:xfrm>
            <a:off x="2551176" y="3563813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02" name="Straight Connector 201"/>
          <p:cNvCxnSpPr/>
          <p:nvPr/>
        </p:nvCxnSpPr>
        <p:spPr bwMode="auto">
          <a:xfrm>
            <a:off x="3566160" y="3255633"/>
            <a:ext cx="0" cy="1554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4288536" y="3347789"/>
            <a:ext cx="0" cy="822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Oval 203"/>
          <p:cNvSpPr/>
          <p:nvPr/>
        </p:nvSpPr>
        <p:spPr bwMode="auto">
          <a:xfrm>
            <a:off x="4215384" y="3203773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3493008" y="3131765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6" name="Picture 2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0032" y="3078404"/>
            <a:ext cx="190207" cy="249237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4686" y="3485052"/>
            <a:ext cx="228864" cy="274637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7048" y="3493452"/>
            <a:ext cx="265430" cy="286385"/>
          </a:xfrm>
          <a:prstGeom prst="rect">
            <a:avLst/>
          </a:prstGeom>
        </p:spPr>
      </p:pic>
      <p:cxnSp>
        <p:nvCxnSpPr>
          <p:cNvPr id="210" name="Straight Connector 209"/>
          <p:cNvCxnSpPr/>
          <p:nvPr/>
        </p:nvCxnSpPr>
        <p:spPr bwMode="auto">
          <a:xfrm flipH="1" flipV="1">
            <a:off x="1871962" y="3347791"/>
            <a:ext cx="720078" cy="4320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 flipH="1" flipV="1">
            <a:off x="2592040" y="2843733"/>
            <a:ext cx="988340" cy="5760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flipH="1" flipV="1">
            <a:off x="3528144" y="2987749"/>
            <a:ext cx="772316" cy="5040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/>
          <p:nvPr/>
        </p:nvCxnSpPr>
        <p:spPr bwMode="auto">
          <a:xfrm flipH="1" flipV="1">
            <a:off x="2592040" y="2843734"/>
            <a:ext cx="31144" cy="9361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flipH="1" flipV="1">
            <a:off x="3528144" y="2987749"/>
            <a:ext cx="31144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flipH="1" flipV="1">
            <a:off x="4267996" y="3059757"/>
            <a:ext cx="772316" cy="5040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/>
          <p:nvPr/>
        </p:nvCxnSpPr>
        <p:spPr bwMode="auto">
          <a:xfrm flipH="1" flipV="1">
            <a:off x="4267996" y="3059757"/>
            <a:ext cx="31144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67142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AFC686-82F5-9940-BE53-99E7DA1FED7B}" type="slidenum">
              <a:rPr lang="fi-FI"/>
              <a:pPr/>
              <a:t>7</a:t>
            </a:fld>
            <a:endParaRPr lang="fi-FI" dirty="0"/>
          </a:p>
        </p:txBody>
      </p:sp>
      <p:sp>
        <p:nvSpPr>
          <p:cNvPr id="22531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3" y="295275"/>
            <a:ext cx="9612312" cy="615553"/>
          </a:xfrm>
        </p:spPr>
        <p:txBody>
          <a:bodyPr wrap="square">
            <a:spAutoFit/>
          </a:bodyPr>
          <a:lstStyle/>
          <a:p>
            <a:pPr eaLnBrk="1"/>
            <a:r>
              <a:rPr lang="en-US" sz="4000" dirty="0">
                <a:latin typeface="Calibri"/>
              </a:rPr>
              <a:t>Mutually</a:t>
            </a:r>
            <a:r>
              <a:rPr lang="en-US" sz="3600" dirty="0">
                <a:latin typeface="Calibri"/>
              </a:rPr>
              <a:t> </a:t>
            </a:r>
            <a:r>
              <a:rPr lang="en-US" sz="4000" dirty="0">
                <a:latin typeface="Calibri"/>
              </a:rPr>
              <a:t>exciting + marks</a:t>
            </a:r>
          </a:p>
        </p:txBody>
      </p:sp>
      <p:cxnSp>
        <p:nvCxnSpPr>
          <p:cNvPr id="130" name="Straight Arrow Connector 129"/>
          <p:cNvCxnSpPr/>
          <p:nvPr/>
        </p:nvCxnSpPr>
        <p:spPr bwMode="auto">
          <a:xfrm flipV="1">
            <a:off x="1870314" y="2234893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638" y="2411685"/>
            <a:ext cx="502410" cy="538728"/>
          </a:xfrm>
          <a:prstGeom prst="rect">
            <a:avLst/>
          </a:prstGeom>
        </p:spPr>
      </p:pic>
      <p:cxnSp>
        <p:nvCxnSpPr>
          <p:cNvPr id="133" name="Straight Connector 132"/>
          <p:cNvCxnSpPr/>
          <p:nvPr/>
        </p:nvCxnSpPr>
        <p:spPr bwMode="auto">
          <a:xfrm>
            <a:off x="2087984" y="145398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35" idx="4"/>
          </p:cNvCxnSpPr>
          <p:nvPr/>
        </p:nvCxnSpPr>
        <p:spPr bwMode="auto">
          <a:xfrm>
            <a:off x="2629556" y="1814022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Oval 134"/>
          <p:cNvSpPr/>
          <p:nvPr/>
        </p:nvSpPr>
        <p:spPr bwMode="auto">
          <a:xfrm>
            <a:off x="2557548" y="167000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>
            <a:off x="3565660" y="1814022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47" idx="4"/>
          </p:cNvCxnSpPr>
          <p:nvPr/>
        </p:nvCxnSpPr>
        <p:spPr bwMode="auto">
          <a:xfrm>
            <a:off x="4285740" y="1814022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7814132" y="1453982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42" name="Picture 14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64" y="2428310"/>
            <a:ext cx="558800" cy="177800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 bwMode="auto">
          <a:xfrm>
            <a:off x="2629556" y="2080385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H="1">
            <a:off x="2646988" y="2102054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>
            <a:off x="3565660" y="1906649"/>
            <a:ext cx="0" cy="181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 flipH="1">
            <a:off x="3565660" y="1924937"/>
            <a:ext cx="7406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4213732" y="167000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3493652" y="1670006"/>
            <a:ext cx="144016" cy="144016"/>
          </a:xfrm>
          <a:prstGeom prst="ellipse">
            <a:avLst/>
          </a:prstGeom>
          <a:solidFill>
            <a:srgbClr val="008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4285740" y="1723769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4265476" y="1723769"/>
            <a:ext cx="6583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1" name="Picture 1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040" y="2318078"/>
            <a:ext cx="190207" cy="249237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6136" y="2318078"/>
            <a:ext cx="228864" cy="274637"/>
          </a:xfrm>
          <a:prstGeom prst="rect">
            <a:avLst/>
          </a:prstGeom>
        </p:spPr>
      </p:pic>
      <p:cxnSp>
        <p:nvCxnSpPr>
          <p:cNvPr id="153" name="Straight Connector 152"/>
          <p:cNvCxnSpPr/>
          <p:nvPr/>
        </p:nvCxnSpPr>
        <p:spPr bwMode="auto">
          <a:xfrm flipH="1">
            <a:off x="5005820" y="1723769"/>
            <a:ext cx="201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154" name="Picture 1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7828" y="2390086"/>
            <a:ext cx="125412" cy="237623"/>
          </a:xfrm>
          <a:prstGeom prst="rect">
            <a:avLst/>
          </a:prstGeom>
        </p:spPr>
      </p:pic>
      <p:grpSp>
        <p:nvGrpSpPr>
          <p:cNvPr id="155" name="Group 154"/>
          <p:cNvGrpSpPr/>
          <p:nvPr/>
        </p:nvGrpSpPr>
        <p:grpSpPr>
          <a:xfrm>
            <a:off x="5243212" y="1525989"/>
            <a:ext cx="1922848" cy="386216"/>
            <a:chOff x="5760392" y="2051644"/>
            <a:chExt cx="1922848" cy="386216"/>
          </a:xfrm>
        </p:grpSpPr>
        <p:pic>
          <p:nvPicPr>
            <p:cNvPr id="156" name="Picture 15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0392" y="2051644"/>
              <a:ext cx="576064" cy="372333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6456" y="2123653"/>
              <a:ext cx="204654" cy="288032"/>
            </a:xfrm>
            <a:prstGeom prst="rect">
              <a:avLst/>
            </a:prstGeom>
          </p:spPr>
        </p:pic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51192" y="2064353"/>
              <a:ext cx="432048" cy="347332"/>
            </a:xfrm>
            <a:prstGeom prst="rect">
              <a:avLst/>
            </a:prstGeom>
          </p:spPr>
        </p:pic>
        <p:grpSp>
          <p:nvGrpSpPr>
            <p:cNvPr id="159" name="Group 158"/>
            <p:cNvGrpSpPr/>
            <p:nvPr/>
          </p:nvGrpSpPr>
          <p:grpSpPr>
            <a:xfrm>
              <a:off x="6552480" y="2093976"/>
              <a:ext cx="420489" cy="336042"/>
              <a:chOff x="6636047" y="2051649"/>
              <a:chExt cx="420489" cy="336042"/>
            </a:xfrm>
          </p:grpSpPr>
          <p:pic>
            <p:nvPicPr>
              <p:cNvPr id="161" name="Picture 160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6047" y="2051649"/>
                <a:ext cx="261361" cy="336042"/>
              </a:xfrm>
              <a:prstGeom prst="rect">
                <a:avLst/>
              </a:prstGeom>
            </p:spPr>
          </p:pic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84784" y="2051649"/>
                <a:ext cx="171752" cy="336042"/>
              </a:xfrm>
              <a:prstGeom prst="rect">
                <a:avLst/>
              </a:prstGeom>
            </p:spPr>
          </p:pic>
        </p:grpSp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49440" y="2103120"/>
              <a:ext cx="288032" cy="334740"/>
            </a:xfrm>
            <a:prstGeom prst="rect">
              <a:avLst/>
            </a:prstGeom>
          </p:spPr>
        </p:pic>
      </p:grpSp>
      <p:pic>
        <p:nvPicPr>
          <p:cNvPr id="163" name="Picture 16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26810" y="2338721"/>
            <a:ext cx="265430" cy="286385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1840" y="6267227"/>
            <a:ext cx="5904656" cy="608953"/>
          </a:xfrm>
          <a:prstGeom prst="rect">
            <a:avLst/>
          </a:prstGeom>
        </p:spPr>
      </p:pic>
      <p:sp>
        <p:nvSpPr>
          <p:cNvPr id="185" name="Rectangle 184"/>
          <p:cNvSpPr/>
          <p:nvPr/>
        </p:nvSpPr>
        <p:spPr>
          <a:xfrm>
            <a:off x="4248224" y="7062587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Neighbor influence</a:t>
            </a:r>
            <a:endParaRPr lang="en-US" sz="2400" b="1" dirty="0"/>
          </a:p>
        </p:txBody>
      </p:sp>
      <p:sp>
        <p:nvSpPr>
          <p:cNvPr id="187" name="Rectangle 186"/>
          <p:cNvSpPr/>
          <p:nvPr/>
        </p:nvSpPr>
        <p:spPr>
          <a:xfrm>
            <a:off x="2664048" y="7062588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charset="0"/>
              </a:rPr>
              <a:t>Drift</a:t>
            </a:r>
            <a:endParaRPr lang="en-US" sz="2400" b="1" dirty="0"/>
          </a:p>
        </p:txBody>
      </p:sp>
      <p:sp>
        <p:nvSpPr>
          <p:cNvPr id="188" name="Left Brace 187"/>
          <p:cNvSpPr/>
          <p:nvPr/>
        </p:nvSpPr>
        <p:spPr bwMode="auto">
          <a:xfrm rot="16200000">
            <a:off x="2787500" y="6034928"/>
            <a:ext cx="429768" cy="18288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5323" y="5547147"/>
            <a:ext cx="47314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Calibri" charset="0"/>
              </a:rPr>
              <a:t>Marks affected by neighbors</a:t>
            </a:r>
            <a:endParaRPr lang="en-US" sz="3000" b="1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2087984" y="3480629"/>
            <a:ext cx="6015826" cy="111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sp>
        <p:nvSpPr>
          <p:cNvPr id="77" name="Rectangle 76"/>
          <p:cNvSpPr/>
          <p:nvPr/>
        </p:nvSpPr>
        <p:spPr>
          <a:xfrm>
            <a:off x="8280672" y="3262386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charset="0"/>
              </a:rPr>
              <a:t>time</a:t>
            </a:r>
            <a:endParaRPr lang="en-US" sz="200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 flipV="1">
            <a:off x="2087984" y="2627709"/>
            <a:ext cx="0" cy="87527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8916" y="3563813"/>
            <a:ext cx="125412" cy="23762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83928" y="2483693"/>
            <a:ext cx="439627" cy="288032"/>
          </a:xfrm>
          <a:prstGeom prst="rect">
            <a:avLst/>
          </a:prstGeom>
        </p:spPr>
      </p:pic>
      <p:cxnSp>
        <p:nvCxnSpPr>
          <p:cNvPr id="81" name="Straight Connector 80"/>
          <p:cNvCxnSpPr/>
          <p:nvPr/>
        </p:nvCxnSpPr>
        <p:spPr bwMode="auto">
          <a:xfrm>
            <a:off x="2615184" y="3489517"/>
            <a:ext cx="0" cy="1463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Oval 81"/>
          <p:cNvSpPr/>
          <p:nvPr/>
        </p:nvSpPr>
        <p:spPr bwMode="auto">
          <a:xfrm>
            <a:off x="2551176" y="3635821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3566160" y="3327641"/>
            <a:ext cx="0" cy="1554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4288536" y="3419797"/>
            <a:ext cx="0" cy="822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4215384" y="3275781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493008" y="3203773"/>
            <a:ext cx="144016" cy="14401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0032" y="3150412"/>
            <a:ext cx="190207" cy="24923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4686" y="3557060"/>
            <a:ext cx="228864" cy="27463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7048" y="3565460"/>
            <a:ext cx="265430" cy="28638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1773" y="4427909"/>
            <a:ext cx="506936" cy="504056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-248" y="3995860"/>
            <a:ext cx="12261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Calibri" charset="0"/>
              </a:rPr>
              <a:t>Christine</a:t>
            </a:r>
            <a:endParaRPr lang="en-US" sz="2200" b="1" dirty="0"/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647824" y="3131765"/>
            <a:ext cx="2192" cy="7920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Rectangle 95"/>
          <p:cNvSpPr/>
          <p:nvPr/>
        </p:nvSpPr>
        <p:spPr>
          <a:xfrm>
            <a:off x="361984" y="1907629"/>
            <a:ext cx="6458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latin typeface="Calibri" charset="0"/>
              </a:rPr>
              <a:t>Bob</a:t>
            </a:r>
            <a:endParaRPr lang="en-US" sz="2200" b="1" dirty="0"/>
          </a:p>
        </p:txBody>
      </p:sp>
      <p:sp>
        <p:nvSpPr>
          <p:cNvPr id="98" name="Left Brace 97"/>
          <p:cNvSpPr/>
          <p:nvPr/>
        </p:nvSpPr>
        <p:spPr bwMode="auto">
          <a:xfrm>
            <a:off x="1151880" y="1403573"/>
            <a:ext cx="429768" cy="246888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V="1">
            <a:off x="1871960" y="5064804"/>
            <a:ext cx="6231850" cy="111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</p:spPr>
      </p:cxnSp>
      <p:cxnSp>
        <p:nvCxnSpPr>
          <p:cNvPr id="100" name="Straight Connector 99"/>
          <p:cNvCxnSpPr/>
          <p:nvPr/>
        </p:nvCxnSpPr>
        <p:spPr bwMode="auto">
          <a:xfrm>
            <a:off x="2089630" y="4283893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102" idx="4"/>
          </p:cNvCxnSpPr>
          <p:nvPr/>
        </p:nvCxnSpPr>
        <p:spPr bwMode="auto">
          <a:xfrm>
            <a:off x="3024088" y="4643933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2952080" y="449991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240112" y="4643933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3888184" y="4643933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7815778" y="4283893"/>
            <a:ext cx="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6" name="Picture 10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010" y="5258221"/>
            <a:ext cx="558800" cy="177800"/>
          </a:xfrm>
          <a:prstGeom prst="rect">
            <a:avLst/>
          </a:prstGeom>
        </p:spPr>
      </p:pic>
      <p:cxnSp>
        <p:nvCxnSpPr>
          <p:cNvPr id="107" name="Straight Connector 106"/>
          <p:cNvCxnSpPr/>
          <p:nvPr/>
        </p:nvCxnSpPr>
        <p:spPr bwMode="auto">
          <a:xfrm>
            <a:off x="3017867" y="4910296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>
            <a:off x="3024088" y="4931965"/>
            <a:ext cx="2160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3240112" y="4736560"/>
            <a:ext cx="0" cy="1817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>
            <a:off x="3240112" y="4754848"/>
            <a:ext cx="6492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3816176" y="449991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3168104" y="4499917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3888184" y="4571925"/>
            <a:ext cx="6221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>
            <a:off x="3888184" y="4571925"/>
            <a:ext cx="99669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8" name="Picture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686" y="5147989"/>
            <a:ext cx="190207" cy="249237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7782" y="5147989"/>
            <a:ext cx="228864" cy="274637"/>
          </a:xfrm>
          <a:prstGeom prst="rect">
            <a:avLst/>
          </a:prstGeom>
        </p:spPr>
      </p:pic>
      <p:cxnSp>
        <p:nvCxnSpPr>
          <p:cNvPr id="131" name="Straight Connector 130"/>
          <p:cNvCxnSpPr/>
          <p:nvPr/>
        </p:nvCxnSpPr>
        <p:spPr bwMode="auto">
          <a:xfrm flipH="1">
            <a:off x="5007466" y="4553680"/>
            <a:ext cx="201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136" name="Picture 1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9474" y="5219997"/>
            <a:ext cx="125412" cy="237623"/>
          </a:xfrm>
          <a:prstGeom prst="rect">
            <a:avLst/>
          </a:prstGeom>
        </p:spPr>
      </p:pic>
      <p:grpSp>
        <p:nvGrpSpPr>
          <p:cNvPr id="137" name="Group 136"/>
          <p:cNvGrpSpPr/>
          <p:nvPr/>
        </p:nvGrpSpPr>
        <p:grpSpPr>
          <a:xfrm>
            <a:off x="5820922" y="4368609"/>
            <a:ext cx="1346784" cy="373507"/>
            <a:chOff x="6336456" y="2064353"/>
            <a:chExt cx="1346784" cy="373507"/>
          </a:xfrm>
        </p:grpSpPr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6456" y="2123653"/>
              <a:ext cx="204654" cy="288032"/>
            </a:xfrm>
            <a:prstGeom prst="rect">
              <a:avLst/>
            </a:prstGeom>
          </p:spPr>
        </p:pic>
        <p:pic>
          <p:nvPicPr>
            <p:cNvPr id="167" name="Picture 16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51192" y="2064353"/>
              <a:ext cx="432048" cy="347332"/>
            </a:xfrm>
            <a:prstGeom prst="rect">
              <a:avLst/>
            </a:prstGeom>
          </p:spPr>
        </p:pic>
        <p:grpSp>
          <p:nvGrpSpPr>
            <p:cNvPr id="168" name="Group 167"/>
            <p:cNvGrpSpPr/>
            <p:nvPr/>
          </p:nvGrpSpPr>
          <p:grpSpPr>
            <a:xfrm>
              <a:off x="6552480" y="2093976"/>
              <a:ext cx="420489" cy="336042"/>
              <a:chOff x="6636047" y="2051649"/>
              <a:chExt cx="420489" cy="336042"/>
            </a:xfrm>
          </p:grpSpPr>
          <p:pic>
            <p:nvPicPr>
              <p:cNvPr id="170" name="Picture 169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6047" y="2051649"/>
                <a:ext cx="261361" cy="336042"/>
              </a:xfrm>
              <a:prstGeom prst="rect">
                <a:avLst/>
              </a:prstGeom>
            </p:spPr>
          </p:pic>
          <p:pic>
            <p:nvPicPr>
              <p:cNvPr id="177" name="Picture 176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84784" y="2051649"/>
                <a:ext cx="171752" cy="336042"/>
              </a:xfrm>
              <a:prstGeom prst="rect">
                <a:avLst/>
              </a:prstGeom>
            </p:spPr>
          </p:pic>
        </p:grpSp>
        <p:pic>
          <p:nvPicPr>
            <p:cNvPr id="169" name="Picture 16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49440" y="2103120"/>
              <a:ext cx="288032" cy="334740"/>
            </a:xfrm>
            <a:prstGeom prst="rect">
              <a:avLst/>
            </a:prstGeom>
          </p:spPr>
        </p:pic>
      </p:grpSp>
      <p:pic>
        <p:nvPicPr>
          <p:cNvPr id="192" name="Picture 19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28456" y="5168632"/>
            <a:ext cx="265430" cy="286385"/>
          </a:xfrm>
          <a:prstGeom prst="rect">
            <a:avLst/>
          </a:prstGeom>
        </p:spPr>
      </p:pic>
      <p:sp>
        <p:nvSpPr>
          <p:cNvPr id="193" name="Left Brace 192"/>
          <p:cNvSpPr/>
          <p:nvPr/>
        </p:nvSpPr>
        <p:spPr bwMode="auto">
          <a:xfrm>
            <a:off x="1151880" y="4088477"/>
            <a:ext cx="423664" cy="936104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56336" y="4416066"/>
            <a:ext cx="544388" cy="2998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88184" y="6300117"/>
            <a:ext cx="2880320" cy="599165"/>
          </a:xfrm>
          <a:prstGeom prst="rect">
            <a:avLst/>
          </a:prstGeom>
        </p:spPr>
      </p:pic>
      <p:sp>
        <p:nvSpPr>
          <p:cNvPr id="186" name="Left Brace 185"/>
          <p:cNvSpPr/>
          <p:nvPr/>
        </p:nvSpPr>
        <p:spPr bwMode="auto">
          <a:xfrm rot="16200000">
            <a:off x="5267780" y="5714887"/>
            <a:ext cx="429768" cy="246888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" name="Freeform 193"/>
          <p:cNvSpPr/>
          <p:nvPr/>
        </p:nvSpPr>
        <p:spPr>
          <a:xfrm flipH="1">
            <a:off x="3240112" y="2987749"/>
            <a:ext cx="360040" cy="288032"/>
          </a:xfrm>
          <a:custGeom>
            <a:avLst/>
            <a:gdLst>
              <a:gd name="connsiteX0" fmla="*/ 0 w 3340100"/>
              <a:gd name="connsiteY0" fmla="*/ 2045737 h 2045737"/>
              <a:gd name="connsiteX1" fmla="*/ 1257300 w 3340100"/>
              <a:gd name="connsiteY1" fmla="*/ 1423437 h 2045737"/>
              <a:gd name="connsiteX2" fmla="*/ 2819400 w 3340100"/>
              <a:gd name="connsiteY2" fmla="*/ 89937 h 2045737"/>
              <a:gd name="connsiteX3" fmla="*/ 3340100 w 3340100"/>
              <a:gd name="connsiteY3" fmla="*/ 229637 h 2045737"/>
              <a:gd name="connsiteX0" fmla="*/ 0 w 3340100"/>
              <a:gd name="connsiteY0" fmla="*/ 2045737 h 2045737"/>
              <a:gd name="connsiteX1" fmla="*/ 1257300 w 3340100"/>
              <a:gd name="connsiteY1" fmla="*/ 1423437 h 2045737"/>
              <a:gd name="connsiteX2" fmla="*/ 2819400 w 3340100"/>
              <a:gd name="connsiteY2" fmla="*/ 89937 h 2045737"/>
              <a:gd name="connsiteX3" fmla="*/ 3340100 w 3340100"/>
              <a:gd name="connsiteY3" fmla="*/ 229637 h 2045737"/>
              <a:gd name="connsiteX0" fmla="*/ 0 w 3340100"/>
              <a:gd name="connsiteY0" fmla="*/ 2014567 h 2014567"/>
              <a:gd name="connsiteX1" fmla="*/ 1490382 w 3340100"/>
              <a:gd name="connsiteY1" fmla="*/ 970926 h 2014567"/>
              <a:gd name="connsiteX2" fmla="*/ 2819400 w 3340100"/>
              <a:gd name="connsiteY2" fmla="*/ 58767 h 2014567"/>
              <a:gd name="connsiteX3" fmla="*/ 3340100 w 3340100"/>
              <a:gd name="connsiteY3" fmla="*/ 198467 h 2014567"/>
              <a:gd name="connsiteX0" fmla="*/ 0 w 3340100"/>
              <a:gd name="connsiteY0" fmla="*/ 2014567 h 2014567"/>
              <a:gd name="connsiteX1" fmla="*/ 1490382 w 3340100"/>
              <a:gd name="connsiteY1" fmla="*/ 970926 h 2014567"/>
              <a:gd name="connsiteX2" fmla="*/ 2819400 w 3340100"/>
              <a:gd name="connsiteY2" fmla="*/ 58767 h 2014567"/>
              <a:gd name="connsiteX3" fmla="*/ 3340100 w 3340100"/>
              <a:gd name="connsiteY3" fmla="*/ 198467 h 2014567"/>
              <a:gd name="connsiteX0" fmla="*/ 0 w 3340100"/>
              <a:gd name="connsiteY0" fmla="*/ 1995354 h 1995354"/>
              <a:gd name="connsiteX1" fmla="*/ 1705535 w 3340100"/>
              <a:gd name="connsiteY1" fmla="*/ 691736 h 1995354"/>
              <a:gd name="connsiteX2" fmla="*/ 2819400 w 3340100"/>
              <a:gd name="connsiteY2" fmla="*/ 39554 h 1995354"/>
              <a:gd name="connsiteX3" fmla="*/ 3340100 w 3340100"/>
              <a:gd name="connsiteY3" fmla="*/ 179254 h 1995354"/>
              <a:gd name="connsiteX0" fmla="*/ 0 w 3340100"/>
              <a:gd name="connsiteY0" fmla="*/ 1955800 h 1955800"/>
              <a:gd name="connsiteX1" fmla="*/ 1705535 w 3340100"/>
              <a:gd name="connsiteY1" fmla="*/ 652182 h 1955800"/>
              <a:gd name="connsiteX2" fmla="*/ 2819400 w 3340100"/>
              <a:gd name="connsiteY2" fmla="*/ 0 h 1955800"/>
              <a:gd name="connsiteX3" fmla="*/ 3340100 w 3340100"/>
              <a:gd name="connsiteY3" fmla="*/ 139700 h 1955800"/>
              <a:gd name="connsiteX0" fmla="*/ 0 w 3378670"/>
              <a:gd name="connsiteY0" fmla="*/ 1955800 h 1955800"/>
              <a:gd name="connsiteX1" fmla="*/ 1705535 w 3378670"/>
              <a:gd name="connsiteY1" fmla="*/ 652182 h 1955800"/>
              <a:gd name="connsiteX2" fmla="*/ 2819400 w 3378670"/>
              <a:gd name="connsiteY2" fmla="*/ 0 h 1955800"/>
              <a:gd name="connsiteX3" fmla="*/ 3340100 w 3378670"/>
              <a:gd name="connsiteY3" fmla="*/ 139700 h 1955800"/>
              <a:gd name="connsiteX4" fmla="*/ 3340100 w 3378670"/>
              <a:gd name="connsiteY4" fmla="*/ 133723 h 1955800"/>
              <a:gd name="connsiteX0" fmla="*/ 0 w 3412818"/>
              <a:gd name="connsiteY0" fmla="*/ 1955800 h 1955800"/>
              <a:gd name="connsiteX1" fmla="*/ 1705535 w 3412818"/>
              <a:gd name="connsiteY1" fmla="*/ 652182 h 1955800"/>
              <a:gd name="connsiteX2" fmla="*/ 2819400 w 3412818"/>
              <a:gd name="connsiteY2" fmla="*/ 0 h 1955800"/>
              <a:gd name="connsiteX3" fmla="*/ 3340100 w 3412818"/>
              <a:gd name="connsiteY3" fmla="*/ 139700 h 1955800"/>
              <a:gd name="connsiteX4" fmla="*/ 3411818 w 3412818"/>
              <a:gd name="connsiteY4" fmla="*/ 160617 h 1955800"/>
              <a:gd name="connsiteX0" fmla="*/ 0 w 3411818"/>
              <a:gd name="connsiteY0" fmla="*/ 1974688 h 1974688"/>
              <a:gd name="connsiteX1" fmla="*/ 1705535 w 3411818"/>
              <a:gd name="connsiteY1" fmla="*/ 671070 h 1974688"/>
              <a:gd name="connsiteX2" fmla="*/ 2819400 w 3411818"/>
              <a:gd name="connsiteY2" fmla="*/ 18888 h 1974688"/>
              <a:gd name="connsiteX3" fmla="*/ 3411818 w 3411818"/>
              <a:gd name="connsiteY3" fmla="*/ 179505 h 1974688"/>
              <a:gd name="connsiteX0" fmla="*/ 0 w 3411818"/>
              <a:gd name="connsiteY0" fmla="*/ 1955809 h 1955809"/>
              <a:gd name="connsiteX1" fmla="*/ 1705535 w 3411818"/>
              <a:gd name="connsiteY1" fmla="*/ 652191 h 1955809"/>
              <a:gd name="connsiteX2" fmla="*/ 2819400 w 3411818"/>
              <a:gd name="connsiteY2" fmla="*/ 9 h 1955809"/>
              <a:gd name="connsiteX3" fmla="*/ 3411818 w 3411818"/>
              <a:gd name="connsiteY3" fmla="*/ 160626 h 1955809"/>
              <a:gd name="connsiteX0" fmla="*/ 0 w 3411818"/>
              <a:gd name="connsiteY0" fmla="*/ 1955809 h 1955809"/>
              <a:gd name="connsiteX1" fmla="*/ 1705535 w 3411818"/>
              <a:gd name="connsiteY1" fmla="*/ 652191 h 1955809"/>
              <a:gd name="connsiteX2" fmla="*/ 2819400 w 3411818"/>
              <a:gd name="connsiteY2" fmla="*/ 9 h 1955809"/>
              <a:gd name="connsiteX3" fmla="*/ 3411818 w 3411818"/>
              <a:gd name="connsiteY3" fmla="*/ 160626 h 1955809"/>
              <a:gd name="connsiteX0" fmla="*/ 0 w 3411818"/>
              <a:gd name="connsiteY0" fmla="*/ 1958122 h 1958122"/>
              <a:gd name="connsiteX1" fmla="*/ 1705535 w 3411818"/>
              <a:gd name="connsiteY1" fmla="*/ 654504 h 1958122"/>
              <a:gd name="connsiteX2" fmla="*/ 2819400 w 3411818"/>
              <a:gd name="connsiteY2" fmla="*/ 2322 h 1958122"/>
              <a:gd name="connsiteX3" fmla="*/ 3411818 w 3411818"/>
              <a:gd name="connsiteY3" fmla="*/ 162939 h 1958122"/>
              <a:gd name="connsiteX0" fmla="*/ 0 w 3574813"/>
              <a:gd name="connsiteY0" fmla="*/ 2057364 h 2057364"/>
              <a:gd name="connsiteX1" fmla="*/ 1705535 w 3574813"/>
              <a:gd name="connsiteY1" fmla="*/ 753746 h 2057364"/>
              <a:gd name="connsiteX2" fmla="*/ 2819400 w 3574813"/>
              <a:gd name="connsiteY2" fmla="*/ 101564 h 2057364"/>
              <a:gd name="connsiteX3" fmla="*/ 3574813 w 3574813"/>
              <a:gd name="connsiteY3" fmla="*/ 21569 h 2057364"/>
              <a:gd name="connsiteX0" fmla="*/ 0 w 3574813"/>
              <a:gd name="connsiteY0" fmla="*/ 2077668 h 2077668"/>
              <a:gd name="connsiteX1" fmla="*/ 1705535 w 3574813"/>
              <a:gd name="connsiteY1" fmla="*/ 774050 h 2077668"/>
              <a:gd name="connsiteX2" fmla="*/ 2765069 w 3574813"/>
              <a:gd name="connsiteY2" fmla="*/ 75298 h 2077668"/>
              <a:gd name="connsiteX3" fmla="*/ 3574813 w 3574813"/>
              <a:gd name="connsiteY3" fmla="*/ 41873 h 2077668"/>
              <a:gd name="connsiteX0" fmla="*/ 0 w 3574813"/>
              <a:gd name="connsiteY0" fmla="*/ 2053704 h 2053704"/>
              <a:gd name="connsiteX1" fmla="*/ 1705535 w 3574813"/>
              <a:gd name="connsiteY1" fmla="*/ 750086 h 2053704"/>
              <a:gd name="connsiteX2" fmla="*/ 2765069 w 3574813"/>
              <a:gd name="connsiteY2" fmla="*/ 51334 h 2053704"/>
              <a:gd name="connsiteX3" fmla="*/ 3574813 w 3574813"/>
              <a:gd name="connsiteY3" fmla="*/ 17909 h 2053704"/>
              <a:gd name="connsiteX0" fmla="*/ 0 w 3574813"/>
              <a:gd name="connsiteY0" fmla="*/ 2112935 h 2112935"/>
              <a:gd name="connsiteX1" fmla="*/ 1705535 w 3574813"/>
              <a:gd name="connsiteY1" fmla="*/ 809317 h 2112935"/>
              <a:gd name="connsiteX2" fmla="*/ 2889256 w 3574813"/>
              <a:gd name="connsiteY2" fmla="*/ 17425 h 2112935"/>
              <a:gd name="connsiteX3" fmla="*/ 3574813 w 3574813"/>
              <a:gd name="connsiteY3" fmla="*/ 77140 h 2112935"/>
              <a:gd name="connsiteX0" fmla="*/ 0 w 3574813"/>
              <a:gd name="connsiteY0" fmla="*/ 2142894 h 2142894"/>
              <a:gd name="connsiteX1" fmla="*/ 1705535 w 3574813"/>
              <a:gd name="connsiteY1" fmla="*/ 839276 h 2142894"/>
              <a:gd name="connsiteX2" fmla="*/ 2889256 w 3574813"/>
              <a:gd name="connsiteY2" fmla="*/ 47384 h 2142894"/>
              <a:gd name="connsiteX3" fmla="*/ 3574813 w 3574813"/>
              <a:gd name="connsiteY3" fmla="*/ 107099 h 2142894"/>
              <a:gd name="connsiteX0" fmla="*/ 0 w 3574813"/>
              <a:gd name="connsiteY0" fmla="*/ 2142894 h 2142894"/>
              <a:gd name="connsiteX1" fmla="*/ 1705535 w 3574813"/>
              <a:gd name="connsiteY1" fmla="*/ 839276 h 2142894"/>
              <a:gd name="connsiteX2" fmla="*/ 2889256 w 3574813"/>
              <a:gd name="connsiteY2" fmla="*/ 47384 h 2142894"/>
              <a:gd name="connsiteX3" fmla="*/ 3574813 w 3574813"/>
              <a:gd name="connsiteY3" fmla="*/ 107099 h 2142894"/>
              <a:gd name="connsiteX0" fmla="*/ 0 w 3574813"/>
              <a:gd name="connsiteY0" fmla="*/ 2189467 h 2189467"/>
              <a:gd name="connsiteX1" fmla="*/ 1705535 w 3574813"/>
              <a:gd name="connsiteY1" fmla="*/ 885849 h 2189467"/>
              <a:gd name="connsiteX2" fmla="*/ 2889256 w 3574813"/>
              <a:gd name="connsiteY2" fmla="*/ 93957 h 2189467"/>
              <a:gd name="connsiteX3" fmla="*/ 3574813 w 3574813"/>
              <a:gd name="connsiteY3" fmla="*/ 37247 h 2189467"/>
              <a:gd name="connsiteX0" fmla="*/ 0 w 3574813"/>
              <a:gd name="connsiteY0" fmla="*/ 2175603 h 2175603"/>
              <a:gd name="connsiteX1" fmla="*/ 1705535 w 3574813"/>
              <a:gd name="connsiteY1" fmla="*/ 871985 h 2175603"/>
              <a:gd name="connsiteX2" fmla="*/ 2889256 w 3574813"/>
              <a:gd name="connsiteY2" fmla="*/ 80093 h 2175603"/>
              <a:gd name="connsiteX3" fmla="*/ 3574813 w 3574813"/>
              <a:gd name="connsiteY3" fmla="*/ 23383 h 2175603"/>
              <a:gd name="connsiteX0" fmla="*/ 0 w 3574813"/>
              <a:gd name="connsiteY0" fmla="*/ 2152613 h 2152613"/>
              <a:gd name="connsiteX1" fmla="*/ 1705535 w 3574813"/>
              <a:gd name="connsiteY1" fmla="*/ 848995 h 2152613"/>
              <a:gd name="connsiteX2" fmla="*/ 2780593 w 3574813"/>
              <a:gd name="connsiteY2" fmla="*/ 111434 h 2152613"/>
              <a:gd name="connsiteX3" fmla="*/ 3574813 w 3574813"/>
              <a:gd name="connsiteY3" fmla="*/ 393 h 2152613"/>
              <a:gd name="connsiteX0" fmla="*/ 0 w 3574813"/>
              <a:gd name="connsiteY0" fmla="*/ 2152613 h 2152613"/>
              <a:gd name="connsiteX1" fmla="*/ 1705535 w 3574813"/>
              <a:gd name="connsiteY1" fmla="*/ 848995 h 2152613"/>
              <a:gd name="connsiteX2" fmla="*/ 2757308 w 3574813"/>
              <a:gd name="connsiteY2" fmla="*/ 111434 h 2152613"/>
              <a:gd name="connsiteX3" fmla="*/ 3574813 w 3574813"/>
              <a:gd name="connsiteY3" fmla="*/ 393 h 2152613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1528" h="2284168">
                <a:moveTo>
                  <a:pt x="0" y="2284168"/>
                </a:moveTo>
                <a:cubicBezTo>
                  <a:pt x="1039159" y="2261507"/>
                  <a:pt x="2338197" y="1648425"/>
                  <a:pt x="2820550" y="1161655"/>
                </a:cubicBezTo>
                <a:cubicBezTo>
                  <a:pt x="3302903" y="674885"/>
                  <a:pt x="3413374" y="391530"/>
                  <a:pt x="3551528" y="0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 flipH="1">
            <a:off x="3024088" y="2915741"/>
            <a:ext cx="216024" cy="360040"/>
          </a:xfrm>
          <a:custGeom>
            <a:avLst/>
            <a:gdLst>
              <a:gd name="connsiteX0" fmla="*/ 0 w 3340100"/>
              <a:gd name="connsiteY0" fmla="*/ 2045737 h 2045737"/>
              <a:gd name="connsiteX1" fmla="*/ 1257300 w 3340100"/>
              <a:gd name="connsiteY1" fmla="*/ 1423437 h 2045737"/>
              <a:gd name="connsiteX2" fmla="*/ 2819400 w 3340100"/>
              <a:gd name="connsiteY2" fmla="*/ 89937 h 2045737"/>
              <a:gd name="connsiteX3" fmla="*/ 3340100 w 3340100"/>
              <a:gd name="connsiteY3" fmla="*/ 229637 h 2045737"/>
              <a:gd name="connsiteX0" fmla="*/ 0 w 3340100"/>
              <a:gd name="connsiteY0" fmla="*/ 2045737 h 2045737"/>
              <a:gd name="connsiteX1" fmla="*/ 1257300 w 3340100"/>
              <a:gd name="connsiteY1" fmla="*/ 1423437 h 2045737"/>
              <a:gd name="connsiteX2" fmla="*/ 2819400 w 3340100"/>
              <a:gd name="connsiteY2" fmla="*/ 89937 h 2045737"/>
              <a:gd name="connsiteX3" fmla="*/ 3340100 w 3340100"/>
              <a:gd name="connsiteY3" fmla="*/ 229637 h 2045737"/>
              <a:gd name="connsiteX0" fmla="*/ 0 w 3340100"/>
              <a:gd name="connsiteY0" fmla="*/ 2014567 h 2014567"/>
              <a:gd name="connsiteX1" fmla="*/ 1490382 w 3340100"/>
              <a:gd name="connsiteY1" fmla="*/ 970926 h 2014567"/>
              <a:gd name="connsiteX2" fmla="*/ 2819400 w 3340100"/>
              <a:gd name="connsiteY2" fmla="*/ 58767 h 2014567"/>
              <a:gd name="connsiteX3" fmla="*/ 3340100 w 3340100"/>
              <a:gd name="connsiteY3" fmla="*/ 198467 h 2014567"/>
              <a:gd name="connsiteX0" fmla="*/ 0 w 3340100"/>
              <a:gd name="connsiteY0" fmla="*/ 2014567 h 2014567"/>
              <a:gd name="connsiteX1" fmla="*/ 1490382 w 3340100"/>
              <a:gd name="connsiteY1" fmla="*/ 970926 h 2014567"/>
              <a:gd name="connsiteX2" fmla="*/ 2819400 w 3340100"/>
              <a:gd name="connsiteY2" fmla="*/ 58767 h 2014567"/>
              <a:gd name="connsiteX3" fmla="*/ 3340100 w 3340100"/>
              <a:gd name="connsiteY3" fmla="*/ 198467 h 2014567"/>
              <a:gd name="connsiteX0" fmla="*/ 0 w 3340100"/>
              <a:gd name="connsiteY0" fmla="*/ 1995354 h 1995354"/>
              <a:gd name="connsiteX1" fmla="*/ 1705535 w 3340100"/>
              <a:gd name="connsiteY1" fmla="*/ 691736 h 1995354"/>
              <a:gd name="connsiteX2" fmla="*/ 2819400 w 3340100"/>
              <a:gd name="connsiteY2" fmla="*/ 39554 h 1995354"/>
              <a:gd name="connsiteX3" fmla="*/ 3340100 w 3340100"/>
              <a:gd name="connsiteY3" fmla="*/ 179254 h 1995354"/>
              <a:gd name="connsiteX0" fmla="*/ 0 w 3340100"/>
              <a:gd name="connsiteY0" fmla="*/ 1955800 h 1955800"/>
              <a:gd name="connsiteX1" fmla="*/ 1705535 w 3340100"/>
              <a:gd name="connsiteY1" fmla="*/ 652182 h 1955800"/>
              <a:gd name="connsiteX2" fmla="*/ 2819400 w 3340100"/>
              <a:gd name="connsiteY2" fmla="*/ 0 h 1955800"/>
              <a:gd name="connsiteX3" fmla="*/ 3340100 w 3340100"/>
              <a:gd name="connsiteY3" fmla="*/ 139700 h 1955800"/>
              <a:gd name="connsiteX0" fmla="*/ 0 w 3378670"/>
              <a:gd name="connsiteY0" fmla="*/ 1955800 h 1955800"/>
              <a:gd name="connsiteX1" fmla="*/ 1705535 w 3378670"/>
              <a:gd name="connsiteY1" fmla="*/ 652182 h 1955800"/>
              <a:gd name="connsiteX2" fmla="*/ 2819400 w 3378670"/>
              <a:gd name="connsiteY2" fmla="*/ 0 h 1955800"/>
              <a:gd name="connsiteX3" fmla="*/ 3340100 w 3378670"/>
              <a:gd name="connsiteY3" fmla="*/ 139700 h 1955800"/>
              <a:gd name="connsiteX4" fmla="*/ 3340100 w 3378670"/>
              <a:gd name="connsiteY4" fmla="*/ 133723 h 1955800"/>
              <a:gd name="connsiteX0" fmla="*/ 0 w 3412818"/>
              <a:gd name="connsiteY0" fmla="*/ 1955800 h 1955800"/>
              <a:gd name="connsiteX1" fmla="*/ 1705535 w 3412818"/>
              <a:gd name="connsiteY1" fmla="*/ 652182 h 1955800"/>
              <a:gd name="connsiteX2" fmla="*/ 2819400 w 3412818"/>
              <a:gd name="connsiteY2" fmla="*/ 0 h 1955800"/>
              <a:gd name="connsiteX3" fmla="*/ 3340100 w 3412818"/>
              <a:gd name="connsiteY3" fmla="*/ 139700 h 1955800"/>
              <a:gd name="connsiteX4" fmla="*/ 3411818 w 3412818"/>
              <a:gd name="connsiteY4" fmla="*/ 160617 h 1955800"/>
              <a:gd name="connsiteX0" fmla="*/ 0 w 3411818"/>
              <a:gd name="connsiteY0" fmla="*/ 1974688 h 1974688"/>
              <a:gd name="connsiteX1" fmla="*/ 1705535 w 3411818"/>
              <a:gd name="connsiteY1" fmla="*/ 671070 h 1974688"/>
              <a:gd name="connsiteX2" fmla="*/ 2819400 w 3411818"/>
              <a:gd name="connsiteY2" fmla="*/ 18888 h 1974688"/>
              <a:gd name="connsiteX3" fmla="*/ 3411818 w 3411818"/>
              <a:gd name="connsiteY3" fmla="*/ 179505 h 1974688"/>
              <a:gd name="connsiteX0" fmla="*/ 0 w 3411818"/>
              <a:gd name="connsiteY0" fmla="*/ 1955809 h 1955809"/>
              <a:gd name="connsiteX1" fmla="*/ 1705535 w 3411818"/>
              <a:gd name="connsiteY1" fmla="*/ 652191 h 1955809"/>
              <a:gd name="connsiteX2" fmla="*/ 2819400 w 3411818"/>
              <a:gd name="connsiteY2" fmla="*/ 9 h 1955809"/>
              <a:gd name="connsiteX3" fmla="*/ 3411818 w 3411818"/>
              <a:gd name="connsiteY3" fmla="*/ 160626 h 1955809"/>
              <a:gd name="connsiteX0" fmla="*/ 0 w 3411818"/>
              <a:gd name="connsiteY0" fmla="*/ 1955809 h 1955809"/>
              <a:gd name="connsiteX1" fmla="*/ 1705535 w 3411818"/>
              <a:gd name="connsiteY1" fmla="*/ 652191 h 1955809"/>
              <a:gd name="connsiteX2" fmla="*/ 2819400 w 3411818"/>
              <a:gd name="connsiteY2" fmla="*/ 9 h 1955809"/>
              <a:gd name="connsiteX3" fmla="*/ 3411818 w 3411818"/>
              <a:gd name="connsiteY3" fmla="*/ 160626 h 1955809"/>
              <a:gd name="connsiteX0" fmla="*/ 0 w 3411818"/>
              <a:gd name="connsiteY0" fmla="*/ 1958122 h 1958122"/>
              <a:gd name="connsiteX1" fmla="*/ 1705535 w 3411818"/>
              <a:gd name="connsiteY1" fmla="*/ 654504 h 1958122"/>
              <a:gd name="connsiteX2" fmla="*/ 2819400 w 3411818"/>
              <a:gd name="connsiteY2" fmla="*/ 2322 h 1958122"/>
              <a:gd name="connsiteX3" fmla="*/ 3411818 w 3411818"/>
              <a:gd name="connsiteY3" fmla="*/ 162939 h 1958122"/>
              <a:gd name="connsiteX0" fmla="*/ 0 w 3574813"/>
              <a:gd name="connsiteY0" fmla="*/ 2057364 h 2057364"/>
              <a:gd name="connsiteX1" fmla="*/ 1705535 w 3574813"/>
              <a:gd name="connsiteY1" fmla="*/ 753746 h 2057364"/>
              <a:gd name="connsiteX2" fmla="*/ 2819400 w 3574813"/>
              <a:gd name="connsiteY2" fmla="*/ 101564 h 2057364"/>
              <a:gd name="connsiteX3" fmla="*/ 3574813 w 3574813"/>
              <a:gd name="connsiteY3" fmla="*/ 21569 h 2057364"/>
              <a:gd name="connsiteX0" fmla="*/ 0 w 3574813"/>
              <a:gd name="connsiteY0" fmla="*/ 2077668 h 2077668"/>
              <a:gd name="connsiteX1" fmla="*/ 1705535 w 3574813"/>
              <a:gd name="connsiteY1" fmla="*/ 774050 h 2077668"/>
              <a:gd name="connsiteX2" fmla="*/ 2765069 w 3574813"/>
              <a:gd name="connsiteY2" fmla="*/ 75298 h 2077668"/>
              <a:gd name="connsiteX3" fmla="*/ 3574813 w 3574813"/>
              <a:gd name="connsiteY3" fmla="*/ 41873 h 2077668"/>
              <a:gd name="connsiteX0" fmla="*/ 0 w 3574813"/>
              <a:gd name="connsiteY0" fmla="*/ 2053704 h 2053704"/>
              <a:gd name="connsiteX1" fmla="*/ 1705535 w 3574813"/>
              <a:gd name="connsiteY1" fmla="*/ 750086 h 2053704"/>
              <a:gd name="connsiteX2" fmla="*/ 2765069 w 3574813"/>
              <a:gd name="connsiteY2" fmla="*/ 51334 h 2053704"/>
              <a:gd name="connsiteX3" fmla="*/ 3574813 w 3574813"/>
              <a:gd name="connsiteY3" fmla="*/ 17909 h 2053704"/>
              <a:gd name="connsiteX0" fmla="*/ 0 w 3574813"/>
              <a:gd name="connsiteY0" fmla="*/ 2112935 h 2112935"/>
              <a:gd name="connsiteX1" fmla="*/ 1705535 w 3574813"/>
              <a:gd name="connsiteY1" fmla="*/ 809317 h 2112935"/>
              <a:gd name="connsiteX2" fmla="*/ 2889256 w 3574813"/>
              <a:gd name="connsiteY2" fmla="*/ 17425 h 2112935"/>
              <a:gd name="connsiteX3" fmla="*/ 3574813 w 3574813"/>
              <a:gd name="connsiteY3" fmla="*/ 77140 h 2112935"/>
              <a:gd name="connsiteX0" fmla="*/ 0 w 3574813"/>
              <a:gd name="connsiteY0" fmla="*/ 2142894 h 2142894"/>
              <a:gd name="connsiteX1" fmla="*/ 1705535 w 3574813"/>
              <a:gd name="connsiteY1" fmla="*/ 839276 h 2142894"/>
              <a:gd name="connsiteX2" fmla="*/ 2889256 w 3574813"/>
              <a:gd name="connsiteY2" fmla="*/ 47384 h 2142894"/>
              <a:gd name="connsiteX3" fmla="*/ 3574813 w 3574813"/>
              <a:gd name="connsiteY3" fmla="*/ 107099 h 2142894"/>
              <a:gd name="connsiteX0" fmla="*/ 0 w 3574813"/>
              <a:gd name="connsiteY0" fmla="*/ 2142894 h 2142894"/>
              <a:gd name="connsiteX1" fmla="*/ 1705535 w 3574813"/>
              <a:gd name="connsiteY1" fmla="*/ 839276 h 2142894"/>
              <a:gd name="connsiteX2" fmla="*/ 2889256 w 3574813"/>
              <a:gd name="connsiteY2" fmla="*/ 47384 h 2142894"/>
              <a:gd name="connsiteX3" fmla="*/ 3574813 w 3574813"/>
              <a:gd name="connsiteY3" fmla="*/ 107099 h 2142894"/>
              <a:gd name="connsiteX0" fmla="*/ 0 w 3574813"/>
              <a:gd name="connsiteY0" fmla="*/ 2189467 h 2189467"/>
              <a:gd name="connsiteX1" fmla="*/ 1705535 w 3574813"/>
              <a:gd name="connsiteY1" fmla="*/ 885849 h 2189467"/>
              <a:gd name="connsiteX2" fmla="*/ 2889256 w 3574813"/>
              <a:gd name="connsiteY2" fmla="*/ 93957 h 2189467"/>
              <a:gd name="connsiteX3" fmla="*/ 3574813 w 3574813"/>
              <a:gd name="connsiteY3" fmla="*/ 37247 h 2189467"/>
              <a:gd name="connsiteX0" fmla="*/ 0 w 3574813"/>
              <a:gd name="connsiteY0" fmla="*/ 2175603 h 2175603"/>
              <a:gd name="connsiteX1" fmla="*/ 1705535 w 3574813"/>
              <a:gd name="connsiteY1" fmla="*/ 871985 h 2175603"/>
              <a:gd name="connsiteX2" fmla="*/ 2889256 w 3574813"/>
              <a:gd name="connsiteY2" fmla="*/ 80093 h 2175603"/>
              <a:gd name="connsiteX3" fmla="*/ 3574813 w 3574813"/>
              <a:gd name="connsiteY3" fmla="*/ 23383 h 2175603"/>
              <a:gd name="connsiteX0" fmla="*/ 0 w 3574813"/>
              <a:gd name="connsiteY0" fmla="*/ 2152613 h 2152613"/>
              <a:gd name="connsiteX1" fmla="*/ 1705535 w 3574813"/>
              <a:gd name="connsiteY1" fmla="*/ 848995 h 2152613"/>
              <a:gd name="connsiteX2" fmla="*/ 2780593 w 3574813"/>
              <a:gd name="connsiteY2" fmla="*/ 111434 h 2152613"/>
              <a:gd name="connsiteX3" fmla="*/ 3574813 w 3574813"/>
              <a:gd name="connsiteY3" fmla="*/ 393 h 2152613"/>
              <a:gd name="connsiteX0" fmla="*/ 0 w 3574813"/>
              <a:gd name="connsiteY0" fmla="*/ 2152613 h 2152613"/>
              <a:gd name="connsiteX1" fmla="*/ 1705535 w 3574813"/>
              <a:gd name="connsiteY1" fmla="*/ 848995 h 2152613"/>
              <a:gd name="connsiteX2" fmla="*/ 2757308 w 3574813"/>
              <a:gd name="connsiteY2" fmla="*/ 111434 h 2152613"/>
              <a:gd name="connsiteX3" fmla="*/ 3574813 w 3574813"/>
              <a:gd name="connsiteY3" fmla="*/ 393 h 2152613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1528" h="2284168">
                <a:moveTo>
                  <a:pt x="0" y="2284168"/>
                </a:moveTo>
                <a:cubicBezTo>
                  <a:pt x="1039159" y="2261507"/>
                  <a:pt x="2338197" y="1648425"/>
                  <a:pt x="2820550" y="1161655"/>
                </a:cubicBezTo>
                <a:cubicBezTo>
                  <a:pt x="3302903" y="674885"/>
                  <a:pt x="3413374" y="391530"/>
                  <a:pt x="3551528" y="0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>
            <a:stCxn id="194" idx="2"/>
            <a:endCxn id="195" idx="0"/>
          </p:cNvCxnSpPr>
          <p:nvPr/>
        </p:nvCxnSpPr>
        <p:spPr bwMode="auto">
          <a:xfrm>
            <a:off x="3240112" y="2987749"/>
            <a:ext cx="0" cy="2880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Freeform 196"/>
          <p:cNvSpPr/>
          <p:nvPr/>
        </p:nvSpPr>
        <p:spPr>
          <a:xfrm flipH="1">
            <a:off x="3888184" y="3059757"/>
            <a:ext cx="360040" cy="288032"/>
          </a:xfrm>
          <a:custGeom>
            <a:avLst/>
            <a:gdLst>
              <a:gd name="connsiteX0" fmla="*/ 0 w 3340100"/>
              <a:gd name="connsiteY0" fmla="*/ 2045737 h 2045737"/>
              <a:gd name="connsiteX1" fmla="*/ 1257300 w 3340100"/>
              <a:gd name="connsiteY1" fmla="*/ 1423437 h 2045737"/>
              <a:gd name="connsiteX2" fmla="*/ 2819400 w 3340100"/>
              <a:gd name="connsiteY2" fmla="*/ 89937 h 2045737"/>
              <a:gd name="connsiteX3" fmla="*/ 3340100 w 3340100"/>
              <a:gd name="connsiteY3" fmla="*/ 229637 h 2045737"/>
              <a:gd name="connsiteX0" fmla="*/ 0 w 3340100"/>
              <a:gd name="connsiteY0" fmla="*/ 2045737 h 2045737"/>
              <a:gd name="connsiteX1" fmla="*/ 1257300 w 3340100"/>
              <a:gd name="connsiteY1" fmla="*/ 1423437 h 2045737"/>
              <a:gd name="connsiteX2" fmla="*/ 2819400 w 3340100"/>
              <a:gd name="connsiteY2" fmla="*/ 89937 h 2045737"/>
              <a:gd name="connsiteX3" fmla="*/ 3340100 w 3340100"/>
              <a:gd name="connsiteY3" fmla="*/ 229637 h 2045737"/>
              <a:gd name="connsiteX0" fmla="*/ 0 w 3340100"/>
              <a:gd name="connsiteY0" fmla="*/ 2014567 h 2014567"/>
              <a:gd name="connsiteX1" fmla="*/ 1490382 w 3340100"/>
              <a:gd name="connsiteY1" fmla="*/ 970926 h 2014567"/>
              <a:gd name="connsiteX2" fmla="*/ 2819400 w 3340100"/>
              <a:gd name="connsiteY2" fmla="*/ 58767 h 2014567"/>
              <a:gd name="connsiteX3" fmla="*/ 3340100 w 3340100"/>
              <a:gd name="connsiteY3" fmla="*/ 198467 h 2014567"/>
              <a:gd name="connsiteX0" fmla="*/ 0 w 3340100"/>
              <a:gd name="connsiteY0" fmla="*/ 2014567 h 2014567"/>
              <a:gd name="connsiteX1" fmla="*/ 1490382 w 3340100"/>
              <a:gd name="connsiteY1" fmla="*/ 970926 h 2014567"/>
              <a:gd name="connsiteX2" fmla="*/ 2819400 w 3340100"/>
              <a:gd name="connsiteY2" fmla="*/ 58767 h 2014567"/>
              <a:gd name="connsiteX3" fmla="*/ 3340100 w 3340100"/>
              <a:gd name="connsiteY3" fmla="*/ 198467 h 2014567"/>
              <a:gd name="connsiteX0" fmla="*/ 0 w 3340100"/>
              <a:gd name="connsiteY0" fmla="*/ 1995354 h 1995354"/>
              <a:gd name="connsiteX1" fmla="*/ 1705535 w 3340100"/>
              <a:gd name="connsiteY1" fmla="*/ 691736 h 1995354"/>
              <a:gd name="connsiteX2" fmla="*/ 2819400 w 3340100"/>
              <a:gd name="connsiteY2" fmla="*/ 39554 h 1995354"/>
              <a:gd name="connsiteX3" fmla="*/ 3340100 w 3340100"/>
              <a:gd name="connsiteY3" fmla="*/ 179254 h 1995354"/>
              <a:gd name="connsiteX0" fmla="*/ 0 w 3340100"/>
              <a:gd name="connsiteY0" fmla="*/ 1955800 h 1955800"/>
              <a:gd name="connsiteX1" fmla="*/ 1705535 w 3340100"/>
              <a:gd name="connsiteY1" fmla="*/ 652182 h 1955800"/>
              <a:gd name="connsiteX2" fmla="*/ 2819400 w 3340100"/>
              <a:gd name="connsiteY2" fmla="*/ 0 h 1955800"/>
              <a:gd name="connsiteX3" fmla="*/ 3340100 w 3340100"/>
              <a:gd name="connsiteY3" fmla="*/ 139700 h 1955800"/>
              <a:gd name="connsiteX0" fmla="*/ 0 w 3378670"/>
              <a:gd name="connsiteY0" fmla="*/ 1955800 h 1955800"/>
              <a:gd name="connsiteX1" fmla="*/ 1705535 w 3378670"/>
              <a:gd name="connsiteY1" fmla="*/ 652182 h 1955800"/>
              <a:gd name="connsiteX2" fmla="*/ 2819400 w 3378670"/>
              <a:gd name="connsiteY2" fmla="*/ 0 h 1955800"/>
              <a:gd name="connsiteX3" fmla="*/ 3340100 w 3378670"/>
              <a:gd name="connsiteY3" fmla="*/ 139700 h 1955800"/>
              <a:gd name="connsiteX4" fmla="*/ 3340100 w 3378670"/>
              <a:gd name="connsiteY4" fmla="*/ 133723 h 1955800"/>
              <a:gd name="connsiteX0" fmla="*/ 0 w 3412818"/>
              <a:gd name="connsiteY0" fmla="*/ 1955800 h 1955800"/>
              <a:gd name="connsiteX1" fmla="*/ 1705535 w 3412818"/>
              <a:gd name="connsiteY1" fmla="*/ 652182 h 1955800"/>
              <a:gd name="connsiteX2" fmla="*/ 2819400 w 3412818"/>
              <a:gd name="connsiteY2" fmla="*/ 0 h 1955800"/>
              <a:gd name="connsiteX3" fmla="*/ 3340100 w 3412818"/>
              <a:gd name="connsiteY3" fmla="*/ 139700 h 1955800"/>
              <a:gd name="connsiteX4" fmla="*/ 3411818 w 3412818"/>
              <a:gd name="connsiteY4" fmla="*/ 160617 h 1955800"/>
              <a:gd name="connsiteX0" fmla="*/ 0 w 3411818"/>
              <a:gd name="connsiteY0" fmla="*/ 1974688 h 1974688"/>
              <a:gd name="connsiteX1" fmla="*/ 1705535 w 3411818"/>
              <a:gd name="connsiteY1" fmla="*/ 671070 h 1974688"/>
              <a:gd name="connsiteX2" fmla="*/ 2819400 w 3411818"/>
              <a:gd name="connsiteY2" fmla="*/ 18888 h 1974688"/>
              <a:gd name="connsiteX3" fmla="*/ 3411818 w 3411818"/>
              <a:gd name="connsiteY3" fmla="*/ 179505 h 1974688"/>
              <a:gd name="connsiteX0" fmla="*/ 0 w 3411818"/>
              <a:gd name="connsiteY0" fmla="*/ 1955809 h 1955809"/>
              <a:gd name="connsiteX1" fmla="*/ 1705535 w 3411818"/>
              <a:gd name="connsiteY1" fmla="*/ 652191 h 1955809"/>
              <a:gd name="connsiteX2" fmla="*/ 2819400 w 3411818"/>
              <a:gd name="connsiteY2" fmla="*/ 9 h 1955809"/>
              <a:gd name="connsiteX3" fmla="*/ 3411818 w 3411818"/>
              <a:gd name="connsiteY3" fmla="*/ 160626 h 1955809"/>
              <a:gd name="connsiteX0" fmla="*/ 0 w 3411818"/>
              <a:gd name="connsiteY0" fmla="*/ 1955809 h 1955809"/>
              <a:gd name="connsiteX1" fmla="*/ 1705535 w 3411818"/>
              <a:gd name="connsiteY1" fmla="*/ 652191 h 1955809"/>
              <a:gd name="connsiteX2" fmla="*/ 2819400 w 3411818"/>
              <a:gd name="connsiteY2" fmla="*/ 9 h 1955809"/>
              <a:gd name="connsiteX3" fmla="*/ 3411818 w 3411818"/>
              <a:gd name="connsiteY3" fmla="*/ 160626 h 1955809"/>
              <a:gd name="connsiteX0" fmla="*/ 0 w 3411818"/>
              <a:gd name="connsiteY0" fmla="*/ 1958122 h 1958122"/>
              <a:gd name="connsiteX1" fmla="*/ 1705535 w 3411818"/>
              <a:gd name="connsiteY1" fmla="*/ 654504 h 1958122"/>
              <a:gd name="connsiteX2" fmla="*/ 2819400 w 3411818"/>
              <a:gd name="connsiteY2" fmla="*/ 2322 h 1958122"/>
              <a:gd name="connsiteX3" fmla="*/ 3411818 w 3411818"/>
              <a:gd name="connsiteY3" fmla="*/ 162939 h 1958122"/>
              <a:gd name="connsiteX0" fmla="*/ 0 w 3574813"/>
              <a:gd name="connsiteY0" fmla="*/ 2057364 h 2057364"/>
              <a:gd name="connsiteX1" fmla="*/ 1705535 w 3574813"/>
              <a:gd name="connsiteY1" fmla="*/ 753746 h 2057364"/>
              <a:gd name="connsiteX2" fmla="*/ 2819400 w 3574813"/>
              <a:gd name="connsiteY2" fmla="*/ 101564 h 2057364"/>
              <a:gd name="connsiteX3" fmla="*/ 3574813 w 3574813"/>
              <a:gd name="connsiteY3" fmla="*/ 21569 h 2057364"/>
              <a:gd name="connsiteX0" fmla="*/ 0 w 3574813"/>
              <a:gd name="connsiteY0" fmla="*/ 2077668 h 2077668"/>
              <a:gd name="connsiteX1" fmla="*/ 1705535 w 3574813"/>
              <a:gd name="connsiteY1" fmla="*/ 774050 h 2077668"/>
              <a:gd name="connsiteX2" fmla="*/ 2765069 w 3574813"/>
              <a:gd name="connsiteY2" fmla="*/ 75298 h 2077668"/>
              <a:gd name="connsiteX3" fmla="*/ 3574813 w 3574813"/>
              <a:gd name="connsiteY3" fmla="*/ 41873 h 2077668"/>
              <a:gd name="connsiteX0" fmla="*/ 0 w 3574813"/>
              <a:gd name="connsiteY0" fmla="*/ 2053704 h 2053704"/>
              <a:gd name="connsiteX1" fmla="*/ 1705535 w 3574813"/>
              <a:gd name="connsiteY1" fmla="*/ 750086 h 2053704"/>
              <a:gd name="connsiteX2" fmla="*/ 2765069 w 3574813"/>
              <a:gd name="connsiteY2" fmla="*/ 51334 h 2053704"/>
              <a:gd name="connsiteX3" fmla="*/ 3574813 w 3574813"/>
              <a:gd name="connsiteY3" fmla="*/ 17909 h 2053704"/>
              <a:gd name="connsiteX0" fmla="*/ 0 w 3574813"/>
              <a:gd name="connsiteY0" fmla="*/ 2112935 h 2112935"/>
              <a:gd name="connsiteX1" fmla="*/ 1705535 w 3574813"/>
              <a:gd name="connsiteY1" fmla="*/ 809317 h 2112935"/>
              <a:gd name="connsiteX2" fmla="*/ 2889256 w 3574813"/>
              <a:gd name="connsiteY2" fmla="*/ 17425 h 2112935"/>
              <a:gd name="connsiteX3" fmla="*/ 3574813 w 3574813"/>
              <a:gd name="connsiteY3" fmla="*/ 77140 h 2112935"/>
              <a:gd name="connsiteX0" fmla="*/ 0 w 3574813"/>
              <a:gd name="connsiteY0" fmla="*/ 2142894 h 2142894"/>
              <a:gd name="connsiteX1" fmla="*/ 1705535 w 3574813"/>
              <a:gd name="connsiteY1" fmla="*/ 839276 h 2142894"/>
              <a:gd name="connsiteX2" fmla="*/ 2889256 w 3574813"/>
              <a:gd name="connsiteY2" fmla="*/ 47384 h 2142894"/>
              <a:gd name="connsiteX3" fmla="*/ 3574813 w 3574813"/>
              <a:gd name="connsiteY3" fmla="*/ 107099 h 2142894"/>
              <a:gd name="connsiteX0" fmla="*/ 0 w 3574813"/>
              <a:gd name="connsiteY0" fmla="*/ 2142894 h 2142894"/>
              <a:gd name="connsiteX1" fmla="*/ 1705535 w 3574813"/>
              <a:gd name="connsiteY1" fmla="*/ 839276 h 2142894"/>
              <a:gd name="connsiteX2" fmla="*/ 2889256 w 3574813"/>
              <a:gd name="connsiteY2" fmla="*/ 47384 h 2142894"/>
              <a:gd name="connsiteX3" fmla="*/ 3574813 w 3574813"/>
              <a:gd name="connsiteY3" fmla="*/ 107099 h 2142894"/>
              <a:gd name="connsiteX0" fmla="*/ 0 w 3574813"/>
              <a:gd name="connsiteY0" fmla="*/ 2189467 h 2189467"/>
              <a:gd name="connsiteX1" fmla="*/ 1705535 w 3574813"/>
              <a:gd name="connsiteY1" fmla="*/ 885849 h 2189467"/>
              <a:gd name="connsiteX2" fmla="*/ 2889256 w 3574813"/>
              <a:gd name="connsiteY2" fmla="*/ 93957 h 2189467"/>
              <a:gd name="connsiteX3" fmla="*/ 3574813 w 3574813"/>
              <a:gd name="connsiteY3" fmla="*/ 37247 h 2189467"/>
              <a:gd name="connsiteX0" fmla="*/ 0 w 3574813"/>
              <a:gd name="connsiteY0" fmla="*/ 2175603 h 2175603"/>
              <a:gd name="connsiteX1" fmla="*/ 1705535 w 3574813"/>
              <a:gd name="connsiteY1" fmla="*/ 871985 h 2175603"/>
              <a:gd name="connsiteX2" fmla="*/ 2889256 w 3574813"/>
              <a:gd name="connsiteY2" fmla="*/ 80093 h 2175603"/>
              <a:gd name="connsiteX3" fmla="*/ 3574813 w 3574813"/>
              <a:gd name="connsiteY3" fmla="*/ 23383 h 2175603"/>
              <a:gd name="connsiteX0" fmla="*/ 0 w 3574813"/>
              <a:gd name="connsiteY0" fmla="*/ 2152613 h 2152613"/>
              <a:gd name="connsiteX1" fmla="*/ 1705535 w 3574813"/>
              <a:gd name="connsiteY1" fmla="*/ 848995 h 2152613"/>
              <a:gd name="connsiteX2" fmla="*/ 2780593 w 3574813"/>
              <a:gd name="connsiteY2" fmla="*/ 111434 h 2152613"/>
              <a:gd name="connsiteX3" fmla="*/ 3574813 w 3574813"/>
              <a:gd name="connsiteY3" fmla="*/ 393 h 2152613"/>
              <a:gd name="connsiteX0" fmla="*/ 0 w 3574813"/>
              <a:gd name="connsiteY0" fmla="*/ 2152613 h 2152613"/>
              <a:gd name="connsiteX1" fmla="*/ 1705535 w 3574813"/>
              <a:gd name="connsiteY1" fmla="*/ 848995 h 2152613"/>
              <a:gd name="connsiteX2" fmla="*/ 2757308 w 3574813"/>
              <a:gd name="connsiteY2" fmla="*/ 111434 h 2152613"/>
              <a:gd name="connsiteX3" fmla="*/ 3574813 w 3574813"/>
              <a:gd name="connsiteY3" fmla="*/ 393 h 2152613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74813"/>
              <a:gd name="connsiteY0" fmla="*/ 2152220 h 2152220"/>
              <a:gd name="connsiteX1" fmla="*/ 1705535 w 3574813"/>
              <a:gd name="connsiteY1" fmla="*/ 848602 h 2152220"/>
              <a:gd name="connsiteX2" fmla="*/ 3574813 w 3574813"/>
              <a:gd name="connsiteY2" fmla="*/ 0 h 2152220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1705535 w 3551528"/>
              <a:gd name="connsiteY1" fmla="*/ 980550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  <a:gd name="connsiteX0" fmla="*/ 0 w 3551528"/>
              <a:gd name="connsiteY0" fmla="*/ 2284168 h 2284168"/>
              <a:gd name="connsiteX1" fmla="*/ 2820550 w 3551528"/>
              <a:gd name="connsiteY1" fmla="*/ 1161655 h 2284168"/>
              <a:gd name="connsiteX2" fmla="*/ 3551528 w 3551528"/>
              <a:gd name="connsiteY2" fmla="*/ 0 h 22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1528" h="2284168">
                <a:moveTo>
                  <a:pt x="0" y="2284168"/>
                </a:moveTo>
                <a:cubicBezTo>
                  <a:pt x="1039159" y="2261507"/>
                  <a:pt x="2338197" y="1648425"/>
                  <a:pt x="2820550" y="1161655"/>
                </a:cubicBezTo>
                <a:cubicBezTo>
                  <a:pt x="3302903" y="674885"/>
                  <a:pt x="3413374" y="391530"/>
                  <a:pt x="3551528" y="0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stCxn id="197" idx="2"/>
          </p:cNvCxnSpPr>
          <p:nvPr/>
        </p:nvCxnSpPr>
        <p:spPr bwMode="auto">
          <a:xfrm>
            <a:off x="3888184" y="3059757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 flipH="1">
            <a:off x="3621024" y="3275781"/>
            <a:ext cx="2880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flipH="1">
            <a:off x="4320232" y="3347789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>
            <a:off x="3024088" y="2915741"/>
            <a:ext cx="0" cy="7920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2087984" y="3707829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95299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1DB1907-9874-924A-90BD-134DFFB30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377" y="4350972"/>
            <a:ext cx="5013165" cy="509238"/>
          </a:xfrm>
          <a:prstGeom prst="rect">
            <a:avLst/>
          </a:prstGeom>
        </p:spPr>
      </p:pic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AFC686-82F5-9940-BE53-99E7DA1FED7B}" type="slidenum">
              <a:rPr lang="fi-FI"/>
              <a:pPr/>
              <a:t>8</a:t>
            </a:fld>
            <a:endParaRPr lang="fi-FI" dirty="0"/>
          </a:p>
        </p:txBody>
      </p:sp>
      <p:sp>
        <p:nvSpPr>
          <p:cNvPr id="22531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3" y="310664"/>
            <a:ext cx="9612312" cy="584775"/>
          </a:xfrm>
        </p:spPr>
        <p:txBody>
          <a:bodyPr wrap="square">
            <a:spAutoFit/>
          </a:bodyPr>
          <a:lstStyle/>
          <a:p>
            <a:pPr eaLnBrk="1"/>
            <a:r>
              <a:rPr lang="en-US" sz="3800" dirty="0">
                <a:latin typeface="Calibri"/>
              </a:rPr>
              <a:t>Marked TPPs as stochastic dynamical systems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23714" y="3215967"/>
            <a:ext cx="1267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It gets infected</a:t>
            </a:r>
            <a:endParaRPr lang="en-US" sz="2000" b="1" dirty="0"/>
          </a:p>
        </p:txBody>
      </p:sp>
      <p:sp>
        <p:nvSpPr>
          <p:cNvPr id="188" name="Left Brace 187"/>
          <p:cNvSpPr/>
          <p:nvPr/>
        </p:nvSpPr>
        <p:spPr bwMode="auto">
          <a:xfrm rot="16200000">
            <a:off x="6912036" y="2771344"/>
            <a:ext cx="274320" cy="73152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5980F4F-A5AF-C94C-83E8-60B53AE43ECE}"/>
              </a:ext>
            </a:extLst>
          </p:cNvPr>
          <p:cNvSpPr/>
          <p:nvPr/>
        </p:nvSpPr>
        <p:spPr>
          <a:xfrm>
            <a:off x="772853" y="1353631"/>
            <a:ext cx="1645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Example: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5C287B7-E925-6F4E-AE58-64B59E4FBA40}"/>
              </a:ext>
            </a:extLst>
          </p:cNvPr>
          <p:cNvSpPr/>
          <p:nvPr/>
        </p:nvSpPr>
        <p:spPr>
          <a:xfrm>
            <a:off x="2528113" y="1351604"/>
            <a:ext cx="61650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Susceptible-Infected-Susceptible (SIS)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EFA514-4707-EA4F-9A10-7D60BB8FF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360" y="2587803"/>
            <a:ext cx="3240360" cy="4159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118BFC-EE74-F142-BDC0-A0AC2961A7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195" y="6993646"/>
            <a:ext cx="2338877" cy="386591"/>
          </a:xfrm>
          <a:prstGeom prst="rect">
            <a:avLst/>
          </a:prstGeom>
        </p:spPr>
      </p:pic>
      <p:sp>
        <p:nvSpPr>
          <p:cNvPr id="119" name="Left Brace 118">
            <a:extLst>
              <a:ext uri="{FF2B5EF4-FFF2-40B4-BE49-F238E27FC236}">
                <a16:creationId xmlns:a16="http://schemas.microsoft.com/office/drawing/2014/main" id="{F61A629C-A5C6-5E44-9223-1FBF1A70B191}"/>
              </a:ext>
            </a:extLst>
          </p:cNvPr>
          <p:cNvSpPr/>
          <p:nvPr/>
        </p:nvSpPr>
        <p:spPr bwMode="auto">
          <a:xfrm rot="16200000">
            <a:off x="7959815" y="2606427"/>
            <a:ext cx="250606" cy="1085068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6FFD40F-D6C6-584D-B12E-9EF3B9EC1378}"/>
              </a:ext>
            </a:extLst>
          </p:cNvPr>
          <p:cNvSpPr/>
          <p:nvPr/>
        </p:nvSpPr>
        <p:spPr>
          <a:xfrm>
            <a:off x="7128544" y="3235875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It recovers</a:t>
            </a:r>
            <a:endParaRPr lang="en-US" sz="14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A1D51-164A-A647-A494-66055494E6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104" y="2829041"/>
            <a:ext cx="986872" cy="304362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09ABD5A9-C191-634B-B2B0-AA6E4E5D36BC}"/>
              </a:ext>
            </a:extLst>
          </p:cNvPr>
          <p:cNvSpPr/>
          <p:nvPr/>
        </p:nvSpPr>
        <p:spPr>
          <a:xfrm>
            <a:off x="335400" y="3093491"/>
            <a:ext cx="14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Susceptible</a:t>
            </a:r>
            <a:endParaRPr lang="en-US" sz="2000" b="1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F3C390A-23B3-2F45-9773-F9B5AEA7E9E3}"/>
              </a:ext>
            </a:extLst>
          </p:cNvPr>
          <p:cNvSpPr/>
          <p:nvPr/>
        </p:nvSpPr>
        <p:spPr>
          <a:xfrm>
            <a:off x="1888136" y="3093491"/>
            <a:ext cx="14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Infected</a:t>
            </a:r>
            <a:endParaRPr lang="en-US" sz="2000" b="1" dirty="0"/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F72FFF3F-FF61-E646-B33A-5EBBE57EAE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5408" y="2829041"/>
            <a:ext cx="986872" cy="304362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F8852914-E96D-D94F-A9A6-C8875287A7E8}"/>
              </a:ext>
            </a:extLst>
          </p:cNvPr>
          <p:cNvSpPr/>
          <p:nvPr/>
        </p:nvSpPr>
        <p:spPr>
          <a:xfrm>
            <a:off x="3496704" y="3093491"/>
            <a:ext cx="14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Susceptible</a:t>
            </a:r>
            <a:endParaRPr lang="en-US" sz="20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99CE1A-9113-4049-B24C-96395C53F0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0296" y="2820697"/>
            <a:ext cx="1013416" cy="298596"/>
          </a:xfrm>
          <a:prstGeom prst="rect">
            <a:avLst/>
          </a:prstGeom>
        </p:spPr>
      </p:pic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E906F300-1050-424D-9BA8-D333A43D47A0}"/>
              </a:ext>
            </a:extLst>
          </p:cNvPr>
          <p:cNvCxnSpPr>
            <a:cxnSpLocks/>
          </p:cNvCxnSpPr>
          <p:nvPr/>
        </p:nvCxnSpPr>
        <p:spPr bwMode="auto">
          <a:xfrm>
            <a:off x="1531745" y="2401287"/>
            <a:ext cx="576064" cy="121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28025C66-3FCC-3D40-9802-EB1868C39E2D}"/>
              </a:ext>
            </a:extLst>
          </p:cNvPr>
          <p:cNvCxnSpPr>
            <a:cxnSpLocks/>
          </p:cNvCxnSpPr>
          <p:nvPr/>
        </p:nvCxnSpPr>
        <p:spPr bwMode="auto">
          <a:xfrm>
            <a:off x="3154769" y="2407384"/>
            <a:ext cx="576064" cy="121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Left Brace 172">
            <a:extLst>
              <a:ext uri="{FF2B5EF4-FFF2-40B4-BE49-F238E27FC236}">
                <a16:creationId xmlns:a16="http://schemas.microsoft.com/office/drawing/2014/main" id="{6CAFE4DC-FC0F-2948-B8C4-BEA812A89019}"/>
              </a:ext>
            </a:extLst>
          </p:cNvPr>
          <p:cNvSpPr/>
          <p:nvPr/>
        </p:nvSpPr>
        <p:spPr bwMode="auto">
          <a:xfrm rot="5400000">
            <a:off x="6949694" y="806352"/>
            <a:ext cx="301564" cy="32004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29394C0-1DC4-9642-A013-5A6C8D3D92DD}"/>
              </a:ext>
            </a:extLst>
          </p:cNvPr>
          <p:cNvSpPr/>
          <p:nvPr/>
        </p:nvSpPr>
        <p:spPr>
          <a:xfrm>
            <a:off x="6108388" y="1865927"/>
            <a:ext cx="2212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SDE with jumps</a:t>
            </a:r>
            <a:endParaRPr lang="en-US" sz="2000" b="1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F8C3F12-C5DD-6446-9997-AD976BA087F9}"/>
              </a:ext>
            </a:extLst>
          </p:cNvPr>
          <p:cNvSpPr/>
          <p:nvPr/>
        </p:nvSpPr>
        <p:spPr>
          <a:xfrm>
            <a:off x="4795174" y="4963903"/>
            <a:ext cx="4709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If friends are infected, higher infection rate</a:t>
            </a:r>
            <a:endParaRPr lang="en-US" sz="2000" b="1" dirty="0"/>
          </a:p>
        </p:txBody>
      </p:sp>
      <p:sp>
        <p:nvSpPr>
          <p:cNvPr id="176" name="Left Brace 175">
            <a:extLst>
              <a:ext uri="{FF2B5EF4-FFF2-40B4-BE49-F238E27FC236}">
                <a16:creationId xmlns:a16="http://schemas.microsoft.com/office/drawing/2014/main" id="{D7D351DE-FE9E-4F44-B62E-409A1AD86F41}"/>
              </a:ext>
            </a:extLst>
          </p:cNvPr>
          <p:cNvSpPr/>
          <p:nvPr/>
        </p:nvSpPr>
        <p:spPr bwMode="auto">
          <a:xfrm rot="16200000">
            <a:off x="6777544" y="4059377"/>
            <a:ext cx="274320" cy="173736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9" name="Left Brace 178">
            <a:extLst>
              <a:ext uri="{FF2B5EF4-FFF2-40B4-BE49-F238E27FC236}">
                <a16:creationId xmlns:a16="http://schemas.microsoft.com/office/drawing/2014/main" id="{45372591-ACDB-AB48-BD0B-C657CAD4E6C3}"/>
              </a:ext>
            </a:extLst>
          </p:cNvPr>
          <p:cNvSpPr/>
          <p:nvPr/>
        </p:nvSpPr>
        <p:spPr bwMode="auto">
          <a:xfrm rot="5400000">
            <a:off x="4987931" y="3687509"/>
            <a:ext cx="291362" cy="1339347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5FA89B17-DECB-F24F-A83A-5B467DF97F4F}"/>
              </a:ext>
            </a:extLst>
          </p:cNvPr>
          <p:cNvCxnSpPr>
            <a:cxnSpLocks/>
          </p:cNvCxnSpPr>
          <p:nvPr/>
        </p:nvCxnSpPr>
        <p:spPr bwMode="auto">
          <a:xfrm>
            <a:off x="1269145" y="4149672"/>
            <a:ext cx="576064" cy="121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9" name="Rectangle 188">
            <a:extLst>
              <a:ext uri="{FF2B5EF4-FFF2-40B4-BE49-F238E27FC236}">
                <a16:creationId xmlns:a16="http://schemas.microsoft.com/office/drawing/2014/main" id="{5D1638A9-9DA1-5541-A7C7-15609F1C52DC}"/>
              </a:ext>
            </a:extLst>
          </p:cNvPr>
          <p:cNvSpPr/>
          <p:nvPr/>
        </p:nvSpPr>
        <p:spPr>
          <a:xfrm>
            <a:off x="4075094" y="3781213"/>
            <a:ext cx="22589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Node is susceptible</a:t>
            </a:r>
            <a:endParaRPr lang="en-US" sz="2000" b="1" dirty="0"/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FA9AE311-B639-8A42-B208-96B191D31B03}"/>
              </a:ext>
            </a:extLst>
          </p:cNvPr>
          <p:cNvCxnSpPr>
            <a:cxnSpLocks/>
          </p:cNvCxnSpPr>
          <p:nvPr/>
        </p:nvCxnSpPr>
        <p:spPr bwMode="auto">
          <a:xfrm>
            <a:off x="1368547" y="6137507"/>
            <a:ext cx="576064" cy="121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82D7272-4C00-2D43-97F8-88974ADB1B35}"/>
              </a:ext>
            </a:extLst>
          </p:cNvPr>
          <p:cNvSpPr/>
          <p:nvPr/>
        </p:nvSpPr>
        <p:spPr>
          <a:xfrm>
            <a:off x="803294" y="4230412"/>
            <a:ext cx="14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Infection</a:t>
            </a:r>
          </a:p>
          <a:p>
            <a:pPr algn="ctr"/>
            <a:r>
              <a:rPr lang="en-US" sz="2000" b="1" dirty="0">
                <a:latin typeface="Calibri" charset="0"/>
              </a:rPr>
              <a:t>rate</a:t>
            </a:r>
            <a:endParaRPr lang="en-US" sz="2000" b="1" dirty="0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6029DF6-652C-A347-8ADB-5854068CDAFC}"/>
              </a:ext>
            </a:extLst>
          </p:cNvPr>
          <p:cNvSpPr/>
          <p:nvPr/>
        </p:nvSpPr>
        <p:spPr>
          <a:xfrm>
            <a:off x="904416" y="6313753"/>
            <a:ext cx="14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Recovery</a:t>
            </a:r>
          </a:p>
          <a:p>
            <a:pPr algn="ctr"/>
            <a:r>
              <a:rPr lang="en-US" sz="2000" b="1" dirty="0">
                <a:latin typeface="Calibri" charset="0"/>
              </a:rPr>
              <a:t>rate</a:t>
            </a:r>
            <a:endParaRPr lang="en-US" sz="20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1ACC659-E264-8F45-9462-95F4584E2A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517" y="4863036"/>
            <a:ext cx="2223729" cy="41509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3FFA4E90-B3DC-D644-B2C3-C336D44B4F1C}"/>
              </a:ext>
            </a:extLst>
          </p:cNvPr>
          <p:cNvGrpSpPr/>
          <p:nvPr/>
        </p:nvGrpSpPr>
        <p:grpSpPr>
          <a:xfrm>
            <a:off x="3301063" y="5967373"/>
            <a:ext cx="6093632" cy="564265"/>
            <a:chOff x="3672160" y="6228109"/>
            <a:chExt cx="6093632" cy="56426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A2C8C39-CB0A-694B-8852-24DB61C0D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672160" y="6297074"/>
              <a:ext cx="1393750" cy="4953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320A59C-BEC8-A441-A017-C4E57693E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39732" y="6314645"/>
              <a:ext cx="1054100" cy="4445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A86A34A-F64C-C644-B730-464AD89C14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622792" y="6228109"/>
              <a:ext cx="1143000" cy="5207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C01774-CE9B-754D-959A-9F2180777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480472" y="6390845"/>
              <a:ext cx="1854200" cy="36830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399B0F0-3A92-7F4D-AAE1-74FE7B929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196756" y="6494915"/>
              <a:ext cx="279400" cy="13970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567BCD9-3508-4843-8302-F4AA13531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352680" y="6474989"/>
              <a:ext cx="226904" cy="207173"/>
            </a:xfrm>
            <a:prstGeom prst="rect">
              <a:avLst/>
            </a:prstGeom>
          </p:spPr>
        </p:pic>
      </p:grpSp>
      <p:sp>
        <p:nvSpPr>
          <p:cNvPr id="208" name="Left Brace 207">
            <a:extLst>
              <a:ext uri="{FF2B5EF4-FFF2-40B4-BE49-F238E27FC236}">
                <a16:creationId xmlns:a16="http://schemas.microsoft.com/office/drawing/2014/main" id="{8D0583F3-D17E-0D4A-8AB8-01FAB2B47EFA}"/>
              </a:ext>
            </a:extLst>
          </p:cNvPr>
          <p:cNvSpPr/>
          <p:nvPr/>
        </p:nvSpPr>
        <p:spPr bwMode="auto">
          <a:xfrm rot="5400000">
            <a:off x="6238935" y="2920728"/>
            <a:ext cx="273871" cy="6037648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BF13A11-740D-324A-8056-E110BB2A3E67}"/>
              </a:ext>
            </a:extLst>
          </p:cNvPr>
          <p:cNvSpPr/>
          <p:nvPr/>
        </p:nvSpPr>
        <p:spPr>
          <a:xfrm>
            <a:off x="4915661" y="5463317"/>
            <a:ext cx="2212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SDE with jumps</a:t>
            </a:r>
            <a:endParaRPr lang="en-US" sz="2000" b="1" dirty="0"/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D5A1D0F8-C5A4-D342-A191-E2A731F2A18D}"/>
              </a:ext>
            </a:extLst>
          </p:cNvPr>
          <p:cNvSpPr/>
          <p:nvPr/>
        </p:nvSpPr>
        <p:spPr bwMode="auto">
          <a:xfrm rot="16200000">
            <a:off x="5135543" y="6052061"/>
            <a:ext cx="274320" cy="109728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F0C15AD2-BC2D-D24A-950D-D193670470AE}"/>
              </a:ext>
            </a:extLst>
          </p:cNvPr>
          <p:cNvSpPr/>
          <p:nvPr/>
        </p:nvSpPr>
        <p:spPr>
          <a:xfrm>
            <a:off x="3024088" y="6732165"/>
            <a:ext cx="29412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latin typeface="Calibri" charset="0"/>
              </a:rPr>
              <a:t>Self-recovery rate when node gets infected</a:t>
            </a:r>
            <a:endParaRPr lang="en-US" sz="2000" b="1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7FD2CAAA-870F-3246-BF46-3FB0BB899158}"/>
              </a:ext>
            </a:extLst>
          </p:cNvPr>
          <p:cNvSpPr/>
          <p:nvPr/>
        </p:nvSpPr>
        <p:spPr>
          <a:xfrm>
            <a:off x="5991757" y="6732165"/>
            <a:ext cx="1989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charset="0"/>
              </a:rPr>
              <a:t>If node recovers, </a:t>
            </a:r>
            <a:br>
              <a:rPr lang="en-US" sz="2000" b="1" dirty="0">
                <a:latin typeface="Calibri" charset="0"/>
              </a:rPr>
            </a:br>
            <a:r>
              <a:rPr lang="en-US" sz="2000" b="1" dirty="0">
                <a:latin typeface="Calibri" charset="0"/>
              </a:rPr>
              <a:t>rate to zero</a:t>
            </a:r>
            <a:endParaRPr lang="en-US" sz="2000" b="1" dirty="0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8E2C9C1F-0187-2E45-8D3B-4A59584CFA93}"/>
              </a:ext>
            </a:extLst>
          </p:cNvPr>
          <p:cNvSpPr/>
          <p:nvPr/>
        </p:nvSpPr>
        <p:spPr bwMode="auto">
          <a:xfrm rot="16200000">
            <a:off x="6807751" y="5557030"/>
            <a:ext cx="274320" cy="210312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60253AB-FBC9-8345-A691-DF389E10A4BD}"/>
              </a:ext>
            </a:extLst>
          </p:cNvPr>
          <p:cNvSpPr/>
          <p:nvPr/>
        </p:nvSpPr>
        <p:spPr>
          <a:xfrm>
            <a:off x="7702988" y="6732165"/>
            <a:ext cx="21508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latin typeface="Calibri" charset="0"/>
              </a:rPr>
              <a:t>Rate increases if </a:t>
            </a:r>
            <a:br>
              <a:rPr lang="en-US" sz="2000" b="1" dirty="0">
                <a:latin typeface="Calibri" charset="0"/>
              </a:rPr>
            </a:br>
            <a:r>
              <a:rPr lang="en-US" sz="2000" b="1" dirty="0">
                <a:latin typeface="Calibri" charset="0"/>
              </a:rPr>
              <a:t>node gets treated</a:t>
            </a:r>
            <a:endParaRPr lang="en-US" sz="2000" b="1" dirty="0"/>
          </a:p>
        </p:txBody>
      </p:sp>
      <p:sp>
        <p:nvSpPr>
          <p:cNvPr id="215" name="Left Brace 214">
            <a:extLst>
              <a:ext uri="{FF2B5EF4-FFF2-40B4-BE49-F238E27FC236}">
                <a16:creationId xmlns:a16="http://schemas.microsoft.com/office/drawing/2014/main" id="{52023427-1ED3-E745-8AD8-7891FEE97E48}"/>
              </a:ext>
            </a:extLst>
          </p:cNvPr>
          <p:cNvSpPr/>
          <p:nvPr/>
        </p:nvSpPr>
        <p:spPr bwMode="auto">
          <a:xfrm rot="16200000">
            <a:off x="8579545" y="5946208"/>
            <a:ext cx="273499" cy="1298416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" name="Picture 6" descr="Related image">
            <a:extLst>
              <a:ext uri="{FF2B5EF4-FFF2-40B4-BE49-F238E27FC236}">
                <a16:creationId xmlns:a16="http://schemas.microsoft.com/office/drawing/2014/main" id="{CD663EF4-0F28-4A48-A8F8-9164A341A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21" y="2045651"/>
            <a:ext cx="577273" cy="57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8" descr="File:Twemoji2 1f642.svg">
            <a:extLst>
              <a:ext uri="{FF2B5EF4-FFF2-40B4-BE49-F238E27FC236}">
                <a16:creationId xmlns:a16="http://schemas.microsoft.com/office/drawing/2014/main" id="{E62B0D54-BD03-154D-B442-75FA14C5E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243" y="2051645"/>
            <a:ext cx="576661" cy="5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File:Twemoji2 1f642.svg">
            <a:extLst>
              <a:ext uri="{FF2B5EF4-FFF2-40B4-BE49-F238E27FC236}">
                <a16:creationId xmlns:a16="http://schemas.microsoft.com/office/drawing/2014/main" id="{910AC4F1-0F49-2243-9BEF-8F4597D76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9595" y="2051644"/>
            <a:ext cx="576661" cy="5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Related image">
            <a:extLst>
              <a:ext uri="{FF2B5EF4-FFF2-40B4-BE49-F238E27FC236}">
                <a16:creationId xmlns:a16="http://schemas.microsoft.com/office/drawing/2014/main" id="{C73095A3-14B1-EA4C-9462-71FDB8944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786" y="3845254"/>
            <a:ext cx="577273" cy="57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File:Twemoji2 1f642.svg">
            <a:extLst>
              <a:ext uri="{FF2B5EF4-FFF2-40B4-BE49-F238E27FC236}">
                <a16:creationId xmlns:a16="http://schemas.microsoft.com/office/drawing/2014/main" id="{88992FC0-E1F9-C949-8A62-C23F1BF2B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808" y="3851248"/>
            <a:ext cx="576661" cy="5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" descr="Related image">
            <a:extLst>
              <a:ext uri="{FF2B5EF4-FFF2-40B4-BE49-F238E27FC236}">
                <a16:creationId xmlns:a16="http://schemas.microsoft.com/office/drawing/2014/main" id="{A4F7DBC9-6767-8247-8598-DB394F220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1" y="5796061"/>
            <a:ext cx="577273" cy="57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File:Twemoji2 1f642.svg">
            <a:extLst>
              <a:ext uri="{FF2B5EF4-FFF2-40B4-BE49-F238E27FC236}">
                <a16:creationId xmlns:a16="http://schemas.microsoft.com/office/drawing/2014/main" id="{041ED2B1-B80B-6F4C-8198-6B592BCE2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59395" y="5802054"/>
            <a:ext cx="576661" cy="5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389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8" grpId="0" animBg="1"/>
      <p:bldP spid="119" grpId="0" animBg="1"/>
      <p:bldP spid="120" grpId="0"/>
      <p:bldP spid="122" grpId="0"/>
      <p:bldP spid="124" grpId="0"/>
      <p:bldP spid="138" grpId="0"/>
      <p:bldP spid="173" grpId="0" animBg="1"/>
      <p:bldP spid="174" grpId="0"/>
      <p:bldP spid="175" grpId="0"/>
      <p:bldP spid="176" grpId="0" animBg="1"/>
      <p:bldP spid="179" grpId="0" animBg="1"/>
      <p:bldP spid="189" grpId="0"/>
      <p:bldP spid="206" grpId="0"/>
      <p:bldP spid="207" grpId="0"/>
      <p:bldP spid="208" grpId="0" animBg="1"/>
      <p:bldP spid="209" grpId="0"/>
      <p:bldP spid="210" grpId="0" animBg="1"/>
      <p:bldP spid="211" grpId="0"/>
      <p:bldP spid="212" grpId="0"/>
      <p:bldP spid="213" grpId="0" animBg="1"/>
      <p:bldP spid="214" grpId="0"/>
      <p:bldP spid="215" grpId="0" animBg="1"/>
    </p:bldLst>
  </p:timing>
</p:sld>
</file>

<file path=ppt/theme/theme1.xml><?xml version="1.0" encoding="utf-8"?>
<a:theme xmlns:a="http://schemas.openxmlformats.org/drawingml/2006/main" name="Glossy">
  <a:themeElements>
    <a:clrScheme name="Gloss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Glossy">
      <a:majorFont>
        <a:latin typeface="Arial"/>
        <a:ea typeface="DejaVu Sans"/>
        <a:cs typeface="DejaVu Sans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loss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26614</TotalTime>
  <Words>207</Words>
  <Application>Microsoft Macintosh PowerPoint</Application>
  <PresentationFormat>Custom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DejaVu Sans</vt:lpstr>
      <vt:lpstr>StarSymbol</vt:lpstr>
      <vt:lpstr>Times New Roman</vt:lpstr>
      <vt:lpstr>Glossy</vt:lpstr>
      <vt:lpstr>PowerPoint Presentation</vt:lpstr>
      <vt:lpstr>PowerPoint Presentation</vt:lpstr>
      <vt:lpstr>Marked temporal point processes</vt:lpstr>
      <vt:lpstr>Independent identically distributed marks</vt:lpstr>
      <vt:lpstr>Dependent marks: SDEs with jumps</vt:lpstr>
      <vt:lpstr>Dependent marks: distribution + SDE with jumps</vt:lpstr>
      <vt:lpstr>Mutually exciting + marks</vt:lpstr>
      <vt:lpstr>Marked TPPs as stochastic dynamical systems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Dynamics of Information Pathways in On-line Media</dc:title>
  <dc:subject/>
  <dc:creator>Manuel Gomez Rodriguez</dc:creator>
  <cp:keywords/>
  <dc:description>Interview at Google</dc:description>
  <cp:lastModifiedBy>Microsoft Office User</cp:lastModifiedBy>
  <cp:revision>4453</cp:revision>
  <dcterms:created xsi:type="dcterms:W3CDTF">2014-02-12T10:07:58Z</dcterms:created>
  <dcterms:modified xsi:type="dcterms:W3CDTF">2018-12-17T13:45:04Z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