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36" r:id="rId2"/>
    <p:sldId id="640" r:id="rId3"/>
    <p:sldId id="638" r:id="rId4"/>
    <p:sldId id="584" r:id="rId5"/>
    <p:sldId id="631" r:id="rId6"/>
    <p:sldId id="632" r:id="rId7"/>
    <p:sldId id="633" r:id="rId8"/>
    <p:sldId id="634" r:id="rId9"/>
    <p:sldId id="635" r:id="rId10"/>
    <p:sldId id="394" r:id="rId11"/>
    <p:sldId id="596" r:id="rId12"/>
    <p:sldId id="639" r:id="rId13"/>
    <p:sldId id="611" r:id="rId14"/>
    <p:sldId id="599" r:id="rId15"/>
    <p:sldId id="601" r:id="rId16"/>
    <p:sldId id="621" r:id="rId17"/>
    <p:sldId id="602" r:id="rId18"/>
    <p:sldId id="604" r:id="rId19"/>
    <p:sldId id="622" r:id="rId20"/>
    <p:sldId id="603" r:id="rId21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0" autoAdjust="0"/>
    <p:restoredTop sz="94461" autoAdjust="0"/>
  </p:normalViewPr>
  <p:slideViewPr>
    <p:cSldViewPr>
      <p:cViewPr varScale="1">
        <p:scale>
          <a:sx n="94" d="100"/>
          <a:sy n="94" d="100"/>
        </p:scale>
        <p:origin x="280" y="18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39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40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9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23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5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5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6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6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8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12/8/18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28.emf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emf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72.png"/><Relationship Id="rId7" Type="http://schemas.openxmlformats.org/officeDocument/2006/relationships/image" Target="../media/image57.png"/><Relationship Id="rId12" Type="http://schemas.openxmlformats.org/officeDocument/2006/relationships/image" Target="../media/image71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11" Type="http://schemas.openxmlformats.org/officeDocument/2006/relationships/image" Target="../media/image74.png"/><Relationship Id="rId5" Type="http://schemas.openxmlformats.org/officeDocument/2006/relationships/image" Target="../media/image28.emf"/><Relationship Id="rId15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58.png"/><Relationship Id="rId12" Type="http://schemas.openxmlformats.org/officeDocument/2006/relationships/image" Target="../media/image79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73.png"/><Relationship Id="rId5" Type="http://schemas.openxmlformats.org/officeDocument/2006/relationships/image" Target="../media/image56.emf"/><Relationship Id="rId15" Type="http://schemas.openxmlformats.org/officeDocument/2006/relationships/image" Target="../media/image83.png"/><Relationship Id="rId10" Type="http://schemas.openxmlformats.org/officeDocument/2006/relationships/image" Target="../media/image72.png"/><Relationship Id="rId4" Type="http://schemas.openxmlformats.org/officeDocument/2006/relationships/image" Target="../media/image28.emf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8.emf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91.png"/><Relationship Id="rId5" Type="http://schemas.openxmlformats.org/officeDocument/2006/relationships/image" Target="../media/image72.png"/><Relationship Id="rId10" Type="http://schemas.openxmlformats.org/officeDocument/2006/relationships/image" Target="../media/image90.png"/><Relationship Id="rId4" Type="http://schemas.openxmlformats.org/officeDocument/2006/relationships/image" Target="../media/image24.emf"/><Relationship Id="rId9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6.png"/><Relationship Id="rId18" Type="http://schemas.openxmlformats.org/officeDocument/2006/relationships/image" Target="../media/image96.png"/><Relationship Id="rId3" Type="http://schemas.openxmlformats.org/officeDocument/2006/relationships/image" Target="../media/image28.emf"/><Relationship Id="rId21" Type="http://schemas.openxmlformats.org/officeDocument/2006/relationships/image" Target="../media/image78.png"/><Relationship Id="rId7" Type="http://schemas.openxmlformats.org/officeDocument/2006/relationships/image" Target="../media/image66.png"/><Relationship Id="rId12" Type="http://schemas.openxmlformats.org/officeDocument/2006/relationships/image" Target="../media/image73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4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72.png"/><Relationship Id="rId24" Type="http://schemas.openxmlformats.org/officeDocument/2006/relationships/image" Target="../media/image98.png"/><Relationship Id="rId5" Type="http://schemas.openxmlformats.org/officeDocument/2006/relationships/image" Target="../media/image57.png"/><Relationship Id="rId15" Type="http://schemas.openxmlformats.org/officeDocument/2006/relationships/image" Target="../media/image93.png"/><Relationship Id="rId23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97.png"/><Relationship Id="rId4" Type="http://schemas.openxmlformats.org/officeDocument/2006/relationships/image" Target="../media/image56.emf"/><Relationship Id="rId9" Type="http://schemas.openxmlformats.org/officeDocument/2006/relationships/image" Target="../media/image74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18" Type="http://schemas.openxmlformats.org/officeDocument/2006/relationships/image" Target="../media/image103.png"/><Relationship Id="rId26" Type="http://schemas.openxmlformats.org/officeDocument/2006/relationships/image" Target="../media/image110.png"/><Relationship Id="rId3" Type="http://schemas.openxmlformats.org/officeDocument/2006/relationships/image" Target="../media/image28.emf"/><Relationship Id="rId21" Type="http://schemas.openxmlformats.org/officeDocument/2006/relationships/image" Target="../media/image105.png"/><Relationship Id="rId7" Type="http://schemas.openxmlformats.org/officeDocument/2006/relationships/image" Target="../media/image59.png"/><Relationship Id="rId12" Type="http://schemas.openxmlformats.org/officeDocument/2006/relationships/image" Target="../media/image81.png"/><Relationship Id="rId17" Type="http://schemas.openxmlformats.org/officeDocument/2006/relationships/image" Target="../media/image102.png"/><Relationship Id="rId25" Type="http://schemas.openxmlformats.org/officeDocument/2006/relationships/image" Target="../media/image10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1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79.png"/><Relationship Id="rId24" Type="http://schemas.openxmlformats.org/officeDocument/2006/relationships/image" Target="../media/image108.png"/><Relationship Id="rId5" Type="http://schemas.openxmlformats.org/officeDocument/2006/relationships/image" Target="../media/image57.png"/><Relationship Id="rId15" Type="http://schemas.openxmlformats.org/officeDocument/2006/relationships/image" Target="../media/image100.png"/><Relationship Id="rId23" Type="http://schemas.openxmlformats.org/officeDocument/2006/relationships/image" Target="../media/image107.png"/><Relationship Id="rId10" Type="http://schemas.openxmlformats.org/officeDocument/2006/relationships/image" Target="../media/image73.png"/><Relationship Id="rId19" Type="http://schemas.openxmlformats.org/officeDocument/2006/relationships/image" Target="../media/image98.png"/><Relationship Id="rId4" Type="http://schemas.openxmlformats.org/officeDocument/2006/relationships/image" Target="../media/image56.emf"/><Relationship Id="rId9" Type="http://schemas.openxmlformats.org/officeDocument/2006/relationships/image" Target="../media/image72.png"/><Relationship Id="rId14" Type="http://schemas.openxmlformats.org/officeDocument/2006/relationships/image" Target="../media/image99.png"/><Relationship Id="rId22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8.emf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0" Type="http://schemas.openxmlformats.org/officeDocument/2006/relationships/image" Target="../media/image90.png"/><Relationship Id="rId4" Type="http://schemas.openxmlformats.org/officeDocument/2006/relationships/image" Target="../media/image24.emf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59.png"/><Relationship Id="rId7" Type="http://schemas.openxmlformats.org/officeDocument/2006/relationships/image" Target="../media/image72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6.png"/><Relationship Id="rId5" Type="http://schemas.openxmlformats.org/officeDocument/2006/relationships/image" Target="../media/image98.png"/><Relationship Id="rId15" Type="http://schemas.openxmlformats.org/officeDocument/2006/relationships/image" Target="../media/image117.png"/><Relationship Id="rId10" Type="http://schemas.openxmlformats.org/officeDocument/2006/relationships/image" Target="../media/image113.png"/><Relationship Id="rId4" Type="http://schemas.openxmlformats.org/officeDocument/2006/relationships/image" Target="../media/image111.png"/><Relationship Id="rId9" Type="http://schemas.openxmlformats.org/officeDocument/2006/relationships/image" Target="../media/image112.png"/><Relationship Id="rId1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12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6.png"/><Relationship Id="rId18" Type="http://schemas.openxmlformats.org/officeDocument/2006/relationships/image" Target="../media/image29.png"/><Relationship Id="rId3" Type="http://schemas.openxmlformats.org/officeDocument/2006/relationships/image" Target="../media/image32.png"/><Relationship Id="rId7" Type="http://schemas.openxmlformats.org/officeDocument/2006/relationships/image" Target="../media/image4.emf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MPI_logo.pdf">
            <a:extLst>
              <a:ext uri="{FF2B5EF4-FFF2-40B4-BE49-F238E27FC236}">
                <a16:creationId xmlns:a16="http://schemas.microsoft.com/office/drawing/2014/main" id="{AF28C29C-C807-6E48-AF22-FC4BCBA27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28" y="6573148"/>
            <a:ext cx="3119264" cy="98652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 bwMode="auto">
          <a:xfrm>
            <a:off x="1705024" y="5868069"/>
            <a:ext cx="66247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sz="2800" b="1" kern="0" cap="smal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Human-centered Machine Learning</a:t>
            </a:r>
            <a:endParaRPr kumimoji="0" lang="en-US" sz="28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0889" y="3263112"/>
            <a:ext cx="4991471" cy="5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Human-Centered 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ML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E533D3-F2D2-EC42-BBEA-C89871020D9A}"/>
              </a:ext>
            </a:extLst>
          </p:cNvPr>
          <p:cNvSpPr txBox="1">
            <a:spLocks/>
          </p:cNvSpPr>
          <p:nvPr/>
        </p:nvSpPr>
        <p:spPr bwMode="auto">
          <a:xfrm>
            <a:off x="2364556" y="6342512"/>
            <a:ext cx="5328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b="1" kern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http://courses.mpi-sws.org/hcml-ws18/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2E3D6D4-04FE-BE44-BD22-7A034FEE9A10}"/>
              </a:ext>
            </a:extLst>
          </p:cNvPr>
          <p:cNvSpPr txBox="1">
            <a:spLocks/>
          </p:cNvSpPr>
          <p:nvPr/>
        </p:nvSpPr>
        <p:spPr bwMode="auto">
          <a:xfrm>
            <a:off x="3960192" y="3802874"/>
            <a:ext cx="1740838" cy="5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dirty="0">
                <a:solidFill>
                  <a:schemeClr val="tx2"/>
                </a:solidFill>
                <a:latin typeface="Calibri"/>
              </a:rPr>
              <a:t>Part II</a:t>
            </a:r>
          </a:p>
        </p:txBody>
      </p:sp>
      <p:pic>
        <p:nvPicPr>
          <p:cNvPr id="18" name="Picture 2" descr="http://courses.mpi-sws.org/hcml-ws18/assets/images/background.png">
            <a:extLst>
              <a:ext uri="{FF2B5EF4-FFF2-40B4-BE49-F238E27FC236}">
                <a16:creationId xmlns:a16="http://schemas.microsoft.com/office/drawing/2014/main" id="{EBC933AA-9161-B749-866C-6638CAF19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533" r="-1" b="17142"/>
          <a:stretch/>
        </p:blipFill>
        <p:spPr bwMode="auto">
          <a:xfrm>
            <a:off x="5700084" y="3088097"/>
            <a:ext cx="2859107" cy="14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08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52" y="2051645"/>
            <a:ext cx="3887766" cy="4643933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10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Detailed </a:t>
            </a:r>
            <a:r>
              <a:rPr lang="en-US" i="1" dirty="0">
                <a:latin typeface="Calibri"/>
              </a:rPr>
              <a:t>event traces</a:t>
            </a:r>
            <a:endParaRPr lang="en-US" dirty="0">
              <a:latin typeface="Calibri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-72256" y="1835621"/>
            <a:ext cx="5184576" cy="4968552"/>
            <a:chOff x="11119" y="2484437"/>
            <a:chExt cx="5184576" cy="4968552"/>
          </a:xfrm>
        </p:grpSpPr>
        <p:sp>
          <p:nvSpPr>
            <p:cNvPr id="36" name="Rectangle 35"/>
            <p:cNvSpPr/>
            <p:nvPr/>
          </p:nvSpPr>
          <p:spPr>
            <a:xfrm rot="16200000">
              <a:off x="-1849647" y="4641673"/>
              <a:ext cx="427552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b="1" cap="small" dirty="0">
                  <a:latin typeface="Calibri" charset="0"/>
                </a:rPr>
                <a:t>Detailed Traces of Activity</a:t>
              </a:r>
            </a:p>
          </p:txBody>
        </p:sp>
        <p:sp>
          <p:nvSpPr>
            <p:cNvPr id="37" name="Left Brace 36"/>
            <p:cNvSpPr/>
            <p:nvPr/>
          </p:nvSpPr>
          <p:spPr bwMode="auto">
            <a:xfrm>
              <a:off x="565111" y="2555837"/>
              <a:ext cx="331200" cy="4881600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>
              <a:off x="5193506" y="2484437"/>
              <a:ext cx="2189" cy="4968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1001712" y="4932709"/>
              <a:ext cx="419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37" y="2144613"/>
            <a:ext cx="3605343" cy="170723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043" y="5694050"/>
            <a:ext cx="288032" cy="246027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 bwMode="auto">
          <a:xfrm>
            <a:off x="1111680" y="5724053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945979" y="6156101"/>
            <a:ext cx="3960440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050" y="6300117"/>
            <a:ext cx="1325254" cy="360040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 bwMode="auto">
          <a:xfrm>
            <a:off x="1522043" y="5219997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009261" y="5593887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3106219" y="4931965"/>
            <a:ext cx="0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3610275" y="5580037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808" y="5003973"/>
            <a:ext cx="1317323" cy="13655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275" y="5003973"/>
            <a:ext cx="1296144" cy="16872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4051" y="5364013"/>
            <a:ext cx="1320147" cy="14401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115" y="5694050"/>
            <a:ext cx="288032" cy="24602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155" y="4715941"/>
            <a:ext cx="1296144" cy="14658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219" y="5694050"/>
            <a:ext cx="288032" cy="24602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8240" y="5364013"/>
            <a:ext cx="1248139" cy="144016"/>
          </a:xfrm>
          <a:prstGeom prst="rect">
            <a:avLst/>
          </a:prstGeom>
        </p:spPr>
      </p:pic>
      <p:cxnSp>
        <p:nvCxnSpPr>
          <p:cNvPr id="78" name="Straight Arrow Connector 77"/>
          <p:cNvCxnSpPr/>
          <p:nvPr/>
        </p:nvCxnSpPr>
        <p:spPr bwMode="auto">
          <a:xfrm flipV="1">
            <a:off x="1666059" y="5940077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2314131" y="5940077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3250235" y="5940077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4690395" y="5724053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4546379" y="5219997"/>
            <a:ext cx="0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6" name="Picture 1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4728" y="2051645"/>
            <a:ext cx="504056" cy="504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8224" y="4283893"/>
            <a:ext cx="720080" cy="720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600152" y="2123653"/>
            <a:ext cx="1296144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7457" y="2038870"/>
            <a:ext cx="516831" cy="516831"/>
          </a:xfrm>
          <a:prstGeom prst="rect">
            <a:avLst/>
          </a:prstGeom>
        </p:spPr>
      </p:pic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935856" y="2915741"/>
            <a:ext cx="8352928" cy="259228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latin typeface="Corbel" charset="0"/>
              </a:rPr>
              <a:t>The </a:t>
            </a:r>
            <a:r>
              <a:rPr lang="en-US" sz="4000" b="1" dirty="0">
                <a:latin typeface="Corbel" charset="0"/>
              </a:rPr>
              <a:t>availability of event traces </a:t>
            </a:r>
            <a:r>
              <a:rPr lang="en-US" sz="4000" dirty="0">
                <a:latin typeface="Corbel" charset="0"/>
              </a:rPr>
              <a:t>boosts a </a:t>
            </a:r>
            <a:r>
              <a:rPr lang="en-US" sz="4000" b="1" dirty="0">
                <a:latin typeface="Corbel" charset="0"/>
              </a:rPr>
              <a:t>new generation</a:t>
            </a:r>
            <a:r>
              <a:rPr lang="en-US" sz="4000" dirty="0">
                <a:latin typeface="Corbel" charset="0"/>
              </a:rPr>
              <a:t> of </a:t>
            </a:r>
            <a:br>
              <a:rPr lang="en-US" sz="4000" dirty="0">
                <a:latin typeface="Corbel" charset="0"/>
              </a:rPr>
            </a:br>
            <a:r>
              <a:rPr lang="en-US" sz="4000" b="1" dirty="0">
                <a:latin typeface="Corbel" charset="0"/>
              </a:rPr>
              <a:t>data-driven models and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11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Aren’t these event traces just time series?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>
            <a:off x="5112320" y="2262822"/>
            <a:ext cx="4629394" cy="30694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585314" y="1782253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951074" y="1862721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316834" y="1862721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grpSp>
        <p:nvGrpSpPr>
          <p:cNvPr id="17" name="Group 16"/>
          <p:cNvGrpSpPr/>
          <p:nvPr/>
        </p:nvGrpSpPr>
        <p:grpSpPr>
          <a:xfrm>
            <a:off x="7026502" y="1763613"/>
            <a:ext cx="234715" cy="488035"/>
            <a:chOff x="3837508" y="1011758"/>
            <a:chExt cx="124892" cy="277292"/>
          </a:xfrm>
        </p:grpSpPr>
        <p:sp>
          <p:nvSpPr>
            <p:cNvPr id="18" name="5-Point Star 17"/>
            <p:cNvSpPr>
              <a:spLocks noChangeAspect="1"/>
            </p:cNvSpPr>
            <p:nvPr/>
          </p:nvSpPr>
          <p:spPr bwMode="auto">
            <a:xfrm flipH="1">
              <a:off x="3837508" y="1011758"/>
              <a:ext cx="124892" cy="124892"/>
            </a:xfrm>
            <a:prstGeom prst="star5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3895725" y="1089025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grpSp>
        <p:nvGrpSpPr>
          <p:cNvPr id="20" name="Group 19"/>
          <p:cNvGrpSpPr/>
          <p:nvPr/>
        </p:nvGrpSpPr>
        <p:grpSpPr>
          <a:xfrm>
            <a:off x="8120448" y="1807398"/>
            <a:ext cx="143206" cy="441451"/>
            <a:chOff x="4191000" y="1036637"/>
            <a:chExt cx="76200" cy="250825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191000" y="1036637"/>
              <a:ext cx="76200" cy="6985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V="1">
              <a:off x="4229100" y="1087437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grpSp>
        <p:nvGrpSpPr>
          <p:cNvPr id="25" name="Group 24"/>
          <p:cNvGrpSpPr/>
          <p:nvPr/>
        </p:nvGrpSpPr>
        <p:grpSpPr>
          <a:xfrm>
            <a:off x="8328514" y="1782253"/>
            <a:ext cx="171847" cy="499567"/>
            <a:chOff x="4416014" y="1022350"/>
            <a:chExt cx="91440" cy="283845"/>
          </a:xfrm>
        </p:grpSpPr>
        <p:sp>
          <p:nvSpPr>
            <p:cNvPr id="26" name="Regular Pentagon 25"/>
            <p:cNvSpPr>
              <a:spLocks noChangeAspect="1"/>
            </p:cNvSpPr>
            <p:nvPr/>
          </p:nvSpPr>
          <p:spPr bwMode="auto">
            <a:xfrm>
              <a:off x="4416014" y="1022350"/>
              <a:ext cx="91440" cy="91440"/>
            </a:xfrm>
            <a:prstGeom prst="pentagon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4461740" y="1106170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cxnSp>
        <p:nvCxnSpPr>
          <p:cNvPr id="28" name="Straight Connector 27"/>
          <p:cNvCxnSpPr/>
          <p:nvPr/>
        </p:nvCxnSpPr>
        <p:spPr bwMode="auto">
          <a:xfrm flipV="1">
            <a:off x="9060034" y="1771077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arrow" w="lg" len="lg"/>
          </a:ln>
        </p:spPr>
      </p:cxnSp>
      <p:cxnSp>
        <p:nvCxnSpPr>
          <p:cNvPr id="32" name="Straight Arrow Connector 31"/>
          <p:cNvCxnSpPr>
            <a:cxnSpLocks/>
          </p:cNvCxnSpPr>
          <p:nvPr/>
        </p:nvCxnSpPr>
        <p:spPr bwMode="auto">
          <a:xfrm>
            <a:off x="5112320" y="3043882"/>
            <a:ext cx="4629394" cy="111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33" name="Straight Connector 32"/>
          <p:cNvCxnSpPr>
            <a:cxnSpLocks/>
          </p:cNvCxnSpPr>
          <p:nvPr/>
        </p:nvCxnSpPr>
        <p:spPr bwMode="auto">
          <a:xfrm flipV="1">
            <a:off x="6688392" y="2719562"/>
            <a:ext cx="0" cy="3243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34" name="Straight Connector 33"/>
          <p:cNvCxnSpPr>
            <a:cxnSpLocks/>
          </p:cNvCxnSpPr>
          <p:nvPr/>
        </p:nvCxnSpPr>
        <p:spPr bwMode="auto">
          <a:xfrm flipV="1">
            <a:off x="6974806" y="2492674"/>
            <a:ext cx="0" cy="54003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35" name="Straight Connector 34"/>
          <p:cNvCxnSpPr>
            <a:cxnSpLocks/>
          </p:cNvCxnSpPr>
          <p:nvPr/>
        </p:nvCxnSpPr>
        <p:spPr bwMode="auto">
          <a:xfrm flipV="1">
            <a:off x="7414114" y="2762689"/>
            <a:ext cx="0" cy="28119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39" name="Straight Connector 38"/>
          <p:cNvCxnSpPr>
            <a:cxnSpLocks/>
          </p:cNvCxnSpPr>
          <p:nvPr/>
        </p:nvCxnSpPr>
        <p:spPr bwMode="auto">
          <a:xfrm flipV="1">
            <a:off x="9242914" y="2659733"/>
            <a:ext cx="0" cy="37297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sp>
        <p:nvSpPr>
          <p:cNvPr id="91" name="Rectangle 90"/>
          <p:cNvSpPr/>
          <p:nvPr/>
        </p:nvSpPr>
        <p:spPr>
          <a:xfrm>
            <a:off x="503808" y="3563813"/>
            <a:ext cx="41206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Calibri" charset="0"/>
              </a:rPr>
              <a:t>Discrete and continuous </a:t>
            </a:r>
            <a:br>
              <a:rPr lang="en-US" sz="3000" b="1" dirty="0">
                <a:latin typeface="Calibri" charset="0"/>
              </a:rPr>
            </a:br>
            <a:r>
              <a:rPr lang="en-US" sz="3000" b="1" dirty="0">
                <a:latin typeface="Calibri" charset="0"/>
              </a:rPr>
              <a:t>times series</a:t>
            </a:r>
            <a:endParaRPr lang="en-US" sz="3000" b="1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DBBC0C8-829B-7640-9638-BE875F1C9665}"/>
              </a:ext>
            </a:extLst>
          </p:cNvPr>
          <p:cNvSpPr/>
          <p:nvPr/>
        </p:nvSpPr>
        <p:spPr>
          <a:xfrm>
            <a:off x="4968304" y="3563813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Calibri" charset="0"/>
              </a:rPr>
              <a:t>Discrete events in </a:t>
            </a:r>
            <a:br>
              <a:rPr lang="en-US" sz="3000" b="1" dirty="0">
                <a:latin typeface="Calibri" charset="0"/>
              </a:rPr>
            </a:br>
            <a:r>
              <a:rPr lang="en-US" sz="3000" b="1" dirty="0">
                <a:latin typeface="Calibri" charset="0"/>
              </a:rPr>
              <a:t>continuous time</a:t>
            </a:r>
            <a:endParaRPr lang="en-US" sz="3000" b="1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5AA9BEA-2AA1-EE44-B712-233F2FEE1268}"/>
              </a:ext>
            </a:extLst>
          </p:cNvPr>
          <p:cNvCxnSpPr>
            <a:cxnSpLocks/>
          </p:cNvCxnSpPr>
          <p:nvPr/>
        </p:nvCxnSpPr>
        <p:spPr bwMode="auto">
          <a:xfrm>
            <a:off x="266902" y="2233814"/>
            <a:ext cx="4629394" cy="30694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F41F70F-4837-6A46-BA15-F479987FE115}"/>
              </a:ext>
            </a:extLst>
          </p:cNvPr>
          <p:cNvCxnSpPr>
            <a:cxnSpLocks/>
          </p:cNvCxnSpPr>
          <p:nvPr/>
        </p:nvCxnSpPr>
        <p:spPr bwMode="auto">
          <a:xfrm>
            <a:off x="266902" y="3014874"/>
            <a:ext cx="4629394" cy="111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77E6CFB-858F-1F4C-A11F-73046DC3B928}"/>
              </a:ext>
            </a:extLst>
          </p:cNvPr>
          <p:cNvCxnSpPr>
            <a:cxnSpLocks/>
          </p:cNvCxnSpPr>
          <p:nvPr/>
        </p:nvCxnSpPr>
        <p:spPr bwMode="auto">
          <a:xfrm flipH="1">
            <a:off x="500754" y="1858886"/>
            <a:ext cx="27164" cy="15274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1B76BD5-1ADD-4242-871A-42B377008A29}"/>
              </a:ext>
            </a:extLst>
          </p:cNvPr>
          <p:cNvCxnSpPr>
            <a:cxnSpLocks/>
          </p:cNvCxnSpPr>
          <p:nvPr/>
        </p:nvCxnSpPr>
        <p:spPr bwMode="auto">
          <a:xfrm>
            <a:off x="4620350" y="1929863"/>
            <a:ext cx="7591" cy="15793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9E152093-39ED-2A42-AA04-6847EE794F85}"/>
              </a:ext>
            </a:extLst>
          </p:cNvPr>
          <p:cNvSpPr/>
          <p:nvPr/>
        </p:nvSpPr>
        <p:spPr>
          <a:xfrm>
            <a:off x="431800" y="5219997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Calibri" charset="0"/>
              </a:rPr>
              <a:t>What about aggregating events in </a:t>
            </a:r>
            <a:r>
              <a:rPr lang="en-US" sz="3000" b="1" i="1" dirty="0">
                <a:latin typeface="Calibri" charset="0"/>
              </a:rPr>
              <a:t>epochs</a:t>
            </a:r>
            <a:r>
              <a:rPr lang="en-US" sz="3000" b="1" dirty="0">
                <a:latin typeface="Calibri" charset="0"/>
              </a:rPr>
              <a:t>?</a:t>
            </a:r>
            <a:endParaRPr lang="en-US" sz="3000" b="1" dirty="0"/>
          </a:p>
        </p:txBody>
      </p:sp>
      <p:pic>
        <p:nvPicPr>
          <p:cNvPr id="77" name="Picture 76" descr="latex-image-1.pdf">
            <a:extLst>
              <a:ext uri="{FF2B5EF4-FFF2-40B4-BE49-F238E27FC236}">
                <a16:creationId xmlns:a16="http://schemas.microsoft.com/office/drawing/2014/main" id="{BDF68F41-FCFA-3143-9AA8-066D27072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98" y="3151288"/>
            <a:ext cx="76200" cy="165100"/>
          </a:xfrm>
          <a:prstGeom prst="rect">
            <a:avLst/>
          </a:prstGeom>
        </p:spPr>
      </p:pic>
      <p:pic>
        <p:nvPicPr>
          <p:cNvPr id="78" name="Picture 77" descr="latex-image-1.pdf">
            <a:extLst>
              <a:ext uri="{FF2B5EF4-FFF2-40B4-BE49-F238E27FC236}">
                <a16:creationId xmlns:a16="http://schemas.microsoft.com/office/drawing/2014/main" id="{5B4F808B-CC0D-C44A-AD6E-D0669C42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98" y="2410124"/>
            <a:ext cx="76200" cy="1651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5FDE822A-EB82-2F44-8C87-3151C8061A91}"/>
              </a:ext>
            </a:extLst>
          </p:cNvPr>
          <p:cNvSpPr/>
          <p:nvPr/>
        </p:nvSpPr>
        <p:spPr>
          <a:xfrm>
            <a:off x="5040312" y="4937979"/>
            <a:ext cx="3420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How long is each epoch?</a:t>
            </a:r>
            <a:endParaRPr lang="en-US" sz="24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A800EDA-4F84-9340-AA90-653D311BAB02}"/>
              </a:ext>
            </a:extLst>
          </p:cNvPr>
          <p:cNvSpPr/>
          <p:nvPr/>
        </p:nvSpPr>
        <p:spPr>
          <a:xfrm>
            <a:off x="5040312" y="5412418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How to aggregate events per epoch?</a:t>
            </a:r>
            <a:endParaRPr lang="en-US" sz="24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FF8B096-C991-884B-9528-35C61C77C8A6}"/>
              </a:ext>
            </a:extLst>
          </p:cNvPr>
          <p:cNvSpPr/>
          <p:nvPr/>
        </p:nvSpPr>
        <p:spPr>
          <a:xfrm>
            <a:off x="5040312" y="5863774"/>
            <a:ext cx="4172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charset="0"/>
              </a:rPr>
              <a:t>What if no event in one epoch?</a:t>
            </a:r>
            <a:endParaRPr lang="en-US" sz="2400" b="1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58D42D1-D6EB-834F-ABC1-716B77525CBE}"/>
              </a:ext>
            </a:extLst>
          </p:cNvPr>
          <p:cNvSpPr/>
          <p:nvPr/>
        </p:nvSpPr>
        <p:spPr>
          <a:xfrm>
            <a:off x="5045054" y="6325439"/>
            <a:ext cx="539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What about time-related queries?</a:t>
            </a:r>
            <a:endParaRPr lang="en-US" sz="2400" b="1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88EF82B-ED1D-AA46-B664-EDF2C062B29F}"/>
              </a:ext>
            </a:extLst>
          </p:cNvPr>
          <p:cNvSpPr/>
          <p:nvPr/>
        </p:nvSpPr>
        <p:spPr bwMode="auto">
          <a:xfrm>
            <a:off x="4608264" y="4931965"/>
            <a:ext cx="360040" cy="201622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E4F9B23-F08C-D14B-A07B-70C9182E7B14}"/>
              </a:ext>
            </a:extLst>
          </p:cNvPr>
          <p:cNvCxnSpPr/>
          <p:nvPr/>
        </p:nvCxnSpPr>
        <p:spPr bwMode="auto">
          <a:xfrm flipV="1">
            <a:off x="714112" y="1768280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3B770F-C4B0-8F49-A7EE-F560DC4206C9}"/>
              </a:ext>
            </a:extLst>
          </p:cNvPr>
          <p:cNvCxnSpPr/>
          <p:nvPr/>
        </p:nvCxnSpPr>
        <p:spPr bwMode="auto">
          <a:xfrm flipV="1">
            <a:off x="1079872" y="1848747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77A3B08-BEDE-9345-A5A3-5AE02BFA00F5}"/>
              </a:ext>
            </a:extLst>
          </p:cNvPr>
          <p:cNvCxnSpPr/>
          <p:nvPr/>
        </p:nvCxnSpPr>
        <p:spPr bwMode="auto">
          <a:xfrm flipV="1">
            <a:off x="1439912" y="1848747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62E626E-023C-3448-8E10-832B5B5C641C}"/>
              </a:ext>
            </a:extLst>
          </p:cNvPr>
          <p:cNvCxnSpPr/>
          <p:nvPr/>
        </p:nvCxnSpPr>
        <p:spPr bwMode="auto">
          <a:xfrm flipV="1">
            <a:off x="1794232" y="1763613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8F06405-C477-FE45-89FB-610B667DB1BA}"/>
              </a:ext>
            </a:extLst>
          </p:cNvPr>
          <p:cNvCxnSpPr/>
          <p:nvPr/>
        </p:nvCxnSpPr>
        <p:spPr bwMode="auto">
          <a:xfrm flipV="1">
            <a:off x="2159992" y="1844080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1D634DE-60BF-D04D-BE5C-BD4017ABCDE2}"/>
              </a:ext>
            </a:extLst>
          </p:cNvPr>
          <p:cNvCxnSpPr/>
          <p:nvPr/>
        </p:nvCxnSpPr>
        <p:spPr bwMode="auto">
          <a:xfrm flipV="1">
            <a:off x="2520032" y="1844080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595A554-AD37-A54C-8EDB-C887627CD3D4}"/>
              </a:ext>
            </a:extLst>
          </p:cNvPr>
          <p:cNvCxnSpPr/>
          <p:nvPr/>
        </p:nvCxnSpPr>
        <p:spPr bwMode="auto">
          <a:xfrm flipV="1">
            <a:off x="3240112" y="1851063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A653C69-8E1D-894D-8C46-A0A111E94CF8}"/>
              </a:ext>
            </a:extLst>
          </p:cNvPr>
          <p:cNvCxnSpPr/>
          <p:nvPr/>
        </p:nvCxnSpPr>
        <p:spPr bwMode="auto">
          <a:xfrm flipV="1">
            <a:off x="2880072" y="1851063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2BAD80B-4DB3-3344-AB86-02BAA555E4C2}"/>
              </a:ext>
            </a:extLst>
          </p:cNvPr>
          <p:cNvCxnSpPr/>
          <p:nvPr/>
        </p:nvCxnSpPr>
        <p:spPr bwMode="auto">
          <a:xfrm flipV="1">
            <a:off x="3600152" y="1858886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111B03B-C16A-7548-8168-E082B5B0BC42}"/>
              </a:ext>
            </a:extLst>
          </p:cNvPr>
          <p:cNvCxnSpPr/>
          <p:nvPr/>
        </p:nvCxnSpPr>
        <p:spPr bwMode="auto">
          <a:xfrm flipV="1">
            <a:off x="3960192" y="1870921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59B0CBF-474E-2341-BB4A-79824B4ABCD6}"/>
              </a:ext>
            </a:extLst>
          </p:cNvPr>
          <p:cNvCxnSpPr/>
          <p:nvPr/>
        </p:nvCxnSpPr>
        <p:spPr bwMode="auto">
          <a:xfrm flipV="1">
            <a:off x="4320232" y="1878744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pic>
        <p:nvPicPr>
          <p:cNvPr id="119" name="Picture 118" descr="latex-image-1.pdf">
            <a:extLst>
              <a:ext uri="{FF2B5EF4-FFF2-40B4-BE49-F238E27FC236}">
                <a16:creationId xmlns:a16="http://schemas.microsoft.com/office/drawing/2014/main" id="{ED3E7CD6-9B08-F043-A8B3-49A1C3CDA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52" y="2350014"/>
            <a:ext cx="76200" cy="1651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5D11FE1-ECF7-934C-9248-BD22E143C276}"/>
              </a:ext>
            </a:extLst>
          </p:cNvPr>
          <p:cNvGrpSpPr/>
          <p:nvPr/>
        </p:nvGrpSpPr>
        <p:grpSpPr>
          <a:xfrm>
            <a:off x="526637" y="2452375"/>
            <a:ext cx="4076451" cy="667360"/>
            <a:chOff x="3024091" y="2123655"/>
            <a:chExt cx="5616627" cy="1855145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E32CBFA-065A-6E44-BE8F-F91D95635E26}"/>
                </a:ext>
              </a:extLst>
            </p:cNvPr>
            <p:cNvCxnSpPr>
              <a:cxnSpLocks/>
              <a:endCxn id="122" idx="0"/>
            </p:cNvCxnSpPr>
            <p:nvPr/>
          </p:nvCxnSpPr>
          <p:spPr bwMode="auto">
            <a:xfrm flipV="1">
              <a:off x="3024091" y="2465360"/>
              <a:ext cx="1451627" cy="9373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4023886A-1812-BB45-80B5-3F83CFE845E4}"/>
                </a:ext>
              </a:extLst>
            </p:cNvPr>
            <p:cNvSpPr/>
            <p:nvPr/>
          </p:nvSpPr>
          <p:spPr bwMode="auto">
            <a:xfrm>
              <a:off x="4239785" y="2358481"/>
              <a:ext cx="1242329" cy="991742"/>
            </a:xfrm>
            <a:prstGeom prst="arc">
              <a:avLst>
                <a:gd name="adj1" fmla="val 12395245"/>
                <a:gd name="adj2" fmla="val 20915745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" name="Arc 122">
              <a:extLst>
                <a:ext uri="{FF2B5EF4-FFF2-40B4-BE49-F238E27FC236}">
                  <a16:creationId xmlns:a16="http://schemas.microsoft.com/office/drawing/2014/main" id="{1E22B8EB-53C6-104D-A5C7-A1B9EDC7F5DC}"/>
                </a:ext>
              </a:extLst>
            </p:cNvPr>
            <p:cNvSpPr/>
            <p:nvPr/>
          </p:nvSpPr>
          <p:spPr bwMode="auto">
            <a:xfrm>
              <a:off x="5328348" y="2123655"/>
              <a:ext cx="1023339" cy="637834"/>
            </a:xfrm>
            <a:prstGeom prst="arc">
              <a:avLst>
                <a:gd name="adj1" fmla="val 1650790"/>
                <a:gd name="adj2" fmla="val 1010067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BF786C4-B050-3A4C-81E1-8385E4982757}"/>
                </a:ext>
              </a:extLst>
            </p:cNvPr>
            <p:cNvCxnSpPr>
              <a:cxnSpLocks/>
              <a:endCxn id="125" idx="2"/>
            </p:cNvCxnSpPr>
            <p:nvPr/>
          </p:nvCxnSpPr>
          <p:spPr bwMode="auto">
            <a:xfrm flipH="1" flipV="1">
              <a:off x="6884239" y="2700074"/>
              <a:ext cx="1756479" cy="7197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DB125249-B244-5C49-A179-88817E159EAA}"/>
                </a:ext>
              </a:extLst>
            </p:cNvPr>
            <p:cNvSpPr/>
            <p:nvPr/>
          </p:nvSpPr>
          <p:spPr bwMode="auto">
            <a:xfrm>
              <a:off x="5862257" y="2578604"/>
              <a:ext cx="1307767" cy="1400196"/>
            </a:xfrm>
            <a:prstGeom prst="arc">
              <a:avLst>
                <a:gd name="adj1" fmla="val 12778258"/>
                <a:gd name="adj2" fmla="val 19324603"/>
              </a:avLst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26" name="Picture 125" descr="latex-image-1.pdf">
            <a:extLst>
              <a:ext uri="{FF2B5EF4-FFF2-40B4-BE49-F238E27FC236}">
                <a16:creationId xmlns:a16="http://schemas.microsoft.com/office/drawing/2014/main" id="{A8F0A30A-1E18-B04D-A799-232816430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48" y="3095093"/>
            <a:ext cx="76200" cy="165100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40FA998-9326-6A44-8FF6-EA16D7D77A7E}"/>
              </a:ext>
            </a:extLst>
          </p:cNvPr>
          <p:cNvCxnSpPr>
            <a:cxnSpLocks/>
          </p:cNvCxnSpPr>
          <p:nvPr/>
        </p:nvCxnSpPr>
        <p:spPr bwMode="auto">
          <a:xfrm flipH="1">
            <a:off x="5328344" y="1907629"/>
            <a:ext cx="27164" cy="15274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8EA6414-C198-A744-BDB3-6D09DE6B61B2}"/>
              </a:ext>
            </a:extLst>
          </p:cNvPr>
          <p:cNvCxnSpPr>
            <a:cxnSpLocks/>
          </p:cNvCxnSpPr>
          <p:nvPr/>
        </p:nvCxnSpPr>
        <p:spPr bwMode="auto">
          <a:xfrm>
            <a:off x="9447940" y="1984414"/>
            <a:ext cx="7591" cy="15793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7901F4A-20C5-414B-AA94-4899D9BC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882" y="3139349"/>
            <a:ext cx="7976539" cy="288923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latin typeface="Corbel" charset="0"/>
              </a:rPr>
              <a:t>The framework of </a:t>
            </a:r>
            <a:br>
              <a:rPr lang="en-US" sz="4000" dirty="0">
                <a:latin typeface="Corbel" charset="0"/>
              </a:rPr>
            </a:br>
            <a:r>
              <a:rPr lang="en-US" sz="4000" b="1" dirty="0">
                <a:latin typeface="Corbel" charset="0"/>
              </a:rPr>
              <a:t>temporal point processes</a:t>
            </a:r>
            <a:r>
              <a:rPr lang="en-US" sz="4000" dirty="0">
                <a:latin typeface="Corbel" charset="0"/>
              </a:rPr>
              <a:t> </a:t>
            </a:r>
            <a:br>
              <a:rPr lang="en-US" sz="4000" dirty="0">
                <a:latin typeface="Corbel" charset="0"/>
              </a:rPr>
            </a:br>
            <a:r>
              <a:rPr lang="en-US" sz="4000" dirty="0">
                <a:latin typeface="Corbel" charset="0"/>
              </a:rPr>
              <a:t>provides a </a:t>
            </a:r>
            <a:r>
              <a:rPr lang="en-US" sz="4000" b="1" i="1" dirty="0">
                <a:latin typeface="Corbel" charset="0"/>
              </a:rPr>
              <a:t>native representation</a:t>
            </a:r>
            <a:r>
              <a:rPr lang="en-US" sz="4000" dirty="0">
                <a:latin typeface="Corbel" charset="0"/>
              </a:rPr>
              <a:t>  </a:t>
            </a:r>
            <a:endParaRPr lang="en-US" sz="4000" b="1" dirty="0">
              <a:latin typeface="Corbe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9D7B78F-96C3-7A4C-A57F-F4CD032AFBDD}"/>
              </a:ext>
            </a:extLst>
          </p:cNvPr>
          <p:cNvCxnSpPr>
            <a:cxnSpLocks/>
          </p:cNvCxnSpPr>
          <p:nvPr/>
        </p:nvCxnSpPr>
        <p:spPr bwMode="auto">
          <a:xfrm flipV="1">
            <a:off x="8712720" y="2575224"/>
            <a:ext cx="0" cy="48453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A339263-F05B-F645-82E8-7BE1FC490437}"/>
              </a:ext>
            </a:extLst>
          </p:cNvPr>
          <p:cNvCxnSpPr>
            <a:cxnSpLocks/>
          </p:cNvCxnSpPr>
          <p:nvPr/>
        </p:nvCxnSpPr>
        <p:spPr bwMode="auto">
          <a:xfrm>
            <a:off x="627052" y="7032093"/>
            <a:ext cx="3621172" cy="1899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 type="none"/>
            <a:tailEnd type="triangle"/>
          </a:ln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51466DD-E9B6-5E46-9DBE-1FE3FAAD92E1}"/>
              </a:ext>
            </a:extLst>
          </p:cNvPr>
          <p:cNvCxnSpPr/>
          <p:nvPr/>
        </p:nvCxnSpPr>
        <p:spPr bwMode="auto">
          <a:xfrm flipV="1">
            <a:off x="1100046" y="6551524"/>
            <a:ext cx="0" cy="4805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triangle" w="lg" len="lg"/>
          </a:ln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DB55BF-2369-2245-9493-5C2F783EB06C}"/>
              </a:ext>
            </a:extLst>
          </p:cNvPr>
          <p:cNvCxnSpPr/>
          <p:nvPr/>
        </p:nvCxnSpPr>
        <p:spPr bwMode="auto">
          <a:xfrm flipV="1">
            <a:off x="1465806" y="6631992"/>
            <a:ext cx="0" cy="3889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diamond" w="lg" len="lg"/>
          </a:ln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629FC08-7415-CE4B-9DF9-B65A9F21BA96}"/>
              </a:ext>
            </a:extLst>
          </p:cNvPr>
          <p:cNvCxnSpPr/>
          <p:nvPr/>
        </p:nvCxnSpPr>
        <p:spPr bwMode="auto">
          <a:xfrm flipV="1">
            <a:off x="2087984" y="6631992"/>
            <a:ext cx="0" cy="400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oval" w="lg" len="lg"/>
          </a:ln>
        </p:spPr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13FF5F-7C85-614A-9B03-9F7B0BA0250B}"/>
              </a:ext>
            </a:extLst>
          </p:cNvPr>
          <p:cNvGrpSpPr/>
          <p:nvPr/>
        </p:nvGrpSpPr>
        <p:grpSpPr>
          <a:xfrm>
            <a:off x="3149413" y="6532884"/>
            <a:ext cx="234715" cy="488035"/>
            <a:chOff x="3837508" y="1011758"/>
            <a:chExt cx="124892" cy="277292"/>
          </a:xfrm>
        </p:grpSpPr>
        <p:sp>
          <p:nvSpPr>
            <p:cNvPr id="135" name="5-Point Star 134">
              <a:extLst>
                <a:ext uri="{FF2B5EF4-FFF2-40B4-BE49-F238E27FC236}">
                  <a16:creationId xmlns:a16="http://schemas.microsoft.com/office/drawing/2014/main" id="{70780E9D-85F4-CF44-9CF4-FB4650726BC0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3837508" y="1011758"/>
              <a:ext cx="124892" cy="124892"/>
            </a:xfrm>
            <a:prstGeom prst="star5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A1C32E6-E2F9-7A41-9A8E-869C5C909622}"/>
                </a:ext>
              </a:extLst>
            </p:cNvPr>
            <p:cNvCxnSpPr/>
            <p:nvPr/>
          </p:nvCxnSpPr>
          <p:spPr bwMode="auto">
            <a:xfrm flipV="1">
              <a:off x="3895725" y="1089025"/>
              <a:ext cx="0" cy="200025"/>
            </a:xfrm>
            <a:prstGeom prst="lin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 type="none"/>
              <a:tailEnd type="none" w="med" len="med"/>
            </a:ln>
          </p:spPr>
        </p:cxnSp>
      </p:grpSp>
      <p:pic>
        <p:nvPicPr>
          <p:cNvPr id="144" name="Picture 143" descr="latex-image-1.pdf">
            <a:extLst>
              <a:ext uri="{FF2B5EF4-FFF2-40B4-BE49-F238E27FC236}">
                <a16:creationId xmlns:a16="http://schemas.microsoft.com/office/drawing/2014/main" id="{33119AA7-9D80-0649-9938-0060B8E59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24" y="7179395"/>
            <a:ext cx="76200" cy="165100"/>
          </a:xfrm>
          <a:prstGeom prst="rect">
            <a:avLst/>
          </a:prstGeom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8FF53CA-0CB2-2741-8DCB-5EC4BFF0CE4D}"/>
              </a:ext>
            </a:extLst>
          </p:cNvPr>
          <p:cNvCxnSpPr>
            <a:cxnSpLocks/>
          </p:cNvCxnSpPr>
          <p:nvPr/>
        </p:nvCxnSpPr>
        <p:spPr bwMode="auto">
          <a:xfrm>
            <a:off x="866161" y="6385690"/>
            <a:ext cx="6474" cy="8762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5DD8241-3D91-6349-ABF9-610AD2D6ABD0}"/>
              </a:ext>
            </a:extLst>
          </p:cNvPr>
          <p:cNvCxnSpPr>
            <a:cxnSpLocks/>
          </p:cNvCxnSpPr>
          <p:nvPr/>
        </p:nvCxnSpPr>
        <p:spPr bwMode="auto">
          <a:xfrm>
            <a:off x="1721470" y="6372125"/>
            <a:ext cx="6474" cy="8762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A346C6D-245F-924E-871F-87B6EE3CB3AC}"/>
              </a:ext>
            </a:extLst>
          </p:cNvPr>
          <p:cNvCxnSpPr>
            <a:cxnSpLocks/>
          </p:cNvCxnSpPr>
          <p:nvPr/>
        </p:nvCxnSpPr>
        <p:spPr bwMode="auto">
          <a:xfrm>
            <a:off x="2585566" y="6372125"/>
            <a:ext cx="6474" cy="8762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6810996-D383-874E-AED7-5E91FBF65076}"/>
              </a:ext>
            </a:extLst>
          </p:cNvPr>
          <p:cNvCxnSpPr>
            <a:cxnSpLocks/>
          </p:cNvCxnSpPr>
          <p:nvPr/>
        </p:nvCxnSpPr>
        <p:spPr bwMode="auto">
          <a:xfrm>
            <a:off x="3521670" y="6372125"/>
            <a:ext cx="6474" cy="8762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700C618-48A3-AB42-9065-FB17843B51F0}"/>
              </a:ext>
            </a:extLst>
          </p:cNvPr>
          <p:cNvSpPr/>
          <p:nvPr/>
        </p:nvSpPr>
        <p:spPr>
          <a:xfrm>
            <a:off x="831327" y="7091252"/>
            <a:ext cx="968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Epoch 1</a:t>
            </a:r>
            <a:endParaRPr lang="en-US" b="1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DE960F0-6FAA-C248-B28A-3D569FA8B465}"/>
              </a:ext>
            </a:extLst>
          </p:cNvPr>
          <p:cNvSpPr/>
          <p:nvPr/>
        </p:nvSpPr>
        <p:spPr>
          <a:xfrm>
            <a:off x="1695423" y="7092205"/>
            <a:ext cx="968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Epoch 2</a:t>
            </a:r>
            <a:endParaRPr lang="en-US" b="1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6F3272E-EC15-DC46-B736-278BC1AA3A75}"/>
              </a:ext>
            </a:extLst>
          </p:cNvPr>
          <p:cNvSpPr/>
          <p:nvPr/>
        </p:nvSpPr>
        <p:spPr>
          <a:xfrm>
            <a:off x="2592040" y="7092205"/>
            <a:ext cx="968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Epoch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885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2" grpId="0"/>
      <p:bldP spid="75" grpId="0"/>
      <p:bldP spid="81" grpId="0"/>
      <p:bldP spid="82" grpId="0"/>
      <p:bldP spid="83" grpId="0"/>
      <p:bldP spid="84" grpId="0"/>
      <p:bldP spid="10" grpId="0" animBg="1"/>
      <p:bldP spid="85" grpId="0" animBg="1"/>
      <p:bldP spid="149" grpId="0"/>
      <p:bldP spid="150" grpId="0"/>
      <p:bldP spid="1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12</a:t>
            </a:fld>
            <a:endParaRPr lang="fi-FI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05025" y="3691046"/>
            <a:ext cx="6215607" cy="10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ctr" eaLnBrk="1">
              <a:lnSpc>
                <a:spcPct val="8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alibri"/>
              </a:rPr>
              <a:t>Temporal Point Processes: </a:t>
            </a:r>
            <a:br>
              <a:rPr lang="en-US" dirty="0">
                <a:solidFill>
                  <a:schemeClr val="tx1"/>
                </a:solidFill>
                <a:latin typeface="Calibri"/>
              </a:rPr>
            </a:br>
            <a:r>
              <a:rPr lang="en-US" dirty="0">
                <a:solidFill>
                  <a:srgbClr val="7F7F7F"/>
                </a:solidFill>
                <a:latin typeface="Calibri"/>
              </a:rPr>
              <a:t>Intensity function</a:t>
            </a:r>
          </a:p>
        </p:txBody>
      </p:sp>
    </p:spTree>
    <p:extLst>
      <p:ext uri="{BB962C8B-B14F-4D97-AF65-F5344CB8AC3E}">
        <p14:creationId xmlns:p14="http://schemas.microsoft.com/office/powerpoint/2010/main" val="27777463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13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Temporal point processes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726298" y="463275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864" y="4132390"/>
            <a:ext cx="502410" cy="538728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 bwMode="auto">
          <a:xfrm>
            <a:off x="1981484" y="38518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68" idx="4"/>
          </p:cNvCxnSpPr>
          <p:nvPr/>
        </p:nvCxnSpPr>
        <p:spPr bwMode="auto">
          <a:xfrm>
            <a:off x="2485540" y="42118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2413532" y="40678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421644" y="42118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2" idx="4"/>
          </p:cNvCxnSpPr>
          <p:nvPr/>
        </p:nvCxnSpPr>
        <p:spPr bwMode="auto">
          <a:xfrm>
            <a:off x="4141724" y="42118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670116" y="38518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48" y="4826173"/>
            <a:ext cx="558800" cy="177800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 bwMode="auto">
          <a:xfrm>
            <a:off x="2485540" y="4478248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2502972" y="4499917"/>
            <a:ext cx="9361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421644" y="4304512"/>
            <a:ext cx="0" cy="1817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3421644" y="4322800"/>
            <a:ext cx="740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4069716" y="40678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349636" y="40678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4141724" y="4121632"/>
            <a:ext cx="6221" cy="18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4121460" y="4121632"/>
            <a:ext cx="6583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532" y="4787949"/>
            <a:ext cx="190207" cy="2492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7628" y="4787949"/>
            <a:ext cx="228864" cy="274637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/>
        </p:nvCxnSpPr>
        <p:spPr bwMode="auto">
          <a:xfrm flipH="1">
            <a:off x="4861804" y="4121632"/>
            <a:ext cx="20116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812" y="4787949"/>
            <a:ext cx="125412" cy="23762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8102164" y="435590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099196" y="3923852"/>
            <a:ext cx="1922848" cy="386216"/>
            <a:chOff x="5760392" y="2051644"/>
            <a:chExt cx="1922848" cy="386216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0392" y="2051644"/>
              <a:ext cx="576064" cy="372333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36456" y="2123653"/>
              <a:ext cx="204654" cy="28803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1192" y="2064353"/>
              <a:ext cx="432048" cy="347332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6552480" y="2093976"/>
              <a:ext cx="420489" cy="336042"/>
              <a:chOff x="6636047" y="2051649"/>
              <a:chExt cx="420489" cy="336042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36047" y="2051649"/>
                <a:ext cx="261361" cy="33604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4784" y="2051649"/>
                <a:ext cx="171752" cy="336042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49440" y="2103120"/>
              <a:ext cx="288032" cy="334740"/>
            </a:xfrm>
            <a:prstGeom prst="rect">
              <a:avLst/>
            </a:prstGeom>
          </p:spPr>
        </p:pic>
      </p:grpSp>
      <p:sp>
        <p:nvSpPr>
          <p:cNvPr id="131" name="Rectangle 130"/>
          <p:cNvSpPr/>
          <p:nvPr/>
        </p:nvSpPr>
        <p:spPr>
          <a:xfrm>
            <a:off x="647824" y="1475581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Temporal point process: </a:t>
            </a:r>
            <a:br>
              <a:rPr lang="en-US" sz="2800" b="1" dirty="0">
                <a:latin typeface="Calibri" charset="0"/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 random process whose realization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consists of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discrete events localized in time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304008" y="2915741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Discrete events</a:t>
            </a:r>
            <a:endParaRPr lang="en-US" sz="2400" b="1" dirty="0"/>
          </a:p>
        </p:txBody>
      </p:sp>
      <p:cxnSp>
        <p:nvCxnSpPr>
          <p:cNvPr id="133" name="Straight Arrow Connector 132"/>
          <p:cNvCxnSpPr/>
          <p:nvPr/>
        </p:nvCxnSpPr>
        <p:spPr bwMode="auto">
          <a:xfrm flipH="1">
            <a:off x="2592040" y="3419797"/>
            <a:ext cx="576064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132" idx="2"/>
          </p:cNvCxnSpPr>
          <p:nvPr/>
        </p:nvCxnSpPr>
        <p:spPr bwMode="auto">
          <a:xfrm>
            <a:off x="3384128" y="3377406"/>
            <a:ext cx="0" cy="5464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>
            <a:off x="3600152" y="3419797"/>
            <a:ext cx="432048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Rectangle 135"/>
          <p:cNvSpPr/>
          <p:nvPr/>
        </p:nvSpPr>
        <p:spPr>
          <a:xfrm>
            <a:off x="2880072" y="5550421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History, </a:t>
            </a:r>
            <a:endParaRPr lang="en-US" sz="2400" b="1" dirty="0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0192" y="5640040"/>
            <a:ext cx="655123" cy="372045"/>
          </a:xfrm>
          <a:prstGeom prst="rect">
            <a:avLst/>
          </a:prstGeom>
        </p:spPr>
      </p:pic>
      <p:sp>
        <p:nvSpPr>
          <p:cNvPr id="138" name="Left Brace 137"/>
          <p:cNvSpPr/>
          <p:nvPr/>
        </p:nvSpPr>
        <p:spPr bwMode="auto">
          <a:xfrm rot="16200000">
            <a:off x="3309852" y="3854114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91840" y="6444133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charset="0"/>
              </a:rPr>
              <a:t>Formally: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48024" y="6418718"/>
            <a:ext cx="2592288" cy="601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8384" y="6372125"/>
            <a:ext cx="3960440" cy="102124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>
            <a:off x="5184328" y="6588149"/>
            <a:ext cx="28803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 bwMode="auto">
          <a:xfrm>
            <a:off x="8136656" y="6156101"/>
            <a:ext cx="0" cy="330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Rectangle 140"/>
          <p:cNvSpPr/>
          <p:nvPr/>
        </p:nvSpPr>
        <p:spPr>
          <a:xfrm>
            <a:off x="7056536" y="5724053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Dirac delta function</a:t>
            </a:r>
            <a:endParaRPr lang="en-US" sz="2000" b="1" dirty="0"/>
          </a:p>
        </p:txBody>
      </p:sp>
      <p:cxnSp>
        <p:nvCxnSpPr>
          <p:cNvPr id="142" name="Straight Arrow Connector 141"/>
          <p:cNvCxnSpPr/>
          <p:nvPr/>
        </p:nvCxnSpPr>
        <p:spPr bwMode="auto">
          <a:xfrm>
            <a:off x="6120432" y="6156101"/>
            <a:ext cx="0" cy="3304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76416" y="5724053"/>
            <a:ext cx="792088" cy="3265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28344" y="5742432"/>
            <a:ext cx="614306" cy="31306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32200" y="4787949"/>
            <a:ext cx="265430" cy="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36" grpId="0"/>
      <p:bldP spid="138" grpId="0" animBg="1"/>
      <p:bldP spid="139" grpId="0"/>
      <p:bldP spid="24" grpId="0" animBg="1"/>
      <p:bldP spid="1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/>
          <p:cNvGrpSpPr>
            <a:grpSpLocks noChangeAspect="1"/>
          </p:cNvGrpSpPr>
          <p:nvPr/>
        </p:nvGrpSpPr>
        <p:grpSpPr>
          <a:xfrm>
            <a:off x="4900986" y="5003973"/>
            <a:ext cx="571374" cy="360040"/>
            <a:chOff x="1788013" y="2771725"/>
            <a:chExt cx="732019" cy="461268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248224" y="2072404"/>
            <a:ext cx="2448272" cy="924637"/>
            <a:chOff x="5544368" y="1847088"/>
            <a:chExt cx="2448272" cy="924637"/>
          </a:xfrm>
        </p:grpSpPr>
        <p:sp>
          <p:nvSpPr>
            <p:cNvPr id="82" name="Right Triangle 81"/>
            <p:cNvSpPr/>
            <p:nvPr/>
          </p:nvSpPr>
          <p:spPr bwMode="auto">
            <a:xfrm rot="20519548">
              <a:off x="7079588" y="2110526"/>
              <a:ext cx="212944" cy="18288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912520" y="2411685"/>
              <a:ext cx="923544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52480" y="2123653"/>
              <a:ext cx="576064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 bwMode="auto">
            <a:xfrm>
              <a:off x="7848624" y="2483693"/>
              <a:ext cx="128016" cy="27432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52480" y="2267669"/>
              <a:ext cx="936104" cy="5029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424928" y="2483693"/>
              <a:ext cx="448056" cy="265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 rot="16500000">
              <a:off x="6496811" y="2148840"/>
              <a:ext cx="45720" cy="54864"/>
            </a:xfrm>
            <a:prstGeom prst="rtTriangle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80472" y="2195661"/>
              <a:ext cx="72008" cy="548640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 bwMode="auto">
            <a:xfrm rot="16200000">
              <a:off x="5776396" y="2048256"/>
              <a:ext cx="539496" cy="859536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" name="Straight Connector 2"/>
            <p:cNvCxnSpPr>
              <a:endCxn id="4" idx="0"/>
            </p:cNvCxnSpPr>
            <p:nvPr/>
          </p:nvCxnSpPr>
          <p:spPr bwMode="auto">
            <a:xfrm flipV="1">
              <a:off x="5544368" y="2129294"/>
              <a:ext cx="1019664" cy="64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Arc 3"/>
            <p:cNvSpPr/>
            <p:nvPr/>
          </p:nvSpPr>
          <p:spPr bwMode="auto">
            <a:xfrm>
              <a:off x="6480472" y="2051645"/>
              <a:ext cx="720080" cy="432048"/>
            </a:xfrm>
            <a:prstGeom prst="arc">
              <a:avLst>
                <a:gd name="adj1" fmla="val 12395245"/>
                <a:gd name="adj2" fmla="val 2073524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7115176" y="1847088"/>
              <a:ext cx="720080" cy="432048"/>
            </a:xfrm>
            <a:prstGeom prst="arc">
              <a:avLst>
                <a:gd name="adj1" fmla="val 5302152"/>
                <a:gd name="adj2" fmla="val 970769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7128544" y="2276856"/>
              <a:ext cx="720080" cy="432048"/>
            </a:xfrm>
            <a:prstGeom prst="arc">
              <a:avLst>
                <a:gd name="adj1" fmla="val 16059867"/>
                <a:gd name="adj2" fmla="val 2086009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>
              <a:endCxn id="45" idx="2"/>
            </p:cNvCxnSpPr>
            <p:nvPr/>
          </p:nvCxnSpPr>
          <p:spPr bwMode="auto">
            <a:xfrm flipH="1" flipV="1">
              <a:off x="7826869" y="2418926"/>
              <a:ext cx="165771" cy="352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552480" y="2123653"/>
              <a:ext cx="0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6480472" y="2195661"/>
              <a:ext cx="0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14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Model time as a random variable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832798" y="298586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364" y="2485498"/>
            <a:ext cx="502410" cy="538728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 bwMode="auto">
          <a:xfrm>
            <a:off x="2087984" y="220495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Rectangle 102"/>
          <p:cNvSpPr/>
          <p:nvPr/>
        </p:nvSpPr>
        <p:spPr>
          <a:xfrm>
            <a:off x="2952080" y="383152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History, </a:t>
            </a:r>
            <a:endParaRPr lang="en-US" sz="2400" b="1" dirty="0"/>
          </a:p>
        </p:txBody>
      </p:sp>
      <p:cxnSp>
        <p:nvCxnSpPr>
          <p:cNvPr id="67" name="Straight Connector 66"/>
          <p:cNvCxnSpPr>
            <a:stCxn id="68" idx="4"/>
          </p:cNvCxnSpPr>
          <p:nvPr/>
        </p:nvCxnSpPr>
        <p:spPr bwMode="auto">
          <a:xfrm>
            <a:off x="2592040" y="256499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2520032" y="242097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528144" y="256499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2" idx="4"/>
          </p:cNvCxnSpPr>
          <p:nvPr/>
        </p:nvCxnSpPr>
        <p:spPr bwMode="auto">
          <a:xfrm>
            <a:off x="4248224" y="256499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776616" y="220495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48" y="3179281"/>
            <a:ext cx="558800" cy="177800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 bwMode="auto">
          <a:xfrm>
            <a:off x="4176216" y="242097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456136" y="242097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032" y="3141057"/>
            <a:ext cx="190207" cy="2492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4128" y="3141057"/>
            <a:ext cx="228864" cy="274637"/>
          </a:xfrm>
          <a:prstGeom prst="rect">
            <a:avLst/>
          </a:prstGeom>
        </p:spPr>
      </p:pic>
      <p:sp>
        <p:nvSpPr>
          <p:cNvPr id="111" name="Left Brace 110"/>
          <p:cNvSpPr/>
          <p:nvPr/>
        </p:nvSpPr>
        <p:spPr bwMode="auto">
          <a:xfrm rot="16200000">
            <a:off x="3381860" y="2135213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2200" y="3921140"/>
            <a:ext cx="655123" cy="37204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0312" y="3141057"/>
            <a:ext cx="125412" cy="23762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7992640" y="252492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6336" y="3160540"/>
            <a:ext cx="628651" cy="2286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6810" y="3162710"/>
            <a:ext cx="265430" cy="286385"/>
          </a:xfrm>
          <a:prstGeom prst="rect">
            <a:avLst/>
          </a:prstGeom>
        </p:spPr>
      </p:pic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6376031" y="3501097"/>
            <a:ext cx="464481" cy="292666"/>
            <a:chOff x="1816272" y="5436021"/>
            <a:chExt cx="703760" cy="443433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cxnSp>
        <p:nvCxnSpPr>
          <p:cNvPr id="94" name="Straight Arrow Connector 93"/>
          <p:cNvCxnSpPr>
            <a:stCxn id="91" idx="0"/>
          </p:cNvCxnSpPr>
          <p:nvPr/>
        </p:nvCxnSpPr>
        <p:spPr bwMode="auto">
          <a:xfrm flipH="1" flipV="1">
            <a:off x="5976416" y="2781017"/>
            <a:ext cx="56595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4925734" y="2249097"/>
            <a:ext cx="278800" cy="468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464248" y="1844913"/>
            <a:ext cx="483132" cy="304436"/>
            <a:chOff x="1788013" y="2771725"/>
            <a:chExt cx="732019" cy="461268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8304" y="1844913"/>
            <a:ext cx="272034" cy="245364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3528144" y="1475581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Prob. between [t, t+dt)</a:t>
            </a:r>
            <a:endParaRPr lang="en-US" b="1" dirty="0"/>
          </a:p>
        </p:txBody>
      </p:sp>
      <p:sp>
        <p:nvSpPr>
          <p:cNvPr id="106" name="Rectangle 105"/>
          <p:cNvSpPr/>
          <p:nvPr/>
        </p:nvSpPr>
        <p:spPr>
          <a:xfrm>
            <a:off x="5760392" y="3707829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Prob. not before t</a:t>
            </a:r>
            <a:endParaRPr lang="en-US" b="1" dirty="0"/>
          </a:p>
        </p:txBody>
      </p:sp>
      <p:cxnSp>
        <p:nvCxnSpPr>
          <p:cNvPr id="107" name="Straight Arrow Connector 106"/>
          <p:cNvCxnSpPr/>
          <p:nvPr/>
        </p:nvCxnSpPr>
        <p:spPr bwMode="auto">
          <a:xfrm flipH="1">
            <a:off x="6111200" y="1916921"/>
            <a:ext cx="657304" cy="540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>
          <a:xfrm>
            <a:off x="6696496" y="1187549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density</a:t>
            </a:r>
            <a:endParaRPr lang="en-US" b="1" dirty="0"/>
          </a:p>
        </p:txBody>
      </p: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6392230" y="1556881"/>
            <a:ext cx="571374" cy="360040"/>
            <a:chOff x="1788013" y="2771725"/>
            <a:chExt cx="732019" cy="461268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cxnSp>
        <p:nvCxnSpPr>
          <p:cNvPr id="119" name="Straight Arrow Connector 118"/>
          <p:cNvCxnSpPr/>
          <p:nvPr/>
        </p:nvCxnSpPr>
        <p:spPr bwMode="auto">
          <a:xfrm flipV="1">
            <a:off x="1904806" y="6144924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20" name="Picture 1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372" y="5644558"/>
            <a:ext cx="502410" cy="538728"/>
          </a:xfrm>
          <a:prstGeom prst="rect">
            <a:avLst/>
          </a:prstGeom>
        </p:spPr>
      </p:pic>
      <p:cxnSp>
        <p:nvCxnSpPr>
          <p:cNvPr id="121" name="Straight Connector 120"/>
          <p:cNvCxnSpPr/>
          <p:nvPr/>
        </p:nvCxnSpPr>
        <p:spPr bwMode="auto">
          <a:xfrm>
            <a:off x="2159992" y="536401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Rectangle 121"/>
          <p:cNvSpPr/>
          <p:nvPr/>
        </p:nvSpPr>
        <p:spPr>
          <a:xfrm>
            <a:off x="647824" y="6804173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Likelihood of a timeline:</a:t>
            </a:r>
            <a:endParaRPr lang="en-US" sz="2400" b="1" dirty="0"/>
          </a:p>
        </p:txBody>
      </p:sp>
      <p:cxnSp>
        <p:nvCxnSpPr>
          <p:cNvPr id="123" name="Straight Connector 122"/>
          <p:cNvCxnSpPr>
            <a:stCxn id="124" idx="4"/>
          </p:cNvCxnSpPr>
          <p:nvPr/>
        </p:nvCxnSpPr>
        <p:spPr bwMode="auto">
          <a:xfrm>
            <a:off x="2664048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Oval 123"/>
          <p:cNvSpPr/>
          <p:nvPr/>
        </p:nvSpPr>
        <p:spPr bwMode="auto">
          <a:xfrm>
            <a:off x="2592040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3600152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130" idx="4"/>
          </p:cNvCxnSpPr>
          <p:nvPr/>
        </p:nvCxnSpPr>
        <p:spPr bwMode="auto">
          <a:xfrm>
            <a:off x="4320232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7848624" y="5364013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29" name="Picture 12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56" y="6338341"/>
            <a:ext cx="558800" cy="177800"/>
          </a:xfrm>
          <a:prstGeom prst="rect">
            <a:avLst/>
          </a:prstGeom>
        </p:spPr>
      </p:pic>
      <p:sp>
        <p:nvSpPr>
          <p:cNvPr id="130" name="Oval 129"/>
          <p:cNvSpPr/>
          <p:nvPr/>
        </p:nvSpPr>
        <p:spPr bwMode="auto">
          <a:xfrm>
            <a:off x="4248224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3528144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040" y="6300117"/>
            <a:ext cx="190207" cy="24923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136" y="6300117"/>
            <a:ext cx="228864" cy="27463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320" y="6300117"/>
            <a:ext cx="125412" cy="237623"/>
          </a:xfrm>
          <a:prstGeom prst="rect">
            <a:avLst/>
          </a:prstGeom>
        </p:spPr>
      </p:pic>
      <p:cxnSp>
        <p:nvCxnSpPr>
          <p:cNvPr id="135" name="Straight Connector 134"/>
          <p:cNvCxnSpPr>
            <a:stCxn id="136" idx="4"/>
          </p:cNvCxnSpPr>
          <p:nvPr/>
        </p:nvCxnSpPr>
        <p:spPr bwMode="auto">
          <a:xfrm>
            <a:off x="5184328" y="5724053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Oval 135"/>
          <p:cNvSpPr/>
          <p:nvPr/>
        </p:nvSpPr>
        <p:spPr bwMode="auto">
          <a:xfrm>
            <a:off x="5112320" y="5580037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" name="Left Brace 136"/>
          <p:cNvSpPr/>
          <p:nvPr/>
        </p:nvSpPr>
        <p:spPr bwMode="auto">
          <a:xfrm rot="5400000">
            <a:off x="6402156" y="4061561"/>
            <a:ext cx="213744" cy="267919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8818" y="6321770"/>
            <a:ext cx="265430" cy="28638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431800" y="4427909"/>
            <a:ext cx="8712968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7272560" y="1529571"/>
            <a:ext cx="1067358" cy="387350"/>
            <a:chOff x="7920632" y="1403573"/>
            <a:chExt cx="2134716" cy="7747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20632" y="1403573"/>
              <a:ext cx="812800" cy="7747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12720" y="1475581"/>
              <a:ext cx="1206500" cy="6604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864848" y="1481328"/>
              <a:ext cx="190500" cy="59690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84528" y="1624945"/>
            <a:ext cx="313455" cy="21996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304008" y="5003973"/>
            <a:ext cx="665598" cy="360040"/>
            <a:chOff x="2232000" y="5075981"/>
            <a:chExt cx="665598" cy="360040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197395" y="5003973"/>
            <a:ext cx="690789" cy="360040"/>
            <a:chOff x="3125387" y="5075981"/>
            <a:chExt cx="690789" cy="360040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960192" y="5003973"/>
            <a:ext cx="665599" cy="360040"/>
            <a:chOff x="3816176" y="5075981"/>
            <a:chExt cx="665599" cy="360040"/>
          </a:xfrm>
        </p:grpSpPr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264446" y="4931965"/>
            <a:ext cx="648074" cy="331111"/>
            <a:chOff x="6264446" y="4528490"/>
            <a:chExt cx="648074" cy="33111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grpSp>
        <p:nvGrpSpPr>
          <p:cNvPr id="162" name="Group 161"/>
          <p:cNvGrpSpPr>
            <a:grpSpLocks noChangeAspect="1"/>
          </p:cNvGrpSpPr>
          <p:nvPr/>
        </p:nvGrpSpPr>
        <p:grpSpPr>
          <a:xfrm>
            <a:off x="6341146" y="6876181"/>
            <a:ext cx="571374" cy="360040"/>
            <a:chOff x="1788013" y="2771725"/>
            <a:chExt cx="732019" cy="461268"/>
          </a:xfrm>
        </p:grpSpPr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65" name="Group 164"/>
          <p:cNvGrpSpPr/>
          <p:nvPr/>
        </p:nvGrpSpPr>
        <p:grpSpPr>
          <a:xfrm>
            <a:off x="4104208" y="6876181"/>
            <a:ext cx="665598" cy="360040"/>
            <a:chOff x="2232000" y="5075981"/>
            <a:chExt cx="665598" cy="360040"/>
          </a:xfrm>
        </p:grpSpPr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4828978" y="6876181"/>
            <a:ext cx="690789" cy="360040"/>
            <a:chOff x="3125387" y="5075981"/>
            <a:chExt cx="690789" cy="360040"/>
          </a:xfrm>
        </p:grpSpPr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73" name="Group 172"/>
          <p:cNvGrpSpPr/>
          <p:nvPr/>
        </p:nvGrpSpPr>
        <p:grpSpPr>
          <a:xfrm>
            <a:off x="5603539" y="6876181"/>
            <a:ext cx="665599" cy="360040"/>
            <a:chOff x="3816176" y="5075981"/>
            <a:chExt cx="665599" cy="360040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77" name="Group 176"/>
          <p:cNvGrpSpPr/>
          <p:nvPr/>
        </p:nvGrpSpPr>
        <p:grpSpPr>
          <a:xfrm>
            <a:off x="7061224" y="6876181"/>
            <a:ext cx="648074" cy="331111"/>
            <a:chOff x="6264446" y="4528490"/>
            <a:chExt cx="648074" cy="331111"/>
          </a:xfrm>
        </p:grpSpPr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4717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8" grpId="0"/>
      <p:bldP spid="122" grpId="0"/>
      <p:bldP spid="124" grpId="0" animBg="1"/>
      <p:bldP spid="130" grpId="0" animBg="1"/>
      <p:bldP spid="131" grpId="0" animBg="1"/>
      <p:bldP spid="136" grpId="0" animBg="1"/>
      <p:bldP spid="1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76" y="4859957"/>
            <a:ext cx="1296144" cy="485169"/>
          </a:xfrm>
          <a:prstGeom prst="rect">
            <a:avLst/>
          </a:prstGeom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Problems of density parametrization (I)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2048822" y="283255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2332190"/>
            <a:ext cx="502410" cy="53872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 bwMode="auto">
          <a:xfrm>
            <a:off x="2304008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8" idx="4"/>
          </p:cNvCxnSpPr>
          <p:nvPr/>
        </p:nvCxnSpPr>
        <p:spPr bwMode="auto">
          <a:xfrm>
            <a:off x="280806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273605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74416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54" idx="4"/>
          </p:cNvCxnSpPr>
          <p:nvPr/>
        </p:nvCxnSpPr>
        <p:spPr bwMode="auto">
          <a:xfrm>
            <a:off x="446424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992640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72" y="3025973"/>
            <a:ext cx="558800" cy="177800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 bwMode="auto">
          <a:xfrm>
            <a:off x="439224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67216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056" y="2987749"/>
            <a:ext cx="190207" cy="24923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152" y="2987749"/>
            <a:ext cx="228864" cy="2746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336" y="2987749"/>
            <a:ext cx="125412" cy="237623"/>
          </a:xfrm>
          <a:prstGeom prst="rect">
            <a:avLst/>
          </a:prstGeom>
        </p:spPr>
      </p:pic>
      <p:cxnSp>
        <p:nvCxnSpPr>
          <p:cNvPr id="61" name="Straight Connector 60"/>
          <p:cNvCxnSpPr>
            <a:stCxn id="66" idx="4"/>
          </p:cNvCxnSpPr>
          <p:nvPr/>
        </p:nvCxnSpPr>
        <p:spPr bwMode="auto">
          <a:xfrm>
            <a:off x="532834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525633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51880" y="568020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It is </a:t>
            </a:r>
            <a:r>
              <a:rPr lang="en-US" sz="2400" b="1" dirty="0">
                <a:solidFill>
                  <a:srgbClr val="C0504D"/>
                </a:solidFill>
                <a:latin typeface="Calibri" charset="0"/>
              </a:rPr>
              <a:t>difficult for model design and interpretability</a:t>
            </a:r>
            <a:r>
              <a:rPr lang="en-US" sz="2400" b="1" dirty="0">
                <a:latin typeface="Calibri" charset="0"/>
              </a:rPr>
              <a:t>:</a:t>
            </a:r>
            <a:endParaRPr lang="en-US" sz="2400" b="1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2834" y="3009402"/>
            <a:ext cx="265430" cy="286385"/>
          </a:xfrm>
          <a:prstGeom prst="rect">
            <a:avLst/>
          </a:prstGeom>
        </p:spPr>
      </p:pic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4972994" y="1691605"/>
            <a:ext cx="571374" cy="360040"/>
            <a:chOff x="1788013" y="2771725"/>
            <a:chExt cx="732019" cy="4612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376016" y="1691605"/>
            <a:ext cx="665598" cy="360040"/>
            <a:chOff x="2232000" y="5075981"/>
            <a:chExt cx="665598" cy="36004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3269403" y="1691605"/>
            <a:ext cx="690789" cy="360040"/>
            <a:chOff x="3125387" y="5075981"/>
            <a:chExt cx="690789" cy="36004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4032200" y="1691605"/>
            <a:ext cx="665599" cy="360040"/>
            <a:chOff x="3816176" y="5075981"/>
            <a:chExt cx="665599" cy="360040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6336454" y="1619597"/>
            <a:ext cx="648074" cy="331111"/>
            <a:chOff x="6264446" y="4528490"/>
            <a:chExt cx="648074" cy="331111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sp>
        <p:nvSpPr>
          <p:cNvPr id="105" name="Left Brace 104"/>
          <p:cNvSpPr/>
          <p:nvPr/>
        </p:nvSpPr>
        <p:spPr bwMode="auto">
          <a:xfrm rot="5400000">
            <a:off x="6546172" y="746913"/>
            <a:ext cx="213744" cy="267919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583928" y="6184264"/>
            <a:ext cx="82089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Densities need to integrate to 1 (i.e., partition function)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Difficult to combine timelines</a:t>
            </a:r>
          </a:p>
        </p:txBody>
      </p: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4843849" y="3707829"/>
            <a:ext cx="628511" cy="396044"/>
            <a:chOff x="1788013" y="2771725"/>
            <a:chExt cx="732019" cy="461268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2592040" y="3707829"/>
            <a:ext cx="665598" cy="396044"/>
            <a:chOff x="2232000" y="5075981"/>
            <a:chExt cx="665598" cy="360040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16" name="Group 115"/>
          <p:cNvGrpSpPr>
            <a:grpSpLocks noChangeAspect="1"/>
          </p:cNvGrpSpPr>
          <p:nvPr/>
        </p:nvGrpSpPr>
        <p:grpSpPr>
          <a:xfrm>
            <a:off x="3341411" y="3707829"/>
            <a:ext cx="690789" cy="396044"/>
            <a:chOff x="3125387" y="5075981"/>
            <a:chExt cx="690789" cy="360040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20" name="Group 119"/>
          <p:cNvGrpSpPr>
            <a:grpSpLocks noChangeAspect="1"/>
          </p:cNvGrpSpPr>
          <p:nvPr/>
        </p:nvGrpSpPr>
        <p:grpSpPr>
          <a:xfrm>
            <a:off x="4104208" y="3707829"/>
            <a:ext cx="665599" cy="396044"/>
            <a:chOff x="3816176" y="5075981"/>
            <a:chExt cx="665599" cy="360040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24" name="Group 123"/>
          <p:cNvGrpSpPr>
            <a:grpSpLocks noChangeAspect="1"/>
          </p:cNvGrpSpPr>
          <p:nvPr/>
        </p:nvGrpSpPr>
        <p:grpSpPr>
          <a:xfrm>
            <a:off x="5616376" y="3707829"/>
            <a:ext cx="712881" cy="400644"/>
            <a:chOff x="6264446" y="4528490"/>
            <a:chExt cx="648074" cy="331111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sp>
        <p:nvSpPr>
          <p:cNvPr id="166" name="Rectangle 165"/>
          <p:cNvSpPr/>
          <p:nvPr/>
        </p:nvSpPr>
        <p:spPr>
          <a:xfrm>
            <a:off x="8352680" y="2699717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67" name="Straight Arrow Connector 166"/>
          <p:cNvCxnSpPr/>
          <p:nvPr/>
        </p:nvCxnSpPr>
        <p:spPr bwMode="auto">
          <a:xfrm flipH="1" flipV="1">
            <a:off x="5976416" y="4139877"/>
            <a:ext cx="122413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Arrow Connector 167"/>
          <p:cNvCxnSpPr/>
          <p:nvPr/>
        </p:nvCxnSpPr>
        <p:spPr bwMode="auto">
          <a:xfrm flipH="1" flipV="1">
            <a:off x="5184328" y="4139877"/>
            <a:ext cx="504056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/>
          <p:nvPr/>
        </p:nvCxnSpPr>
        <p:spPr bwMode="auto">
          <a:xfrm flipV="1">
            <a:off x="4392240" y="4139877"/>
            <a:ext cx="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0" name="Straight Arrow Connector 169"/>
          <p:cNvCxnSpPr/>
          <p:nvPr/>
        </p:nvCxnSpPr>
        <p:spPr bwMode="auto">
          <a:xfrm flipV="1">
            <a:off x="3384128" y="4139877"/>
            <a:ext cx="288032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flipV="1">
            <a:off x="2232000" y="4139877"/>
            <a:ext cx="648072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7904" y="4859957"/>
            <a:ext cx="1336682" cy="5040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4048" y="5219997"/>
            <a:ext cx="1255092" cy="4766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4328" y="5143175"/>
            <a:ext cx="1224136" cy="50887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336456" y="4715941"/>
            <a:ext cx="2376264" cy="681849"/>
            <a:chOff x="6336456" y="5003973"/>
            <a:chExt cx="2376264" cy="68184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36456" y="5003973"/>
              <a:ext cx="2376264" cy="681849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88008" y="5469165"/>
              <a:ext cx="96520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3646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Connector 163"/>
          <p:cNvCxnSpPr/>
          <p:nvPr/>
        </p:nvCxnSpPr>
        <p:spPr bwMode="auto">
          <a:xfrm>
            <a:off x="5904408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336456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4752280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>
            <a:off x="3154542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Problems of density parametrization (II)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1832798" y="2915741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518" y="2377013"/>
            <a:ext cx="502410" cy="53872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 bwMode="auto">
          <a:xfrm>
            <a:off x="2087984" y="2319671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8" idx="4"/>
          </p:cNvCxnSpPr>
          <p:nvPr/>
        </p:nvCxnSpPr>
        <p:spPr bwMode="auto">
          <a:xfrm>
            <a:off x="2592040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2520032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528144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54" idx="4"/>
          </p:cNvCxnSpPr>
          <p:nvPr/>
        </p:nvCxnSpPr>
        <p:spPr bwMode="auto">
          <a:xfrm>
            <a:off x="4248224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176216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456136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1" name="Straight Connector 60"/>
          <p:cNvCxnSpPr>
            <a:stCxn id="66" idx="4"/>
          </p:cNvCxnSpPr>
          <p:nvPr/>
        </p:nvCxnSpPr>
        <p:spPr bwMode="auto">
          <a:xfrm>
            <a:off x="5112320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5040312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91840" y="147558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Difficult to combine timelines: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8064648" y="251563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32" name="Straight Arrow Connector 131"/>
          <p:cNvCxnSpPr/>
          <p:nvPr/>
        </p:nvCxnSpPr>
        <p:spPr bwMode="auto">
          <a:xfrm flipV="1">
            <a:off x="1799952" y="4355901"/>
            <a:ext cx="626469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3851845"/>
            <a:ext cx="506936" cy="504056"/>
          </a:xfrm>
          <a:prstGeom prst="rect">
            <a:avLst/>
          </a:prstGeom>
        </p:spPr>
      </p:pic>
      <p:cxnSp>
        <p:nvCxnSpPr>
          <p:cNvPr id="136" name="Straight Connector 135"/>
          <p:cNvCxnSpPr/>
          <p:nvPr/>
        </p:nvCxnSpPr>
        <p:spPr bwMode="auto">
          <a:xfrm>
            <a:off x="2087984" y="377983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Rectangle 136"/>
          <p:cNvSpPr/>
          <p:nvPr/>
        </p:nvSpPr>
        <p:spPr>
          <a:xfrm>
            <a:off x="8064648" y="395579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grpSp>
        <p:nvGrpSpPr>
          <p:cNvPr id="138" name="Group 137"/>
          <p:cNvGrpSpPr>
            <a:grpSpLocks noChangeAspect="1"/>
          </p:cNvGrpSpPr>
          <p:nvPr/>
        </p:nvGrpSpPr>
        <p:grpSpPr>
          <a:xfrm>
            <a:off x="6984528" y="5147989"/>
            <a:ext cx="571374" cy="360040"/>
            <a:chOff x="1788013" y="2771725"/>
            <a:chExt cx="732019" cy="461268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sp>
        <p:nvSpPr>
          <p:cNvPr id="141" name="Rectangle 140"/>
          <p:cNvSpPr/>
          <p:nvPr/>
        </p:nvSpPr>
        <p:spPr>
          <a:xfrm>
            <a:off x="863848" y="6732165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Sum of random processes</a:t>
            </a:r>
            <a:endParaRPr lang="en-US" sz="2400" b="1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4464248" y="6804173"/>
            <a:ext cx="50405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1799952" y="6012085"/>
            <a:ext cx="626469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50" name="Straight Connector 149"/>
          <p:cNvCxnSpPr/>
          <p:nvPr/>
        </p:nvCxnSpPr>
        <p:spPr bwMode="auto">
          <a:xfrm>
            <a:off x="2087984" y="5436021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stCxn id="152" idx="4"/>
          </p:cNvCxnSpPr>
          <p:nvPr/>
        </p:nvCxnSpPr>
        <p:spPr bwMode="auto">
          <a:xfrm>
            <a:off x="2592040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2520032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3528144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>
            <a:stCxn id="155" idx="4"/>
          </p:cNvCxnSpPr>
          <p:nvPr/>
        </p:nvCxnSpPr>
        <p:spPr bwMode="auto">
          <a:xfrm>
            <a:off x="4248224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Oval 154"/>
          <p:cNvSpPr/>
          <p:nvPr/>
        </p:nvSpPr>
        <p:spPr bwMode="auto">
          <a:xfrm>
            <a:off x="4176216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3456136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7" name="Straight Connector 156"/>
          <p:cNvCxnSpPr>
            <a:stCxn id="158" idx="4"/>
          </p:cNvCxnSpPr>
          <p:nvPr/>
        </p:nvCxnSpPr>
        <p:spPr bwMode="auto">
          <a:xfrm>
            <a:off x="5112320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/>
          <p:nvPr/>
        </p:nvSpPr>
        <p:spPr bwMode="auto">
          <a:xfrm>
            <a:off x="5040312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5832400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4680272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3082534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6264448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>
            <a:off x="5904408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6336456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4752280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3154542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Oval 178"/>
          <p:cNvSpPr/>
          <p:nvPr/>
        </p:nvSpPr>
        <p:spPr bwMode="auto">
          <a:xfrm>
            <a:off x="5832400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4680272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3082534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264448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536256" y="3131765"/>
            <a:ext cx="3600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/>
              <a:t>+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4536256" y="4571925"/>
            <a:ext cx="3600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/>
              <a:t>=</a:t>
            </a: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80" y="5219997"/>
            <a:ext cx="579089" cy="1368152"/>
          </a:xfrm>
          <a:prstGeom prst="rect">
            <a:avLst/>
          </a:prstGeom>
        </p:spPr>
      </p:pic>
      <p:cxnSp>
        <p:nvCxnSpPr>
          <p:cNvPr id="189" name="Straight Connector 188"/>
          <p:cNvCxnSpPr/>
          <p:nvPr/>
        </p:nvCxnSpPr>
        <p:spPr bwMode="auto">
          <a:xfrm flipH="1">
            <a:off x="1651644" y="5219997"/>
            <a:ext cx="4292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>
            <a:off x="1075580" y="5219997"/>
            <a:ext cx="0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 flipH="1">
            <a:off x="1075580" y="5219997"/>
            <a:ext cx="576064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6989218" y="2051645"/>
            <a:ext cx="571374" cy="360040"/>
            <a:chOff x="4824288" y="2051645"/>
            <a:chExt cx="571374" cy="360040"/>
          </a:xfrm>
        </p:grpSpPr>
        <p:grpSp>
          <p:nvGrpSpPr>
            <p:cNvPr id="143" name="Group 142"/>
            <p:cNvGrpSpPr>
              <a:grpSpLocks noChangeAspect="1"/>
            </p:cNvGrpSpPr>
            <p:nvPr/>
          </p:nvGrpSpPr>
          <p:grpSpPr>
            <a:xfrm>
              <a:off x="4824288" y="2051645"/>
              <a:ext cx="571374" cy="360040"/>
              <a:chOff x="1788013" y="2771725"/>
              <a:chExt cx="732019" cy="461268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68304" y="2267668"/>
              <a:ext cx="91873" cy="14401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984528" y="3419797"/>
            <a:ext cx="571374" cy="360040"/>
            <a:chOff x="6048424" y="3419797"/>
            <a:chExt cx="571374" cy="360040"/>
          </a:xfrm>
        </p:grpSpPr>
        <p:grpSp>
          <p:nvGrpSpPr>
            <p:cNvPr id="146" name="Group 145"/>
            <p:cNvGrpSpPr>
              <a:grpSpLocks noChangeAspect="1"/>
            </p:cNvGrpSpPr>
            <p:nvPr/>
          </p:nvGrpSpPr>
          <p:grpSpPr>
            <a:xfrm>
              <a:off x="6048424" y="3419797"/>
              <a:ext cx="571374" cy="360040"/>
              <a:chOff x="1788013" y="2771725"/>
              <a:chExt cx="732019" cy="461268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2440" y="3635821"/>
              <a:ext cx="92039" cy="13989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56336" y="6516141"/>
            <a:ext cx="2664296" cy="360040"/>
            <a:chOff x="5256336" y="6588149"/>
            <a:chExt cx="2664296" cy="3600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94080" y="6660157"/>
              <a:ext cx="278480" cy="271215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7267" y="6697984"/>
              <a:ext cx="265173" cy="139328"/>
            </a:xfrm>
            <a:prstGeom prst="rect">
              <a:avLst/>
            </a:prstGeom>
          </p:spPr>
        </p:pic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>
              <a:off x="5256336" y="6588149"/>
              <a:ext cx="571374" cy="360040"/>
              <a:chOff x="1788013" y="2771725"/>
              <a:chExt cx="732019" cy="461268"/>
            </a:xfrm>
          </p:grpSpPr>
          <p:pic>
            <p:nvPicPr>
              <p:cNvPr id="204" name="Picture 20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205" name="Picture 20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grpSp>
          <p:nvGrpSpPr>
            <p:cNvPr id="206" name="Group 205"/>
            <p:cNvGrpSpPr/>
            <p:nvPr/>
          </p:nvGrpSpPr>
          <p:grpSpPr>
            <a:xfrm>
              <a:off x="6341146" y="6588149"/>
              <a:ext cx="571374" cy="360040"/>
              <a:chOff x="4824288" y="2051645"/>
              <a:chExt cx="571374" cy="360040"/>
            </a:xfrm>
          </p:grpSpPr>
          <p:grpSp>
            <p:nvGrpSpPr>
              <p:cNvPr id="207" name="Group 206"/>
              <p:cNvGrpSpPr>
                <a:grpSpLocks noChangeAspect="1"/>
              </p:cNvGrpSpPr>
              <p:nvPr/>
            </p:nvGrpSpPr>
            <p:grpSpPr>
              <a:xfrm>
                <a:off x="4824288" y="2051645"/>
                <a:ext cx="571374" cy="360040"/>
                <a:chOff x="1788013" y="2771725"/>
                <a:chExt cx="732019" cy="461268"/>
              </a:xfrm>
            </p:grpSpPr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pic>
            <p:nvPicPr>
              <p:cNvPr id="208" name="Picture 20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8304" y="2267668"/>
                <a:ext cx="91873" cy="144017"/>
              </a:xfrm>
              <a:prstGeom prst="rect">
                <a:avLst/>
              </a:prstGeom>
            </p:spPr>
          </p:pic>
        </p:grpSp>
        <p:grpSp>
          <p:nvGrpSpPr>
            <p:cNvPr id="211" name="Group 210"/>
            <p:cNvGrpSpPr/>
            <p:nvPr/>
          </p:nvGrpSpPr>
          <p:grpSpPr>
            <a:xfrm>
              <a:off x="7349258" y="6588149"/>
              <a:ext cx="571374" cy="360040"/>
              <a:chOff x="6048424" y="3419797"/>
              <a:chExt cx="571374" cy="360040"/>
            </a:xfrm>
          </p:grpSpPr>
          <p:grpSp>
            <p:nvGrpSpPr>
              <p:cNvPr id="212" name="Group 211"/>
              <p:cNvGrpSpPr>
                <a:grpSpLocks noChangeAspect="1"/>
              </p:cNvGrpSpPr>
              <p:nvPr/>
            </p:nvGrpSpPr>
            <p:grpSpPr>
              <a:xfrm>
                <a:off x="6048424" y="3419797"/>
                <a:ext cx="571374" cy="360040"/>
                <a:chOff x="1788013" y="2771725"/>
                <a:chExt cx="732019" cy="461268"/>
              </a:xfrm>
            </p:grpSpPr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pic>
            <p:nvPicPr>
              <p:cNvPr id="213" name="Picture 2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2440" y="3635821"/>
                <a:ext cx="92039" cy="139899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5256336" y="7092205"/>
            <a:ext cx="2664296" cy="360040"/>
            <a:chOff x="5256336" y="7164213"/>
            <a:chExt cx="2664296" cy="3600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7267" y="7274048"/>
              <a:ext cx="265173" cy="139328"/>
            </a:xfrm>
            <a:prstGeom prst="rect">
              <a:avLst/>
            </a:prstGeom>
          </p:spPr>
        </p:pic>
        <p:grpSp>
          <p:nvGrpSpPr>
            <p:cNvPr id="185" name="Group 184"/>
            <p:cNvGrpSpPr>
              <a:grpSpLocks noChangeAspect="1"/>
            </p:cNvGrpSpPr>
            <p:nvPr/>
          </p:nvGrpSpPr>
          <p:grpSpPr>
            <a:xfrm>
              <a:off x="5256336" y="7164213"/>
              <a:ext cx="571374" cy="360040"/>
              <a:chOff x="1788013" y="2771725"/>
              <a:chExt cx="732019" cy="461268"/>
            </a:xfrm>
          </p:grpSpPr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grpSp>
          <p:nvGrpSpPr>
            <p:cNvPr id="192" name="Group 191"/>
            <p:cNvGrpSpPr/>
            <p:nvPr/>
          </p:nvGrpSpPr>
          <p:grpSpPr>
            <a:xfrm>
              <a:off x="6341146" y="7164213"/>
              <a:ext cx="571374" cy="360040"/>
              <a:chOff x="4824288" y="2051645"/>
              <a:chExt cx="571374" cy="360040"/>
            </a:xfrm>
          </p:grpSpPr>
          <p:grpSp>
            <p:nvGrpSpPr>
              <p:cNvPr id="193" name="Group 192"/>
              <p:cNvGrpSpPr>
                <a:grpSpLocks noChangeAspect="1"/>
              </p:cNvGrpSpPr>
              <p:nvPr/>
            </p:nvGrpSpPr>
            <p:grpSpPr>
              <a:xfrm>
                <a:off x="4824288" y="2051645"/>
                <a:ext cx="571374" cy="360040"/>
                <a:chOff x="1788013" y="2771725"/>
                <a:chExt cx="732019" cy="461268"/>
              </a:xfrm>
            </p:grpSpPr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8304" y="2267668"/>
                <a:ext cx="91873" cy="144017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7349258" y="7164213"/>
              <a:ext cx="571374" cy="360040"/>
              <a:chOff x="6048424" y="3419797"/>
              <a:chExt cx="571374" cy="360040"/>
            </a:xfrm>
          </p:grpSpPr>
          <p:grpSp>
            <p:nvGrpSpPr>
              <p:cNvPr id="198" name="Group 197"/>
              <p:cNvGrpSpPr>
                <a:grpSpLocks noChangeAspect="1"/>
              </p:cNvGrpSpPr>
              <p:nvPr/>
            </p:nvGrpSpPr>
            <p:grpSpPr>
              <a:xfrm>
                <a:off x="6048424" y="3419797"/>
                <a:ext cx="571374" cy="360040"/>
                <a:chOff x="1788013" y="2771725"/>
                <a:chExt cx="732019" cy="461268"/>
              </a:xfrm>
            </p:grpSpPr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2440" y="3635821"/>
                <a:ext cx="92039" cy="139899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0552" y="7214616"/>
              <a:ext cx="242008" cy="274712"/>
            </a:xfrm>
            <a:prstGeom prst="rect">
              <a:avLst/>
            </a:prstGeom>
          </p:spPr>
        </p:pic>
      </p:grpSp>
      <p:sp>
        <p:nvSpPr>
          <p:cNvPr id="216" name="Rectangle 215"/>
          <p:cNvSpPr/>
          <p:nvPr/>
        </p:nvSpPr>
        <p:spPr>
          <a:xfrm flipH="1">
            <a:off x="5832400" y="6888375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000" dirty="0">
              <a:solidFill>
                <a:srgbClr val="C0504D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 flipH="1">
            <a:off x="5832400" y="6300117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75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7" grpId="0" animBg="1"/>
      <p:bldP spid="152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173" grpId="0" animBg="1"/>
      <p:bldP spid="184" grpId="0"/>
      <p:bldP spid="216" grpId="0"/>
      <p:bldP spid="2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64248" y="2207128"/>
            <a:ext cx="2448272" cy="924637"/>
            <a:chOff x="5544368" y="1847088"/>
            <a:chExt cx="2448272" cy="924637"/>
          </a:xfrm>
        </p:grpSpPr>
        <p:sp>
          <p:nvSpPr>
            <p:cNvPr id="82" name="Right Triangle 81"/>
            <p:cNvSpPr/>
            <p:nvPr/>
          </p:nvSpPr>
          <p:spPr bwMode="auto">
            <a:xfrm rot="20519548">
              <a:off x="7079588" y="2110526"/>
              <a:ext cx="212944" cy="18288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912520" y="2411685"/>
              <a:ext cx="923544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52480" y="2123653"/>
              <a:ext cx="576064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 bwMode="auto">
            <a:xfrm>
              <a:off x="7848624" y="2483693"/>
              <a:ext cx="128016" cy="27432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52480" y="2267669"/>
              <a:ext cx="936104" cy="5029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424928" y="2483693"/>
              <a:ext cx="448056" cy="265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 rot="16500000">
              <a:off x="6496811" y="2148840"/>
              <a:ext cx="45720" cy="54864"/>
            </a:xfrm>
            <a:prstGeom prst="rtTriangle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80472" y="2195661"/>
              <a:ext cx="72008" cy="548640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 bwMode="auto">
            <a:xfrm rot="16200000">
              <a:off x="5776396" y="2048256"/>
              <a:ext cx="539496" cy="859536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" name="Straight Connector 2"/>
            <p:cNvCxnSpPr>
              <a:endCxn id="4" idx="0"/>
            </p:cNvCxnSpPr>
            <p:nvPr/>
          </p:nvCxnSpPr>
          <p:spPr bwMode="auto">
            <a:xfrm flipV="1">
              <a:off x="5544368" y="2129294"/>
              <a:ext cx="1019664" cy="6400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Arc 3"/>
            <p:cNvSpPr/>
            <p:nvPr/>
          </p:nvSpPr>
          <p:spPr bwMode="auto">
            <a:xfrm>
              <a:off x="6480472" y="2051645"/>
              <a:ext cx="720080" cy="432048"/>
            </a:xfrm>
            <a:prstGeom prst="arc">
              <a:avLst>
                <a:gd name="adj1" fmla="val 12395245"/>
                <a:gd name="adj2" fmla="val 2073524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7115176" y="1847088"/>
              <a:ext cx="720080" cy="432048"/>
            </a:xfrm>
            <a:prstGeom prst="arc">
              <a:avLst>
                <a:gd name="adj1" fmla="val 5302152"/>
                <a:gd name="adj2" fmla="val 970769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7128544" y="2276856"/>
              <a:ext cx="720080" cy="432048"/>
            </a:xfrm>
            <a:prstGeom prst="arc">
              <a:avLst>
                <a:gd name="adj1" fmla="val 16059867"/>
                <a:gd name="adj2" fmla="val 2086009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>
              <a:endCxn id="45" idx="2"/>
            </p:cNvCxnSpPr>
            <p:nvPr/>
          </p:nvCxnSpPr>
          <p:spPr bwMode="auto">
            <a:xfrm flipH="1" flipV="1">
              <a:off x="7826869" y="2418926"/>
              <a:ext cx="165771" cy="352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552480" y="2123653"/>
              <a:ext cx="0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6480472" y="2195661"/>
              <a:ext cx="0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Intensity function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2048822" y="3120588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2620222"/>
            <a:ext cx="502410" cy="538728"/>
          </a:xfrm>
          <a:prstGeom prst="rect">
            <a:avLst/>
          </a:prstGeom>
        </p:spPr>
      </p:pic>
      <p:cxnSp>
        <p:nvCxnSpPr>
          <p:cNvPr id="99" name="Straight Connector 98"/>
          <p:cNvCxnSpPr/>
          <p:nvPr/>
        </p:nvCxnSpPr>
        <p:spPr bwMode="auto">
          <a:xfrm>
            <a:off x="2304008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Rectangle 102"/>
          <p:cNvSpPr/>
          <p:nvPr/>
        </p:nvSpPr>
        <p:spPr>
          <a:xfrm>
            <a:off x="3168104" y="396624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History, </a:t>
            </a:r>
            <a:endParaRPr lang="en-US" sz="2400" b="1" dirty="0"/>
          </a:p>
        </p:txBody>
      </p:sp>
      <p:cxnSp>
        <p:nvCxnSpPr>
          <p:cNvPr id="67" name="Straight Connector 66"/>
          <p:cNvCxnSpPr>
            <a:stCxn id="68" idx="4"/>
          </p:cNvCxnSpPr>
          <p:nvPr/>
        </p:nvCxnSpPr>
        <p:spPr bwMode="auto">
          <a:xfrm>
            <a:off x="2808064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2736056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74416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2" idx="4"/>
          </p:cNvCxnSpPr>
          <p:nvPr/>
        </p:nvCxnSpPr>
        <p:spPr bwMode="auto">
          <a:xfrm>
            <a:off x="4464248" y="2699717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7992640" y="233967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72" y="3314005"/>
            <a:ext cx="558800" cy="177800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 bwMode="auto">
          <a:xfrm>
            <a:off x="439224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672160" y="2555701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56" y="3275781"/>
            <a:ext cx="190207" cy="2492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52" y="3275781"/>
            <a:ext cx="228864" cy="274637"/>
          </a:xfrm>
          <a:prstGeom prst="rect">
            <a:avLst/>
          </a:prstGeom>
        </p:spPr>
      </p:pic>
      <p:sp>
        <p:nvSpPr>
          <p:cNvPr id="111" name="Left Brace 110"/>
          <p:cNvSpPr/>
          <p:nvPr/>
        </p:nvSpPr>
        <p:spPr bwMode="auto">
          <a:xfrm rot="16200000">
            <a:off x="3597884" y="2269937"/>
            <a:ext cx="429768" cy="301752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224" y="4055864"/>
            <a:ext cx="655123" cy="37204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336" y="3275781"/>
            <a:ext cx="125412" cy="237623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8424688" y="284373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360" y="3295264"/>
            <a:ext cx="628651" cy="2286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151880" y="4427909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Intensity: 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Probability between [t, t+dt) but not before t</a:t>
            </a:r>
            <a:r>
              <a:rPr lang="en-US" sz="2400" b="1" dirty="0">
                <a:latin typeface="Calibri" charset="0"/>
              </a:rPr>
              <a:t>  </a:t>
            </a:r>
            <a:endParaRPr lang="en-US" sz="2400" b="1" dirty="0"/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6592055" y="3635821"/>
            <a:ext cx="464481" cy="292666"/>
            <a:chOff x="1816272" y="5436021"/>
            <a:chExt cx="703760" cy="44343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cxnSp>
        <p:nvCxnSpPr>
          <p:cNvPr id="55" name="Straight Arrow Connector 54"/>
          <p:cNvCxnSpPr>
            <a:stCxn id="48" idx="0"/>
          </p:cNvCxnSpPr>
          <p:nvPr/>
        </p:nvCxnSpPr>
        <p:spPr bwMode="auto">
          <a:xfrm flipH="1" flipV="1">
            <a:off x="6192440" y="2915741"/>
            <a:ext cx="56595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5141758" y="2383821"/>
            <a:ext cx="278800" cy="468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4680272" y="1979637"/>
            <a:ext cx="483132" cy="304436"/>
            <a:chOff x="1788013" y="2771725"/>
            <a:chExt cx="732019" cy="46126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4328" y="1979637"/>
            <a:ext cx="272034" cy="245364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744168" y="1610305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Prob. between [t, t+dt)</a:t>
            </a:r>
            <a:endParaRPr lang="en-US" b="1" dirty="0"/>
          </a:p>
        </p:txBody>
      </p:sp>
      <p:sp>
        <p:nvSpPr>
          <p:cNvPr id="76" name="Rectangle 75"/>
          <p:cNvSpPr/>
          <p:nvPr/>
        </p:nvSpPr>
        <p:spPr>
          <a:xfrm>
            <a:off x="5976416" y="384255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Prob. not before t</a:t>
            </a:r>
            <a:endParaRPr lang="en-US" b="1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2834" y="3297434"/>
            <a:ext cx="265430" cy="286385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1151880" y="6804173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Observation: </a:t>
            </a:r>
            <a:endParaRPr lang="en-US" sz="2400" b="1" dirty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0432" y="5675946"/>
            <a:ext cx="1224136" cy="531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4568" y="5724053"/>
            <a:ext cx="2520280" cy="5040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23888" y="5364013"/>
            <a:ext cx="3096344" cy="1152128"/>
            <a:chOff x="1223888" y="5364013"/>
            <a:chExt cx="3096344" cy="1152128"/>
          </a:xfrm>
        </p:grpSpPr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3024088" y="5364013"/>
              <a:ext cx="834355" cy="525752"/>
              <a:chOff x="1788013" y="2771725"/>
              <a:chExt cx="732019" cy="461268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2448" y="2813629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88013" y="2771725"/>
                <a:ext cx="515995" cy="461268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1223888" y="5390212"/>
              <a:ext cx="3096344" cy="1125929"/>
              <a:chOff x="1223888" y="5468112"/>
              <a:chExt cx="3096344" cy="112592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3888" y="5706580"/>
                <a:ext cx="1368152" cy="59353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9624" y="5468112"/>
                <a:ext cx="442335" cy="432048"/>
              </a:xfrm>
              <a:prstGeom prst="rect">
                <a:avLst/>
              </a:prstGeom>
            </p:spPr>
          </p:pic>
          <p:grpSp>
            <p:nvGrpSpPr>
              <p:cNvPr id="96" name="Group 95"/>
              <p:cNvGrpSpPr>
                <a:grpSpLocks noChangeAspect="1"/>
              </p:cNvGrpSpPr>
              <p:nvPr/>
            </p:nvGrpSpPr>
            <p:grpSpPr>
              <a:xfrm>
                <a:off x="3294884" y="6084093"/>
                <a:ext cx="809324" cy="509948"/>
                <a:chOff x="1816272" y="5436021"/>
                <a:chExt cx="703760" cy="443433"/>
              </a:xfrm>
            </p:grpSpPr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16272" y="5436021"/>
                  <a:ext cx="504056" cy="442958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2448" y="5489310"/>
                  <a:ext cx="227584" cy="390144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92040" y="5868069"/>
                <a:ext cx="370327" cy="288032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 bwMode="auto">
              <a:xfrm>
                <a:off x="3106383" y="6012085"/>
                <a:ext cx="121384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2240" y="5718161"/>
            <a:ext cx="732603" cy="432048"/>
          </a:xfrm>
          <a:prstGeom prst="rect">
            <a:avLst/>
          </a:prstGeom>
        </p:spPr>
      </p:pic>
      <p:cxnSp>
        <p:nvCxnSpPr>
          <p:cNvPr id="104" name="Straight Arrow Connector 103"/>
          <p:cNvCxnSpPr/>
          <p:nvPr/>
        </p:nvCxnSpPr>
        <p:spPr bwMode="auto">
          <a:xfrm flipH="1">
            <a:off x="6111200" y="1916921"/>
            <a:ext cx="657304" cy="540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Rectangle 104"/>
          <p:cNvSpPr/>
          <p:nvPr/>
        </p:nvSpPr>
        <p:spPr>
          <a:xfrm>
            <a:off x="6696496" y="1187549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charset="0"/>
              </a:rPr>
              <a:t>density</a:t>
            </a:r>
            <a:endParaRPr lang="en-US" b="1" dirty="0"/>
          </a:p>
        </p:txBody>
      </p: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6392230" y="1556881"/>
            <a:ext cx="571374" cy="360040"/>
            <a:chOff x="1788013" y="2771725"/>
            <a:chExt cx="732019" cy="461268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7272560" y="1529571"/>
            <a:ext cx="1067358" cy="387350"/>
            <a:chOff x="7920632" y="1403573"/>
            <a:chExt cx="2134716" cy="774700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920632" y="1403573"/>
              <a:ext cx="812800" cy="7747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712720" y="1475581"/>
              <a:ext cx="1206500" cy="6604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864848" y="1481328"/>
              <a:ext cx="190500" cy="596900"/>
            </a:xfrm>
            <a:prstGeom prst="rect">
              <a:avLst/>
            </a:prstGeom>
          </p:spPr>
        </p:pic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84528" y="1624945"/>
            <a:ext cx="313455" cy="21996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5472360" y="5796061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96096" y="6800461"/>
            <a:ext cx="864096" cy="507768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4104208" y="6774556"/>
            <a:ext cx="576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It is a rate = # of events / unit of time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527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18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Advantages of intensity parametrization (I)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8280672" y="244362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1223888" y="5724053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Suitable for model design </a:t>
            </a:r>
            <a:r>
              <a:rPr lang="en-US" sz="2400" b="1" dirty="0">
                <a:latin typeface="Calibri" charset="0"/>
              </a:rPr>
              <a:t>and </a:t>
            </a:r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interpretable</a:t>
            </a:r>
            <a:r>
              <a:rPr lang="en-US" sz="2400" b="1" dirty="0">
                <a:latin typeface="Calibri" charset="0"/>
              </a:rPr>
              <a:t>:</a:t>
            </a:r>
            <a:endParaRPr 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1583928" y="6228109"/>
            <a:ext cx="82089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Intensities only need to be nonnegative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Easy to combine timelines</a:t>
            </a:r>
          </a:p>
        </p:txBody>
      </p:sp>
      <p:cxnSp>
        <p:nvCxnSpPr>
          <p:cNvPr id="108" name="Straight Arrow Connector 107"/>
          <p:cNvCxnSpPr/>
          <p:nvPr/>
        </p:nvCxnSpPr>
        <p:spPr bwMode="auto">
          <a:xfrm flipV="1">
            <a:off x="2048822" y="2832556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0388" y="2332190"/>
            <a:ext cx="502410" cy="538728"/>
          </a:xfrm>
          <a:prstGeom prst="rect">
            <a:avLst/>
          </a:prstGeom>
        </p:spPr>
      </p:pic>
      <p:cxnSp>
        <p:nvCxnSpPr>
          <p:cNvPr id="110" name="Straight Connector 109"/>
          <p:cNvCxnSpPr/>
          <p:nvPr/>
        </p:nvCxnSpPr>
        <p:spPr bwMode="auto">
          <a:xfrm>
            <a:off x="2304008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14" idx="4"/>
          </p:cNvCxnSpPr>
          <p:nvPr/>
        </p:nvCxnSpPr>
        <p:spPr bwMode="auto">
          <a:xfrm>
            <a:off x="280806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Oval 113"/>
          <p:cNvSpPr/>
          <p:nvPr/>
        </p:nvSpPr>
        <p:spPr bwMode="auto">
          <a:xfrm>
            <a:off x="273605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>
            <a:off x="374416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>
            <a:stCxn id="119" idx="4"/>
          </p:cNvCxnSpPr>
          <p:nvPr/>
        </p:nvCxnSpPr>
        <p:spPr bwMode="auto">
          <a:xfrm>
            <a:off x="4464248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7992640" y="2051645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18" name="Picture 1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72" y="3025973"/>
            <a:ext cx="558800" cy="177800"/>
          </a:xfrm>
          <a:prstGeom prst="rect">
            <a:avLst/>
          </a:prstGeom>
        </p:spPr>
      </p:pic>
      <p:sp>
        <p:nvSpPr>
          <p:cNvPr id="119" name="Oval 118"/>
          <p:cNvSpPr/>
          <p:nvPr/>
        </p:nvSpPr>
        <p:spPr bwMode="auto">
          <a:xfrm>
            <a:off x="439224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3672160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056" y="2987749"/>
            <a:ext cx="190207" cy="249237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52" y="2987749"/>
            <a:ext cx="228864" cy="27463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336" y="2987749"/>
            <a:ext cx="125412" cy="237623"/>
          </a:xfrm>
          <a:prstGeom prst="rect">
            <a:avLst/>
          </a:prstGeom>
        </p:spPr>
      </p:pic>
      <p:cxnSp>
        <p:nvCxnSpPr>
          <p:cNvPr id="124" name="Straight Connector 123"/>
          <p:cNvCxnSpPr>
            <a:stCxn id="126" idx="4"/>
          </p:cNvCxnSpPr>
          <p:nvPr/>
        </p:nvCxnSpPr>
        <p:spPr bwMode="auto">
          <a:xfrm>
            <a:off x="5328344" y="2411685"/>
            <a:ext cx="0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Oval 125"/>
          <p:cNvSpPr/>
          <p:nvPr/>
        </p:nvSpPr>
        <p:spPr bwMode="auto">
          <a:xfrm>
            <a:off x="5256336" y="2267669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2834" y="3009402"/>
            <a:ext cx="265430" cy="286385"/>
          </a:xfrm>
          <a:prstGeom prst="rect">
            <a:avLst/>
          </a:prstGeom>
        </p:spPr>
      </p:pic>
      <p:grpSp>
        <p:nvGrpSpPr>
          <p:cNvPr id="128" name="Group 127"/>
          <p:cNvGrpSpPr>
            <a:grpSpLocks noChangeAspect="1"/>
          </p:cNvGrpSpPr>
          <p:nvPr/>
        </p:nvGrpSpPr>
        <p:grpSpPr>
          <a:xfrm>
            <a:off x="4972994" y="1691605"/>
            <a:ext cx="571374" cy="360040"/>
            <a:chOff x="1788013" y="2771725"/>
            <a:chExt cx="732019" cy="461268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>
            <a:off x="2376016" y="1691605"/>
            <a:ext cx="665598" cy="360040"/>
            <a:chOff x="2232000" y="5075981"/>
            <a:chExt cx="665598" cy="360040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2000" y="5075981"/>
              <a:ext cx="402757" cy="36004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4328" y="5138928"/>
              <a:ext cx="190207" cy="249237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08063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3269403" y="1691605"/>
            <a:ext cx="690789" cy="360040"/>
            <a:chOff x="3125387" y="5075981"/>
            <a:chExt cx="690789" cy="360040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3008" y="5120640"/>
              <a:ext cx="228864" cy="274637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25387" y="5075981"/>
              <a:ext cx="402757" cy="360040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26641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032200" y="1691605"/>
            <a:ext cx="665599" cy="360040"/>
            <a:chOff x="3816176" y="5075981"/>
            <a:chExt cx="665599" cy="360040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76216" y="5138928"/>
              <a:ext cx="265430" cy="286385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16176" y="5075981"/>
              <a:ext cx="402757" cy="36004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92240" y="5120640"/>
              <a:ext cx="89535" cy="280543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6336454" y="1619597"/>
            <a:ext cx="648074" cy="331111"/>
            <a:chOff x="6264446" y="4528490"/>
            <a:chExt cx="648074" cy="331111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624488" y="4571925"/>
              <a:ext cx="216024" cy="24174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446" y="4528490"/>
              <a:ext cx="376781" cy="33111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26795" y="4572000"/>
              <a:ext cx="85725" cy="268605"/>
            </a:xfrm>
            <a:prstGeom prst="rect">
              <a:avLst/>
            </a:prstGeom>
          </p:spPr>
        </p:pic>
      </p:grpSp>
      <p:sp>
        <p:nvSpPr>
          <p:cNvPr id="147" name="Left Brace 146"/>
          <p:cNvSpPr/>
          <p:nvPr/>
        </p:nvSpPr>
        <p:spPr bwMode="auto">
          <a:xfrm rot="5400000">
            <a:off x="6546172" y="746913"/>
            <a:ext cx="213744" cy="267919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7984" y="3782228"/>
            <a:ext cx="660779" cy="432048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83389" y="3782228"/>
            <a:ext cx="660779" cy="43204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70625" y="3635821"/>
            <a:ext cx="2554063" cy="866487"/>
            <a:chOff x="5870625" y="3635821"/>
            <a:chExt cx="2554063" cy="8664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74681" y="3635821"/>
              <a:ext cx="1872208" cy="7944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52480" y="3998252"/>
              <a:ext cx="174877" cy="72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870625" y="3638212"/>
              <a:ext cx="720080" cy="8475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246888" y="3657758"/>
              <a:ext cx="177800" cy="844550"/>
            </a:xfrm>
            <a:prstGeom prst="rect">
              <a:avLst/>
            </a:prstGeom>
          </p:spPr>
        </p:pic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3836854"/>
            <a:ext cx="288032" cy="377422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151" y="3838303"/>
            <a:ext cx="300033" cy="36004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8304" y="3810871"/>
            <a:ext cx="864096" cy="50776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256" y="3897820"/>
            <a:ext cx="360040" cy="388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78072" y="3801727"/>
            <a:ext cx="117831" cy="432048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88184" y="3792583"/>
            <a:ext cx="117831" cy="432048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44032" y="3820015"/>
            <a:ext cx="117831" cy="432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48202" y="3782228"/>
            <a:ext cx="560062" cy="504056"/>
          </a:xfrm>
          <a:prstGeom prst="rect">
            <a:avLst/>
          </a:prstGeom>
        </p:spPr>
      </p:pic>
      <p:cxnSp>
        <p:nvCxnSpPr>
          <p:cNvPr id="160" name="Straight Arrow Connector 159"/>
          <p:cNvCxnSpPr>
            <a:stCxn id="169" idx="0"/>
          </p:cNvCxnSpPr>
          <p:nvPr/>
        </p:nvCxnSpPr>
        <p:spPr bwMode="auto">
          <a:xfrm flipH="1" flipV="1">
            <a:off x="7056536" y="4430300"/>
            <a:ext cx="87704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Straight Arrow Connector 160"/>
          <p:cNvCxnSpPr>
            <a:stCxn id="168" idx="0"/>
          </p:cNvCxnSpPr>
          <p:nvPr/>
        </p:nvCxnSpPr>
        <p:spPr bwMode="auto">
          <a:xfrm flipH="1" flipV="1">
            <a:off x="5400352" y="4286284"/>
            <a:ext cx="39604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 flipV="1">
            <a:off x="4464248" y="4286284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66" idx="0"/>
          </p:cNvCxnSpPr>
          <p:nvPr/>
        </p:nvCxnSpPr>
        <p:spPr bwMode="auto">
          <a:xfrm flipV="1">
            <a:off x="2945922" y="4286284"/>
            <a:ext cx="510214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4" name="Straight Arrow Connector 163"/>
          <p:cNvCxnSpPr/>
          <p:nvPr/>
        </p:nvCxnSpPr>
        <p:spPr bwMode="auto">
          <a:xfrm flipV="1">
            <a:off x="2087984" y="4286284"/>
            <a:ext cx="432048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5" name="Picture 16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23888" y="4646324"/>
            <a:ext cx="1311927" cy="360040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04008" y="5150380"/>
            <a:ext cx="1283827" cy="360040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16176" y="4790340"/>
            <a:ext cx="1224136" cy="333440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56336" y="5294396"/>
            <a:ext cx="1080120" cy="297361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24488" y="4934356"/>
            <a:ext cx="2618184" cy="7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03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Connector 163"/>
          <p:cNvCxnSpPr/>
          <p:nvPr/>
        </p:nvCxnSpPr>
        <p:spPr bwMode="auto">
          <a:xfrm>
            <a:off x="5904408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336456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4752280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>
            <a:off x="3154542" y="5655469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19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Advantages of intensity parametrization (II)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1832798" y="2915741"/>
            <a:ext cx="6231850" cy="111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518" y="2377013"/>
            <a:ext cx="502410" cy="53872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 bwMode="auto">
          <a:xfrm>
            <a:off x="2087984" y="2319671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8" idx="4"/>
          </p:cNvCxnSpPr>
          <p:nvPr/>
        </p:nvCxnSpPr>
        <p:spPr bwMode="auto">
          <a:xfrm>
            <a:off x="2592040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2520032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528144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54" idx="4"/>
          </p:cNvCxnSpPr>
          <p:nvPr/>
        </p:nvCxnSpPr>
        <p:spPr bwMode="auto">
          <a:xfrm>
            <a:off x="4248224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176216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3456136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1" name="Straight Connector 60"/>
          <p:cNvCxnSpPr>
            <a:stCxn id="66" idx="4"/>
          </p:cNvCxnSpPr>
          <p:nvPr/>
        </p:nvCxnSpPr>
        <p:spPr bwMode="auto">
          <a:xfrm>
            <a:off x="5112320" y="2679711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5040312" y="2535695"/>
            <a:ext cx="144016" cy="144016"/>
          </a:xfrm>
          <a:prstGeom prst="ellipse">
            <a:avLst/>
          </a:prstGeom>
          <a:solidFill>
            <a:srgbClr val="008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91840" y="147558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Easy to combine timeline: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8064648" y="251563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cxnSp>
        <p:nvCxnSpPr>
          <p:cNvPr id="132" name="Straight Arrow Connector 131"/>
          <p:cNvCxnSpPr/>
          <p:nvPr/>
        </p:nvCxnSpPr>
        <p:spPr bwMode="auto">
          <a:xfrm flipV="1">
            <a:off x="1799952" y="4355901"/>
            <a:ext cx="626469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72" y="3851845"/>
            <a:ext cx="506936" cy="504056"/>
          </a:xfrm>
          <a:prstGeom prst="rect">
            <a:avLst/>
          </a:prstGeom>
        </p:spPr>
      </p:pic>
      <p:cxnSp>
        <p:nvCxnSpPr>
          <p:cNvPr id="136" name="Straight Connector 135"/>
          <p:cNvCxnSpPr/>
          <p:nvPr/>
        </p:nvCxnSpPr>
        <p:spPr bwMode="auto">
          <a:xfrm>
            <a:off x="2087984" y="3779837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Rectangle 136"/>
          <p:cNvSpPr/>
          <p:nvPr/>
        </p:nvSpPr>
        <p:spPr>
          <a:xfrm>
            <a:off x="8064648" y="3955791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charset="0"/>
              </a:rPr>
              <a:t>time</a:t>
            </a:r>
            <a:endParaRPr lang="en-US" sz="2000" dirty="0"/>
          </a:p>
        </p:txBody>
      </p:sp>
      <p:sp>
        <p:nvSpPr>
          <p:cNvPr id="141" name="Rectangle 140"/>
          <p:cNvSpPr/>
          <p:nvPr/>
        </p:nvSpPr>
        <p:spPr>
          <a:xfrm>
            <a:off x="863848" y="6732165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Sum of random processes</a:t>
            </a:r>
            <a:endParaRPr lang="en-US" sz="2400" b="1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4464248" y="6804173"/>
            <a:ext cx="50405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1799952" y="6012085"/>
            <a:ext cx="6264696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cxnSp>
        <p:nvCxnSpPr>
          <p:cNvPr id="150" name="Straight Connector 149"/>
          <p:cNvCxnSpPr/>
          <p:nvPr/>
        </p:nvCxnSpPr>
        <p:spPr bwMode="auto">
          <a:xfrm>
            <a:off x="2087984" y="5436021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stCxn id="152" idx="4"/>
          </p:cNvCxnSpPr>
          <p:nvPr/>
        </p:nvCxnSpPr>
        <p:spPr bwMode="auto">
          <a:xfrm>
            <a:off x="2592040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2520032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3" name="Straight Connector 152"/>
          <p:cNvCxnSpPr/>
          <p:nvPr/>
        </p:nvCxnSpPr>
        <p:spPr bwMode="auto">
          <a:xfrm>
            <a:off x="3528144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>
            <a:stCxn id="155" idx="4"/>
          </p:cNvCxnSpPr>
          <p:nvPr/>
        </p:nvCxnSpPr>
        <p:spPr bwMode="auto">
          <a:xfrm>
            <a:off x="4248224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Oval 154"/>
          <p:cNvSpPr/>
          <p:nvPr/>
        </p:nvSpPr>
        <p:spPr bwMode="auto">
          <a:xfrm>
            <a:off x="4176216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Oval 155"/>
          <p:cNvSpPr/>
          <p:nvPr/>
        </p:nvSpPr>
        <p:spPr bwMode="auto">
          <a:xfrm>
            <a:off x="3456136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7" name="Straight Connector 156"/>
          <p:cNvCxnSpPr>
            <a:stCxn id="158" idx="4"/>
          </p:cNvCxnSpPr>
          <p:nvPr/>
        </p:nvCxnSpPr>
        <p:spPr bwMode="auto">
          <a:xfrm>
            <a:off x="5112320" y="5776055"/>
            <a:ext cx="0" cy="23603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Oval 157"/>
          <p:cNvSpPr/>
          <p:nvPr/>
        </p:nvSpPr>
        <p:spPr bwMode="auto">
          <a:xfrm>
            <a:off x="5040312" y="5632039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5832400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 bwMode="auto">
          <a:xfrm>
            <a:off x="4680272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3082534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6264448" y="5623560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>
            <a:off x="5904408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6336456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4752280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3154542" y="3999285"/>
            <a:ext cx="0" cy="3566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Oval 178"/>
          <p:cNvSpPr/>
          <p:nvPr/>
        </p:nvSpPr>
        <p:spPr bwMode="auto">
          <a:xfrm>
            <a:off x="5832400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4680272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 bwMode="auto">
          <a:xfrm>
            <a:off x="3082534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 bwMode="auto">
          <a:xfrm>
            <a:off x="6264448" y="3967376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536256" y="3131765"/>
            <a:ext cx="3600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/>
              <a:t>+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4536256" y="4571925"/>
            <a:ext cx="3600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/>
              <a:t>=</a:t>
            </a:r>
          </a:p>
        </p:txBody>
      </p:sp>
      <p:pic>
        <p:nvPicPr>
          <p:cNvPr id="188" name="Picture 1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80" y="5219997"/>
            <a:ext cx="579089" cy="1368152"/>
          </a:xfrm>
          <a:prstGeom prst="rect">
            <a:avLst/>
          </a:prstGeom>
        </p:spPr>
      </p:pic>
      <p:cxnSp>
        <p:nvCxnSpPr>
          <p:cNvPr id="189" name="Straight Connector 188"/>
          <p:cNvCxnSpPr/>
          <p:nvPr/>
        </p:nvCxnSpPr>
        <p:spPr bwMode="auto">
          <a:xfrm flipH="1">
            <a:off x="1651644" y="5219997"/>
            <a:ext cx="4292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>
            <a:off x="1075580" y="5219997"/>
            <a:ext cx="0" cy="136815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 flipH="1">
            <a:off x="1075580" y="5219997"/>
            <a:ext cx="576064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4752280" y="2051645"/>
            <a:ext cx="648072" cy="380826"/>
            <a:chOff x="4752280" y="2051645"/>
            <a:chExt cx="648072" cy="380826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2280" y="2051645"/>
              <a:ext cx="648072" cy="3808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8304" y="2267668"/>
              <a:ext cx="91873" cy="14401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976416" y="3399011"/>
            <a:ext cx="648072" cy="380826"/>
            <a:chOff x="5976416" y="3399011"/>
            <a:chExt cx="648072" cy="380826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6416" y="3399011"/>
              <a:ext cx="648072" cy="3808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2440" y="3635821"/>
              <a:ext cx="92039" cy="139899"/>
            </a:xfrm>
            <a:prstGeom prst="rect">
              <a:avLst/>
            </a:prstGeom>
          </p:spPr>
        </p:pic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8950" y="6444133"/>
            <a:ext cx="563770" cy="48155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368" y="5147989"/>
            <a:ext cx="648072" cy="3808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56336" y="6516141"/>
            <a:ext cx="2736304" cy="380826"/>
            <a:chOff x="5256336" y="6516141"/>
            <a:chExt cx="2736304" cy="38082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94080" y="6588149"/>
              <a:ext cx="278480" cy="271215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7267" y="6625976"/>
              <a:ext cx="265173" cy="139328"/>
            </a:xfrm>
            <a:prstGeom prst="rect">
              <a:avLst/>
            </a:prstGeom>
          </p:spPr>
        </p:pic>
        <p:grpSp>
          <p:nvGrpSpPr>
            <p:cNvPr id="110" name="Group 109"/>
            <p:cNvGrpSpPr/>
            <p:nvPr/>
          </p:nvGrpSpPr>
          <p:grpSpPr>
            <a:xfrm>
              <a:off x="6264448" y="6516141"/>
              <a:ext cx="648072" cy="380826"/>
              <a:chOff x="4752280" y="2051645"/>
              <a:chExt cx="648072" cy="380826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2280" y="2051645"/>
                <a:ext cx="648072" cy="380826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8304" y="2267668"/>
                <a:ext cx="91873" cy="144017"/>
              </a:xfrm>
              <a:prstGeom prst="rect">
                <a:avLst/>
              </a:prstGeom>
            </p:spPr>
          </p:pic>
        </p:grpSp>
        <p:grpSp>
          <p:nvGrpSpPr>
            <p:cNvPr id="113" name="Group 112"/>
            <p:cNvGrpSpPr/>
            <p:nvPr/>
          </p:nvGrpSpPr>
          <p:grpSpPr>
            <a:xfrm>
              <a:off x="7344568" y="6516141"/>
              <a:ext cx="648072" cy="380826"/>
              <a:chOff x="5976416" y="3399011"/>
              <a:chExt cx="648072" cy="380826"/>
            </a:xfrm>
          </p:grpSpPr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6416" y="3399011"/>
                <a:ext cx="648072" cy="380826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2440" y="3635821"/>
                <a:ext cx="92039" cy="139899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6336" y="6516141"/>
              <a:ext cx="648072" cy="38082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256336" y="7071419"/>
            <a:ext cx="2736304" cy="380826"/>
            <a:chOff x="5256336" y="7071419"/>
            <a:chExt cx="2736304" cy="3808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7267" y="7202040"/>
              <a:ext cx="265173" cy="1393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0552" y="7142608"/>
              <a:ext cx="242008" cy="274712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6336" y="7071419"/>
              <a:ext cx="648072" cy="380826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6264448" y="7071419"/>
              <a:ext cx="648072" cy="380826"/>
              <a:chOff x="4752280" y="2051645"/>
              <a:chExt cx="648072" cy="380826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2280" y="2051645"/>
                <a:ext cx="648072" cy="38082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8304" y="2267668"/>
                <a:ext cx="91873" cy="144017"/>
              </a:xfrm>
              <a:prstGeom prst="rect">
                <a:avLst/>
              </a:prstGeom>
            </p:spPr>
          </p:pic>
        </p:grpSp>
        <p:grpSp>
          <p:nvGrpSpPr>
            <p:cNvPr id="121" name="Group 120"/>
            <p:cNvGrpSpPr/>
            <p:nvPr/>
          </p:nvGrpSpPr>
          <p:grpSpPr>
            <a:xfrm>
              <a:off x="7344568" y="7071419"/>
              <a:ext cx="648072" cy="380826"/>
              <a:chOff x="5976416" y="3399011"/>
              <a:chExt cx="648072" cy="380826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6416" y="3399011"/>
                <a:ext cx="648072" cy="38082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2440" y="3635821"/>
                <a:ext cx="92039" cy="139899"/>
              </a:xfrm>
              <a:prstGeom prst="rect">
                <a:avLst/>
              </a:prstGeom>
            </p:spPr>
          </p:pic>
        </p:grpSp>
      </p:grpSp>
      <p:sp>
        <p:nvSpPr>
          <p:cNvPr id="216" name="Rectangle 215"/>
          <p:cNvSpPr/>
          <p:nvPr/>
        </p:nvSpPr>
        <p:spPr>
          <a:xfrm flipH="1">
            <a:off x="5832400" y="6888375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0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65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7" grpId="0" animBg="1"/>
      <p:bldP spid="2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Lectures for Part II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D7D612-3721-0743-A96D-4A312DDD837C}"/>
              </a:ext>
            </a:extLst>
          </p:cNvPr>
          <p:cNvSpPr/>
          <p:nvPr/>
        </p:nvSpPr>
        <p:spPr>
          <a:xfrm>
            <a:off x="503808" y="1613966"/>
            <a:ext cx="936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/>
              </a:rPr>
              <a:t>Five lectures on fundamentals</a:t>
            </a:r>
            <a:endParaRPr lang="en-US" sz="4000" dirty="0"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B57925-7680-0D4C-BD56-DD79DC169645}"/>
              </a:ext>
            </a:extLst>
          </p:cNvPr>
          <p:cNvSpPr/>
          <p:nvPr/>
        </p:nvSpPr>
        <p:spPr>
          <a:xfrm>
            <a:off x="514664" y="4283893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/>
              </a:rPr>
              <a:t>Seven lectures on applications</a:t>
            </a:r>
            <a:endParaRPr lang="en-US" sz="4000" dirty="0">
              <a:latin typeface="Calibri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8F9D172-CB56-DA49-9648-11E9FEECDA95}"/>
              </a:ext>
            </a:extLst>
          </p:cNvPr>
          <p:cNvSpPr txBox="1">
            <a:spLocks/>
          </p:cNvSpPr>
          <p:nvPr/>
        </p:nvSpPr>
        <p:spPr bwMode="auto">
          <a:xfrm>
            <a:off x="1079872" y="2528556"/>
            <a:ext cx="6430182" cy="4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Calibri"/>
              </a:rPr>
              <a:t>Marked temporal Point Processes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D299283-3E0D-E543-80DB-0AB00DB63C10}"/>
              </a:ext>
            </a:extLst>
          </p:cNvPr>
          <p:cNvCxnSpPr>
            <a:cxnSpLocks/>
          </p:cNvCxnSpPr>
          <p:nvPr/>
        </p:nvCxnSpPr>
        <p:spPr bwMode="auto">
          <a:xfrm>
            <a:off x="2930352" y="2982118"/>
            <a:ext cx="671428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" name="Picture 39" descr="latex-image-1.pdf">
            <a:extLst>
              <a:ext uri="{FF2B5EF4-FFF2-40B4-BE49-F238E27FC236}">
                <a16:creationId xmlns:a16="http://schemas.microsoft.com/office/drawing/2014/main" id="{953C32CD-5D90-C243-A845-1BFEADB01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640" y="3033042"/>
            <a:ext cx="76200" cy="16510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262E011-BA7A-1E4E-9149-3937D618156B}"/>
              </a:ext>
            </a:extLst>
          </p:cNvPr>
          <p:cNvCxnSpPr>
            <a:stCxn id="44" idx="4"/>
          </p:cNvCxnSpPr>
          <p:nvPr/>
        </p:nvCxnSpPr>
        <p:spPr bwMode="auto">
          <a:xfrm>
            <a:off x="7610872" y="2766094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D2FF11BF-80AD-204F-8945-6128E20DCB92}"/>
              </a:ext>
            </a:extLst>
          </p:cNvPr>
          <p:cNvSpPr/>
          <p:nvPr/>
        </p:nvSpPr>
        <p:spPr bwMode="auto">
          <a:xfrm>
            <a:off x="7538864" y="2622078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F1D8AFB-8D04-6A4E-83FB-6EBCDAF7BE56}"/>
              </a:ext>
            </a:extLst>
          </p:cNvPr>
          <p:cNvCxnSpPr>
            <a:stCxn id="46" idx="4"/>
          </p:cNvCxnSpPr>
          <p:nvPr/>
        </p:nvCxnSpPr>
        <p:spPr bwMode="auto">
          <a:xfrm>
            <a:off x="8474968" y="2766094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561E83F-FC8B-2A47-AB41-84BA5C113E4F}"/>
              </a:ext>
            </a:extLst>
          </p:cNvPr>
          <p:cNvSpPr/>
          <p:nvPr/>
        </p:nvSpPr>
        <p:spPr bwMode="auto">
          <a:xfrm>
            <a:off x="8402960" y="2622078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EBDFDE-0E9F-F547-9BB5-8CCA68099804}"/>
              </a:ext>
            </a:extLst>
          </p:cNvPr>
          <p:cNvSpPr/>
          <p:nvPr/>
        </p:nvSpPr>
        <p:spPr bwMode="auto">
          <a:xfrm>
            <a:off x="7826896" y="2622078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5B6E55-B350-5A41-B6D1-17CC8621C7E2}"/>
              </a:ext>
            </a:extLst>
          </p:cNvPr>
          <p:cNvCxnSpPr>
            <a:stCxn id="47" idx="2"/>
          </p:cNvCxnSpPr>
          <p:nvPr/>
        </p:nvCxnSpPr>
        <p:spPr bwMode="auto">
          <a:xfrm>
            <a:off x="7898904" y="2766094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B594B85-8B37-974A-AD94-2001A4B4FC80}"/>
              </a:ext>
            </a:extLst>
          </p:cNvPr>
          <p:cNvSpPr/>
          <p:nvPr/>
        </p:nvSpPr>
        <p:spPr bwMode="auto">
          <a:xfrm>
            <a:off x="9123040" y="2622078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21F179B-5205-7048-8182-5AD8E02926B7}"/>
              </a:ext>
            </a:extLst>
          </p:cNvPr>
          <p:cNvCxnSpPr>
            <a:stCxn id="49" idx="2"/>
          </p:cNvCxnSpPr>
          <p:nvPr/>
        </p:nvCxnSpPr>
        <p:spPr bwMode="auto">
          <a:xfrm>
            <a:off x="9195048" y="2766094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A1BB000-2CC6-3540-85CC-48B8DE5172DA}"/>
              </a:ext>
            </a:extLst>
          </p:cNvPr>
          <p:cNvCxnSpPr>
            <a:cxnSpLocks/>
          </p:cNvCxnSpPr>
          <p:nvPr/>
        </p:nvCxnSpPr>
        <p:spPr bwMode="auto">
          <a:xfrm>
            <a:off x="658097" y="2694086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58CFAE3B-50B5-6640-88A7-1144C87D3A0D}"/>
              </a:ext>
            </a:extLst>
          </p:cNvPr>
          <p:cNvSpPr txBox="1">
            <a:spLocks/>
          </p:cNvSpPr>
          <p:nvPr/>
        </p:nvSpPr>
        <p:spPr bwMode="auto">
          <a:xfrm>
            <a:off x="1077408" y="3270150"/>
            <a:ext cx="7325552" cy="7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Calibri"/>
              </a:rPr>
              <a:t>Optimal control</a:t>
            </a:r>
            <a:br>
              <a:rPr lang="en-US" sz="3200" dirty="0">
                <a:solidFill>
                  <a:schemeClr val="tx1"/>
                </a:solidFill>
                <a:latin typeface="Calibri"/>
              </a:rPr>
            </a:br>
            <a:r>
              <a:rPr lang="en-US" sz="3200" dirty="0">
                <a:solidFill>
                  <a:schemeClr val="tx1"/>
                </a:solidFill>
                <a:latin typeface="Calibri"/>
              </a:rPr>
              <a:t>Reinforcement learning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4917ED-A8D4-664D-828B-3AF96128494F}"/>
              </a:ext>
            </a:extLst>
          </p:cNvPr>
          <p:cNvCxnSpPr>
            <a:cxnSpLocks/>
          </p:cNvCxnSpPr>
          <p:nvPr/>
        </p:nvCxnSpPr>
        <p:spPr bwMode="auto">
          <a:xfrm>
            <a:off x="655633" y="3435680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6" name="Picture 4" descr="Image result for reinforcement learning">
            <a:extLst>
              <a:ext uri="{FF2B5EF4-FFF2-40B4-BE49-F238E27FC236}">
                <a16:creationId xmlns:a16="http://schemas.microsoft.com/office/drawing/2014/main" id="{BAF6B178-A03C-AE4D-976A-371C4B87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44" y="3275523"/>
            <a:ext cx="1679992" cy="7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6F2F5577-B6B1-5C40-8248-2B73E539788E}"/>
              </a:ext>
            </a:extLst>
          </p:cNvPr>
          <p:cNvSpPr txBox="1">
            <a:spLocks/>
          </p:cNvSpPr>
          <p:nvPr/>
        </p:nvSpPr>
        <p:spPr bwMode="auto">
          <a:xfrm>
            <a:off x="4988417" y="6406268"/>
            <a:ext cx="2788199" cy="7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Calibri"/>
              </a:rPr>
              <a:t>Information </a:t>
            </a:r>
            <a:br>
              <a:rPr lang="en-US" sz="3200" dirty="0">
                <a:solidFill>
                  <a:schemeClr val="tx1"/>
                </a:solidFill>
                <a:latin typeface="Calibri"/>
              </a:rPr>
            </a:br>
            <a:r>
              <a:rPr lang="en-US" sz="3200" dirty="0">
                <a:solidFill>
                  <a:schemeClr val="tx1"/>
                </a:solidFill>
                <a:latin typeface="Calibri"/>
              </a:rPr>
              <a:t>integrity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DD79082C-59AE-784B-8E7C-6FF00ED29330}"/>
              </a:ext>
            </a:extLst>
          </p:cNvPr>
          <p:cNvSpPr txBox="1">
            <a:spLocks/>
          </p:cNvSpPr>
          <p:nvPr/>
        </p:nvSpPr>
        <p:spPr bwMode="auto">
          <a:xfrm>
            <a:off x="7240567" y="6444133"/>
            <a:ext cx="2068118" cy="7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r" eaLnBrk="1">
              <a:lnSpc>
                <a:spcPct val="8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Calibri"/>
              </a:rPr>
              <a:t>Human </a:t>
            </a:r>
            <a:br>
              <a:rPr lang="en-US" sz="3200" dirty="0">
                <a:solidFill>
                  <a:schemeClr val="tx1"/>
                </a:solidFill>
                <a:latin typeface="Calibri"/>
              </a:rPr>
            </a:br>
            <a:r>
              <a:rPr lang="en-US" sz="3200" dirty="0">
                <a:solidFill>
                  <a:schemeClr val="tx1"/>
                </a:solidFill>
                <a:latin typeface="Calibri"/>
              </a:rPr>
              <a:t>learning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78A00D0B-199C-054D-94A8-242976BAF7FD}"/>
              </a:ext>
            </a:extLst>
          </p:cNvPr>
          <p:cNvSpPr txBox="1">
            <a:spLocks/>
          </p:cNvSpPr>
          <p:nvPr/>
        </p:nvSpPr>
        <p:spPr bwMode="auto">
          <a:xfrm>
            <a:off x="4982081" y="5286374"/>
            <a:ext cx="2415491" cy="7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Calibri"/>
              </a:rPr>
              <a:t>Viral</a:t>
            </a:r>
            <a:br>
              <a:rPr lang="en-US" sz="3200" dirty="0">
                <a:solidFill>
                  <a:schemeClr val="tx1"/>
                </a:solidFill>
                <a:latin typeface="Calibri"/>
              </a:rPr>
            </a:br>
            <a:r>
              <a:rPr lang="en-US" sz="3200" dirty="0">
                <a:solidFill>
                  <a:schemeClr val="tx1"/>
                </a:solidFill>
                <a:latin typeface="Calibri"/>
              </a:rPr>
              <a:t>marketing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519AFA6-D389-DD43-B225-449BB7399A1A}"/>
              </a:ext>
            </a:extLst>
          </p:cNvPr>
          <p:cNvSpPr txBox="1">
            <a:spLocks/>
          </p:cNvSpPr>
          <p:nvPr/>
        </p:nvSpPr>
        <p:spPr bwMode="auto">
          <a:xfrm>
            <a:off x="7489694" y="5284094"/>
            <a:ext cx="1924102" cy="7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algn="r" eaLnBrk="1">
              <a:lnSpc>
                <a:spcPct val="8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Calibri"/>
              </a:rPr>
              <a:t>Disease</a:t>
            </a:r>
            <a:br>
              <a:rPr lang="en-US" sz="3200" dirty="0">
                <a:solidFill>
                  <a:schemeClr val="tx1"/>
                </a:solidFill>
                <a:latin typeface="Calibri"/>
              </a:rPr>
            </a:br>
            <a:r>
              <a:rPr lang="en-US" sz="3200" dirty="0">
                <a:solidFill>
                  <a:schemeClr val="tx1"/>
                </a:solidFill>
                <a:latin typeface="Calibri"/>
              </a:rPr>
              <a:t>control</a:t>
            </a:r>
          </a:p>
        </p:txBody>
      </p:sp>
      <p:pic>
        <p:nvPicPr>
          <p:cNvPr id="61" name="Picture 6" descr="Image result for student icon duolingo">
            <a:extLst>
              <a:ext uri="{FF2B5EF4-FFF2-40B4-BE49-F238E27FC236}">
                <a16:creationId xmlns:a16="http://schemas.microsoft.com/office/drawing/2014/main" id="{CB1BBDD9-3D03-5D4D-9711-B2958E7A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6537214"/>
            <a:ext cx="568362" cy="61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F75079D-DCF3-7C45-BC65-ABECF3069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032200" y="5231281"/>
            <a:ext cx="801571" cy="806951"/>
          </a:xfrm>
          <a:prstGeom prst="rect">
            <a:avLst/>
          </a:prstGeom>
        </p:spPr>
      </p:pic>
      <p:pic>
        <p:nvPicPr>
          <p:cNvPr id="63" name="Picture 10" descr="File:Twemoji2 1f3e5.svg">
            <a:extLst>
              <a:ext uri="{FF2B5EF4-FFF2-40B4-BE49-F238E27FC236}">
                <a16:creationId xmlns:a16="http://schemas.microsoft.com/office/drawing/2014/main" id="{74EFE658-5909-DD48-ABDD-901A1A47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54" y="5268923"/>
            <a:ext cx="727306" cy="7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Image result for fake news">
            <a:extLst>
              <a:ext uri="{FF2B5EF4-FFF2-40B4-BE49-F238E27FC236}">
                <a16:creationId xmlns:a16="http://schemas.microsoft.com/office/drawing/2014/main" id="{C9CFCA7E-D5D8-0F41-8E09-C493B0D5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76" y="6409227"/>
            <a:ext cx="939517" cy="7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itle 1">
            <a:extLst>
              <a:ext uri="{FF2B5EF4-FFF2-40B4-BE49-F238E27FC236}">
                <a16:creationId xmlns:a16="http://schemas.microsoft.com/office/drawing/2014/main" id="{19C21CDC-C90B-8C40-8DA7-48689E082B54}"/>
              </a:ext>
            </a:extLst>
          </p:cNvPr>
          <p:cNvSpPr txBox="1">
            <a:spLocks/>
          </p:cNvSpPr>
          <p:nvPr/>
        </p:nvSpPr>
        <p:spPr bwMode="auto">
          <a:xfrm>
            <a:off x="1597706" y="5245010"/>
            <a:ext cx="2434494" cy="7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Calibri"/>
              </a:rPr>
              <a:t>Information propagation</a:t>
            </a:r>
          </a:p>
        </p:txBody>
      </p:sp>
      <p:pic>
        <p:nvPicPr>
          <p:cNvPr id="67" name="Picture 2" descr="Image result for civil discourse">
            <a:extLst>
              <a:ext uri="{FF2B5EF4-FFF2-40B4-BE49-F238E27FC236}">
                <a16:creationId xmlns:a16="http://schemas.microsoft.com/office/drawing/2014/main" id="{47FB274C-2F28-FE45-9D00-BAAA04EF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7" y="6395454"/>
            <a:ext cx="552561" cy="6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itle 1">
            <a:extLst>
              <a:ext uri="{FF2B5EF4-FFF2-40B4-BE49-F238E27FC236}">
                <a16:creationId xmlns:a16="http://schemas.microsoft.com/office/drawing/2014/main" id="{7AEBD4E2-275E-8C40-9B23-62858947579A}"/>
              </a:ext>
            </a:extLst>
          </p:cNvPr>
          <p:cNvSpPr txBox="1">
            <a:spLocks/>
          </p:cNvSpPr>
          <p:nvPr/>
        </p:nvSpPr>
        <p:spPr bwMode="auto">
          <a:xfrm>
            <a:off x="1633220" y="6372127"/>
            <a:ext cx="1815214" cy="7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Calibri"/>
              </a:rPr>
              <a:t>Opinion mining</a:t>
            </a:r>
          </a:p>
        </p:txBody>
      </p:sp>
      <p:pic>
        <p:nvPicPr>
          <p:cNvPr id="32" name="Picture 4" descr="Image result for information cartoon">
            <a:extLst>
              <a:ext uri="{FF2B5EF4-FFF2-40B4-BE49-F238E27FC236}">
                <a16:creationId xmlns:a16="http://schemas.microsoft.com/office/drawing/2014/main" id="{38BB35CA-BD83-1843-A175-8389D4A9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5" y="5208469"/>
            <a:ext cx="1198041" cy="8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5771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 bwMode="auto">
          <a:xfrm>
            <a:off x="5112320" y="5147989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59272" y="1609465"/>
            <a:ext cx="2376264" cy="924637"/>
            <a:chOff x="5616376" y="1847088"/>
            <a:chExt cx="2376264" cy="924637"/>
          </a:xfrm>
        </p:grpSpPr>
        <p:sp>
          <p:nvSpPr>
            <p:cNvPr id="82" name="Right Triangle 81"/>
            <p:cNvSpPr/>
            <p:nvPr/>
          </p:nvSpPr>
          <p:spPr bwMode="auto">
            <a:xfrm rot="20519548">
              <a:off x="7079588" y="2110526"/>
              <a:ext cx="212944" cy="18288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6912520" y="2411685"/>
              <a:ext cx="923544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52480" y="2123653"/>
              <a:ext cx="576064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 bwMode="auto">
            <a:xfrm>
              <a:off x="7848624" y="2483693"/>
              <a:ext cx="128016" cy="27432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552480" y="2267669"/>
              <a:ext cx="936104" cy="5029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424928" y="2483693"/>
              <a:ext cx="448056" cy="265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ight Triangle 17"/>
            <p:cNvSpPr/>
            <p:nvPr/>
          </p:nvSpPr>
          <p:spPr bwMode="auto">
            <a:xfrm rot="16500000">
              <a:off x="6496811" y="2148840"/>
              <a:ext cx="45720" cy="54864"/>
            </a:xfrm>
            <a:prstGeom prst="rtTriangle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480472" y="2195661"/>
              <a:ext cx="72008" cy="548640"/>
            </a:xfrm>
            <a:prstGeom prst="rect">
              <a:avLst/>
            </a:prstGeom>
            <a:solidFill>
              <a:srgbClr val="99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ight Triangle 18"/>
            <p:cNvSpPr/>
            <p:nvPr/>
          </p:nvSpPr>
          <p:spPr bwMode="auto">
            <a:xfrm rot="16200000">
              <a:off x="5776396" y="2048256"/>
              <a:ext cx="539496" cy="859536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" name="Straight Connector 2"/>
            <p:cNvCxnSpPr>
              <a:stCxn id="19" idx="0"/>
              <a:endCxn id="4" idx="0"/>
            </p:cNvCxnSpPr>
            <p:nvPr/>
          </p:nvCxnSpPr>
          <p:spPr bwMode="auto">
            <a:xfrm flipV="1">
              <a:off x="5616376" y="2129294"/>
              <a:ext cx="947656" cy="61847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Arc 3"/>
            <p:cNvSpPr/>
            <p:nvPr/>
          </p:nvSpPr>
          <p:spPr bwMode="auto">
            <a:xfrm>
              <a:off x="6480472" y="2051645"/>
              <a:ext cx="720080" cy="432048"/>
            </a:xfrm>
            <a:prstGeom prst="arc">
              <a:avLst>
                <a:gd name="adj1" fmla="val 12395245"/>
                <a:gd name="adj2" fmla="val 20735248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Arc 43"/>
            <p:cNvSpPr/>
            <p:nvPr/>
          </p:nvSpPr>
          <p:spPr bwMode="auto">
            <a:xfrm>
              <a:off x="7115176" y="1847088"/>
              <a:ext cx="720080" cy="432048"/>
            </a:xfrm>
            <a:prstGeom prst="arc">
              <a:avLst>
                <a:gd name="adj1" fmla="val 5302152"/>
                <a:gd name="adj2" fmla="val 9707692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Arc 44"/>
            <p:cNvSpPr/>
            <p:nvPr/>
          </p:nvSpPr>
          <p:spPr bwMode="auto">
            <a:xfrm>
              <a:off x="7128544" y="2276856"/>
              <a:ext cx="720080" cy="432048"/>
            </a:xfrm>
            <a:prstGeom prst="arc">
              <a:avLst>
                <a:gd name="adj1" fmla="val 16059867"/>
                <a:gd name="adj2" fmla="val 20860096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>
              <a:endCxn id="45" idx="2"/>
            </p:cNvCxnSpPr>
            <p:nvPr/>
          </p:nvCxnSpPr>
          <p:spPr bwMode="auto">
            <a:xfrm flipH="1" flipV="1">
              <a:off x="7826869" y="2418926"/>
              <a:ext cx="165771" cy="3527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6552480" y="2123653"/>
              <a:ext cx="0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6480472" y="2195661"/>
              <a:ext cx="0" cy="5760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20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Relation between f*, F*, S*, λ*</a:t>
            </a:r>
          </a:p>
        </p:txBody>
      </p:sp>
      <p:cxnSp>
        <p:nvCxnSpPr>
          <p:cNvPr id="32" name="Straight Arrow Connector 31"/>
          <p:cNvCxnSpPr>
            <a:stCxn id="19" idx="0"/>
          </p:cNvCxnSpPr>
          <p:nvPr/>
        </p:nvCxnSpPr>
        <p:spPr bwMode="auto">
          <a:xfrm>
            <a:off x="6759272" y="2510149"/>
            <a:ext cx="2916936" cy="127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172" y="2534102"/>
            <a:ext cx="125412" cy="23762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552480" y="5292005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Central quantity </a:t>
            </a:r>
            <a:br>
              <a:rPr lang="en-US" sz="2400" b="1" dirty="0">
                <a:solidFill>
                  <a:srgbClr val="008000"/>
                </a:solidFill>
                <a:latin typeface="Calibri" charset="0"/>
              </a:rPr>
            </a:br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we will use!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6767656" y="1525990"/>
            <a:ext cx="24462" cy="9925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/>
            <a:tailEnd type="triangle"/>
          </a:ln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496" y="2555701"/>
            <a:ext cx="206792" cy="28803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1007864" y="2483693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112320" y="2483693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5432309"/>
            <a:ext cx="864096" cy="507768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 bwMode="auto">
          <a:xfrm>
            <a:off x="1007864" y="5147989"/>
            <a:ext cx="1224136" cy="10801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40208" y="5436021"/>
            <a:ext cx="703760" cy="443433"/>
            <a:chOff x="1816272" y="5436021"/>
            <a:chExt cx="703760" cy="44343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328344" y="2771725"/>
            <a:ext cx="732019" cy="461268"/>
            <a:chOff x="1788013" y="2771725"/>
            <a:chExt cx="732019" cy="46126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171632" y="2771725"/>
            <a:ext cx="772336" cy="473645"/>
            <a:chOff x="5328344" y="2771725"/>
            <a:chExt cx="772336" cy="473645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73096" y="2842154"/>
              <a:ext cx="227584" cy="39014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28344" y="2771725"/>
              <a:ext cx="542400" cy="473645"/>
            </a:xfrm>
            <a:prstGeom prst="rect">
              <a:avLst/>
            </a:prstGeom>
          </p:spPr>
        </p:pic>
      </p:grpSp>
      <p:cxnSp>
        <p:nvCxnSpPr>
          <p:cNvPr id="31" name="Straight Arrow Connector 30"/>
          <p:cNvCxnSpPr>
            <a:stCxn id="58" idx="0"/>
            <a:endCxn id="55" idx="4"/>
          </p:cNvCxnSpPr>
          <p:nvPr/>
        </p:nvCxnSpPr>
        <p:spPr bwMode="auto">
          <a:xfrm flipV="1">
            <a:off x="5724388" y="3563813"/>
            <a:ext cx="0" cy="15841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58" idx="2"/>
            <a:endCxn id="59" idx="6"/>
          </p:cNvCxnSpPr>
          <p:nvPr/>
        </p:nvCxnSpPr>
        <p:spPr bwMode="auto">
          <a:xfrm flipH="1">
            <a:off x="2232000" y="5688049"/>
            <a:ext cx="28803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1439912" y="3635821"/>
            <a:ext cx="0" cy="1368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727944" y="3707829"/>
            <a:ext cx="0" cy="1296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2448024" y="2843733"/>
            <a:ext cx="25202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H="1">
            <a:off x="2376016" y="3131765"/>
            <a:ext cx="25202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Arc 48"/>
          <p:cNvSpPr/>
          <p:nvPr/>
        </p:nvSpPr>
        <p:spPr bwMode="auto">
          <a:xfrm rot="20984270">
            <a:off x="2289806" y="4734148"/>
            <a:ext cx="2278958" cy="648072"/>
          </a:xfrm>
          <a:prstGeom prst="arc">
            <a:avLst>
              <a:gd name="adj1" fmla="val 10876560"/>
              <a:gd name="adj2" fmla="val 210868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Arc 89"/>
          <p:cNvSpPr/>
          <p:nvPr/>
        </p:nvSpPr>
        <p:spPr bwMode="auto">
          <a:xfrm rot="17425740" flipH="1">
            <a:off x="3594108" y="4204669"/>
            <a:ext cx="2278958" cy="648072"/>
          </a:xfrm>
          <a:prstGeom prst="arc">
            <a:avLst>
              <a:gd name="adj1" fmla="val 10876560"/>
              <a:gd name="adj2" fmla="val 1890358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1" name="Straight Arrow Connector 90"/>
          <p:cNvCxnSpPr>
            <a:stCxn id="49" idx="2"/>
            <a:endCxn id="58" idx="1"/>
          </p:cNvCxnSpPr>
          <p:nvPr/>
        </p:nvCxnSpPr>
        <p:spPr bwMode="auto">
          <a:xfrm>
            <a:off x="4393455" y="4729662"/>
            <a:ext cx="898136" cy="5765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4" name="Group 53"/>
          <p:cNvGrpSpPr/>
          <p:nvPr/>
        </p:nvGrpSpPr>
        <p:grpSpPr>
          <a:xfrm>
            <a:off x="281784" y="4200499"/>
            <a:ext cx="1014112" cy="354746"/>
            <a:chOff x="700776" y="4200499"/>
            <a:chExt cx="1014112" cy="35474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776" y="4211885"/>
              <a:ext cx="451104" cy="329184"/>
            </a:xfrm>
            <a:prstGeom prst="rect">
              <a:avLst/>
            </a:prstGeom>
          </p:spPr>
        </p:pic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1151880" y="4200499"/>
              <a:ext cx="563008" cy="354746"/>
              <a:chOff x="1816272" y="5436021"/>
              <a:chExt cx="703760" cy="443433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6272" y="5436021"/>
                <a:ext cx="504056" cy="442958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2448" y="5489310"/>
                <a:ext cx="227584" cy="390144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1777708" y="4211885"/>
            <a:ext cx="1030356" cy="355234"/>
            <a:chOff x="2428968" y="4211885"/>
            <a:chExt cx="1030356" cy="355234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28968" y="4211885"/>
              <a:ext cx="451104" cy="329184"/>
            </a:xfrm>
            <a:prstGeom prst="rect">
              <a:avLst/>
            </a:prstGeom>
          </p:spPr>
        </p:pic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2880073" y="4211885"/>
              <a:ext cx="579251" cy="355234"/>
              <a:chOff x="5328344" y="2771725"/>
              <a:chExt cx="772336" cy="473645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3096" y="2842154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8344" y="2771725"/>
                <a:ext cx="542400" cy="473645"/>
              </a:xfrm>
              <a:prstGeom prst="rect">
                <a:avLst/>
              </a:prstGeom>
            </p:spPr>
          </p:pic>
        </p:grp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7200552" y="2627709"/>
            <a:ext cx="405476" cy="248664"/>
            <a:chOff x="3032473" y="4364285"/>
            <a:chExt cx="579251" cy="355234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1036" y="4417107"/>
              <a:ext cx="170688" cy="29260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32473" y="4364285"/>
              <a:ext cx="406799" cy="355234"/>
            </a:xfrm>
            <a:prstGeom prst="rect">
              <a:avLst/>
            </a:prstGeom>
          </p:spPr>
        </p:pic>
      </p:grpSp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8136656" y="2627709"/>
            <a:ext cx="387068" cy="243888"/>
            <a:chOff x="1816272" y="5436021"/>
            <a:chExt cx="703760" cy="443433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6272" y="5436021"/>
              <a:ext cx="504056" cy="442958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5489310"/>
              <a:ext cx="227584" cy="390144"/>
            </a:xfrm>
            <a:prstGeom prst="rect">
              <a:avLst/>
            </a:prstGeom>
          </p:spPr>
        </p:pic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8496696" y="1619597"/>
            <a:ext cx="402610" cy="253697"/>
            <a:chOff x="1788013" y="2771725"/>
            <a:chExt cx="732019" cy="46126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cxnSp>
        <p:nvCxnSpPr>
          <p:cNvPr id="87" name="Straight Arrow Connector 86"/>
          <p:cNvCxnSpPr>
            <a:endCxn id="82" idx="5"/>
          </p:cNvCxnSpPr>
          <p:nvPr/>
        </p:nvCxnSpPr>
        <p:spPr bwMode="auto">
          <a:xfrm flipH="1">
            <a:off x="8328956" y="1835621"/>
            <a:ext cx="167740" cy="128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08" idx="0"/>
          </p:cNvCxnSpPr>
          <p:nvPr/>
        </p:nvCxnSpPr>
        <p:spPr bwMode="auto">
          <a:xfrm flipH="1" flipV="1">
            <a:off x="8136656" y="2267669"/>
            <a:ext cx="13861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>
            <a:stCxn id="105" idx="0"/>
          </p:cNvCxnSpPr>
          <p:nvPr/>
        </p:nvCxnSpPr>
        <p:spPr bwMode="auto">
          <a:xfrm flipV="1">
            <a:off x="7342932" y="2339677"/>
            <a:ext cx="163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endCxn id="17" idx="3"/>
          </p:cNvCxnSpPr>
          <p:nvPr/>
        </p:nvCxnSpPr>
        <p:spPr bwMode="auto">
          <a:xfrm>
            <a:off x="7416576" y="1763613"/>
            <a:ext cx="278800" cy="468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6" name="Group 125"/>
          <p:cNvGrpSpPr>
            <a:grpSpLocks noChangeAspect="1"/>
          </p:cNvGrpSpPr>
          <p:nvPr/>
        </p:nvGrpSpPr>
        <p:grpSpPr>
          <a:xfrm>
            <a:off x="7056536" y="1475581"/>
            <a:ext cx="402610" cy="253697"/>
            <a:chOff x="1788013" y="2771725"/>
            <a:chExt cx="732019" cy="461268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2448" y="2813629"/>
              <a:ext cx="227584" cy="390144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8013" y="2771725"/>
              <a:ext cx="515995" cy="461268"/>
            </a:xfrm>
            <a:prstGeom prst="rect">
              <a:avLst/>
            </a:prstGeom>
          </p:spPr>
        </p:pic>
      </p:grpSp>
      <p:pic>
        <p:nvPicPr>
          <p:cNvPr id="123" name="Picture 1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913" y="1475581"/>
            <a:ext cx="226695" cy="204470"/>
          </a:xfrm>
          <a:prstGeom prst="rect">
            <a:avLst/>
          </a:prstGeom>
        </p:spPr>
      </p:pic>
      <p:grpSp>
        <p:nvGrpSpPr>
          <p:cNvPr id="22537" name="Group 22536"/>
          <p:cNvGrpSpPr/>
          <p:nvPr/>
        </p:nvGrpSpPr>
        <p:grpSpPr>
          <a:xfrm>
            <a:off x="2202016" y="5724053"/>
            <a:ext cx="2550264" cy="733688"/>
            <a:chOff x="2592040" y="5940077"/>
            <a:chExt cx="2550264" cy="733688"/>
          </a:xfrm>
        </p:grpSpPr>
        <p:grpSp>
          <p:nvGrpSpPr>
            <p:cNvPr id="22533" name="Group 22532"/>
            <p:cNvGrpSpPr/>
            <p:nvPr/>
          </p:nvGrpSpPr>
          <p:grpSpPr>
            <a:xfrm>
              <a:off x="2694285" y="5940077"/>
              <a:ext cx="2448019" cy="733688"/>
              <a:chOff x="3270349" y="6156101"/>
              <a:chExt cx="2448019" cy="733688"/>
            </a:xfrm>
          </p:grpSpPr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24288" y="6198909"/>
                <a:ext cx="894080" cy="690880"/>
              </a:xfrm>
              <a:prstGeom prst="rect">
                <a:avLst/>
              </a:prstGeom>
            </p:spPr>
          </p:pic>
          <p:pic>
            <p:nvPicPr>
              <p:cNvPr id="22528" name="Picture 2252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70349" y="6156101"/>
                <a:ext cx="934720" cy="721360"/>
              </a:xfrm>
              <a:prstGeom prst="rect">
                <a:avLst/>
              </a:prstGeom>
            </p:spPr>
          </p:pic>
          <p:pic>
            <p:nvPicPr>
              <p:cNvPr id="22529" name="Picture 2252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31580" y="6300117"/>
                <a:ext cx="572770" cy="495935"/>
              </a:xfrm>
              <a:prstGeom prst="rect">
                <a:avLst/>
              </a:prstGeom>
            </p:spPr>
          </p:pic>
          <p:sp>
            <p:nvSpPr>
              <p:cNvPr id="22532" name="Rectangle 22531"/>
              <p:cNvSpPr/>
              <p:nvPr/>
            </p:nvSpPr>
            <p:spPr bwMode="auto">
              <a:xfrm>
                <a:off x="4536256" y="6372125"/>
                <a:ext cx="72008" cy="1440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51" name="Rectangle 150"/>
            <p:cNvSpPr/>
            <p:nvPr/>
          </p:nvSpPr>
          <p:spPr bwMode="auto">
            <a:xfrm>
              <a:off x="2592040" y="6156101"/>
              <a:ext cx="279648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538" name="Group 22537"/>
          <p:cNvGrpSpPr/>
          <p:nvPr/>
        </p:nvGrpSpPr>
        <p:grpSpPr>
          <a:xfrm>
            <a:off x="5832400" y="3923853"/>
            <a:ext cx="2808312" cy="733688"/>
            <a:chOff x="5832400" y="3923853"/>
            <a:chExt cx="2808312" cy="733688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46632" y="3966661"/>
              <a:ext cx="894080" cy="69088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92693" y="3923853"/>
              <a:ext cx="934720" cy="721360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3924" y="4067869"/>
              <a:ext cx="572770" cy="495935"/>
            </a:xfrm>
            <a:prstGeom prst="rect">
              <a:avLst/>
            </a:prstGeom>
          </p:spPr>
        </p:pic>
        <p:sp>
          <p:nvSpPr>
            <p:cNvPr id="145" name="Rectangle 144"/>
            <p:cNvSpPr/>
            <p:nvPr/>
          </p:nvSpPr>
          <p:spPr bwMode="auto">
            <a:xfrm>
              <a:off x="7462901" y="4139877"/>
              <a:ext cx="72008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2400" y="4139876"/>
              <a:ext cx="612700" cy="360041"/>
            </a:xfrm>
            <a:prstGeom prst="rect">
              <a:avLst/>
            </a:prstGeom>
          </p:spPr>
        </p:pic>
      </p:grpSp>
      <p:grpSp>
        <p:nvGrpSpPr>
          <p:cNvPr id="22545" name="Group 22544"/>
          <p:cNvGrpSpPr/>
          <p:nvPr/>
        </p:nvGrpSpPr>
        <p:grpSpPr>
          <a:xfrm>
            <a:off x="3744168" y="3991228"/>
            <a:ext cx="576064" cy="652705"/>
            <a:chOff x="3511296" y="3707830"/>
            <a:chExt cx="576064" cy="652705"/>
          </a:xfrm>
        </p:grpSpPr>
        <p:grpSp>
          <p:nvGrpSpPr>
            <p:cNvPr id="22543" name="Group 22542"/>
            <p:cNvGrpSpPr/>
            <p:nvPr/>
          </p:nvGrpSpPr>
          <p:grpSpPr>
            <a:xfrm>
              <a:off x="3528143" y="3707830"/>
              <a:ext cx="504057" cy="652705"/>
              <a:chOff x="3528143" y="3707830"/>
              <a:chExt cx="504057" cy="652705"/>
            </a:xfrm>
          </p:grpSpPr>
          <p:grpSp>
            <p:nvGrpSpPr>
              <p:cNvPr id="154" name="Group 153"/>
              <p:cNvGrpSpPr>
                <a:grpSpLocks noChangeAspect="1"/>
              </p:cNvGrpSpPr>
              <p:nvPr/>
            </p:nvGrpSpPr>
            <p:grpSpPr>
              <a:xfrm>
                <a:off x="3528143" y="3707830"/>
                <a:ext cx="483132" cy="304437"/>
                <a:chOff x="1788013" y="2771725"/>
                <a:chExt cx="732019" cy="461268"/>
              </a:xfrm>
            </p:grpSpPr>
            <p:pic>
              <p:nvPicPr>
                <p:cNvPr id="155" name="Picture 15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2448" y="2813629"/>
                  <a:ext cx="227584" cy="390144"/>
                </a:xfrm>
                <a:prstGeom prst="rect">
                  <a:avLst/>
                </a:prstGeom>
              </p:spPr>
            </p:pic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88013" y="2771725"/>
                  <a:ext cx="515995" cy="461268"/>
                </a:xfrm>
                <a:prstGeom prst="rect">
                  <a:avLst/>
                </a:prstGeom>
              </p:spPr>
            </p:pic>
          </p:grpSp>
          <p:grpSp>
            <p:nvGrpSpPr>
              <p:cNvPr id="157" name="Group 156"/>
              <p:cNvGrpSpPr>
                <a:grpSpLocks noChangeAspect="1"/>
              </p:cNvGrpSpPr>
              <p:nvPr/>
            </p:nvGrpSpPr>
            <p:grpSpPr>
              <a:xfrm>
                <a:off x="3567718" y="4067869"/>
                <a:ext cx="464482" cy="292666"/>
                <a:chOff x="1816272" y="5436021"/>
                <a:chExt cx="703760" cy="443433"/>
              </a:xfrm>
            </p:grpSpPr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6272" y="5436021"/>
                  <a:ext cx="504056" cy="442958"/>
                </a:xfrm>
                <a:prstGeom prst="rect">
                  <a:avLst/>
                </a:prstGeom>
              </p:spPr>
            </p:pic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2448" y="5489310"/>
                  <a:ext cx="227584" cy="390144"/>
                </a:xfrm>
                <a:prstGeom prst="rect">
                  <a:avLst/>
                </a:prstGeom>
              </p:spPr>
            </p:pic>
          </p:grpSp>
        </p:grpSp>
        <p:pic>
          <p:nvPicPr>
            <p:cNvPr id="22544" name="Picture 2254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11296" y="3995928"/>
              <a:ext cx="576064" cy="81327"/>
            </a:xfrm>
            <a:prstGeom prst="rect">
              <a:avLst/>
            </a:prstGeom>
          </p:spPr>
        </p:pic>
      </p:grpSp>
      <p:grpSp>
        <p:nvGrpSpPr>
          <p:cNvPr id="22547" name="Group 22546"/>
          <p:cNvGrpSpPr/>
          <p:nvPr/>
        </p:nvGrpSpPr>
        <p:grpSpPr>
          <a:xfrm>
            <a:off x="2808064" y="3203773"/>
            <a:ext cx="1512168" cy="495935"/>
            <a:chOff x="2808064" y="3203773"/>
            <a:chExt cx="1512168" cy="495935"/>
          </a:xfrm>
        </p:grpSpPr>
        <p:pic>
          <p:nvPicPr>
            <p:cNvPr id="22546" name="Picture 2254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351210" y="3203773"/>
              <a:ext cx="969022" cy="432048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08064" y="3203773"/>
              <a:ext cx="572770" cy="495935"/>
            </a:xfrm>
            <a:prstGeom prst="rect">
              <a:avLst/>
            </a:prstGeom>
          </p:spPr>
        </p:pic>
        <p:sp>
          <p:nvSpPr>
            <p:cNvPr id="169" name="Rectangle 168"/>
            <p:cNvSpPr/>
            <p:nvPr/>
          </p:nvSpPr>
          <p:spPr bwMode="auto">
            <a:xfrm>
              <a:off x="3096096" y="3275781"/>
              <a:ext cx="72008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550" name="Group 22549"/>
          <p:cNvGrpSpPr/>
          <p:nvPr/>
        </p:nvGrpSpPr>
        <p:grpSpPr>
          <a:xfrm>
            <a:off x="3456136" y="2139696"/>
            <a:ext cx="647700" cy="632029"/>
            <a:chOff x="3456136" y="2139696"/>
            <a:chExt cx="647700" cy="632029"/>
          </a:xfrm>
        </p:grpSpPr>
        <p:grpSp>
          <p:nvGrpSpPr>
            <p:cNvPr id="171" name="Group 170"/>
            <p:cNvGrpSpPr>
              <a:grpSpLocks noChangeAspect="1"/>
            </p:cNvGrpSpPr>
            <p:nvPr/>
          </p:nvGrpSpPr>
          <p:grpSpPr>
            <a:xfrm>
              <a:off x="3572764" y="2139696"/>
              <a:ext cx="486572" cy="298397"/>
              <a:chOff x="5328344" y="2771725"/>
              <a:chExt cx="772336" cy="473645"/>
            </a:xfrm>
          </p:grpSpPr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73096" y="2842154"/>
                <a:ext cx="227584" cy="390144"/>
              </a:xfrm>
              <a:prstGeom prst="rect">
                <a:avLst/>
              </a:prstGeom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8344" y="2771725"/>
                <a:ext cx="542400" cy="473645"/>
              </a:xfrm>
              <a:prstGeom prst="rect">
                <a:avLst/>
              </a:prstGeom>
            </p:spPr>
          </p:pic>
        </p:grpSp>
        <p:pic>
          <p:nvPicPr>
            <p:cNvPr id="22548" name="Picture 2254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72160" y="2509108"/>
              <a:ext cx="288032" cy="262617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56136" y="2411684"/>
              <a:ext cx="647700" cy="91440"/>
            </a:xfrm>
            <a:prstGeom prst="rect">
              <a:avLst/>
            </a:prstGeom>
          </p:spPr>
        </p:pic>
        <p:pic>
          <p:nvPicPr>
            <p:cNvPr id="22549" name="Picture 2254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56136" y="2167128"/>
              <a:ext cx="144016" cy="211788"/>
            </a:xfrm>
            <a:prstGeom prst="rect">
              <a:avLst/>
            </a:prstGeom>
          </p:spPr>
        </p:pic>
      </p:grpSp>
      <p:sp>
        <p:nvSpPr>
          <p:cNvPr id="178" name="Oval 177"/>
          <p:cNvSpPr>
            <a:spLocks noChangeAspect="1"/>
          </p:cNvSpPr>
          <p:nvPr/>
        </p:nvSpPr>
        <p:spPr bwMode="auto">
          <a:xfrm>
            <a:off x="5084064" y="5120640"/>
            <a:ext cx="1285343" cy="1134126"/>
          </a:xfrm>
          <a:prstGeom prst="ellipse">
            <a:avLst/>
          </a:prstGeom>
          <a:noFill/>
          <a:ln w="635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55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Evaluation for Part II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431800" y="1717661"/>
            <a:ext cx="69847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Calibri"/>
              </a:rPr>
              <a:t>Paper reviewing assignments:</a:t>
            </a:r>
            <a:endParaRPr lang="en-US" sz="3400" dirty="0"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6A7561-DF6F-8A4C-9874-3D3682BCF8B4}"/>
              </a:ext>
            </a:extLst>
          </p:cNvPr>
          <p:cNvSpPr/>
          <p:nvPr/>
        </p:nvSpPr>
        <p:spPr>
          <a:xfrm>
            <a:off x="444806" y="6490880"/>
            <a:ext cx="23042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Calibri"/>
              </a:rPr>
              <a:t>Final exam:</a:t>
            </a:r>
            <a:endParaRPr lang="en-US" sz="3400" dirty="0"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C46CF2-42F3-D44B-AC0A-D8E0310BB1F0}"/>
              </a:ext>
            </a:extLst>
          </p:cNvPr>
          <p:cNvSpPr/>
          <p:nvPr/>
        </p:nvSpPr>
        <p:spPr>
          <a:xfrm>
            <a:off x="431800" y="3687551"/>
            <a:ext cx="51845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Calibri"/>
              </a:rPr>
              <a:t>Two coding assignments:</a:t>
            </a:r>
            <a:endParaRPr lang="en-US" sz="3400" dirty="0">
              <a:latin typeface="Calibri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0588C1-3F78-2443-AE3D-C17432220898}"/>
              </a:ext>
            </a:extLst>
          </p:cNvPr>
          <p:cNvCxnSpPr/>
          <p:nvPr/>
        </p:nvCxnSpPr>
        <p:spPr bwMode="auto">
          <a:xfrm>
            <a:off x="658097" y="4572505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C7E7D8-02FD-7E4C-84A9-908477057737}"/>
              </a:ext>
            </a:extLst>
          </p:cNvPr>
          <p:cNvCxnSpPr/>
          <p:nvPr/>
        </p:nvCxnSpPr>
        <p:spPr bwMode="auto">
          <a:xfrm>
            <a:off x="647824" y="5562924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C84720C-DB6B-494A-B12D-FC509C116E75}"/>
              </a:ext>
            </a:extLst>
          </p:cNvPr>
          <p:cNvSpPr/>
          <p:nvPr/>
        </p:nvSpPr>
        <p:spPr>
          <a:xfrm>
            <a:off x="1079872" y="4766509"/>
            <a:ext cx="4130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From Dec 20 to Jan 17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F4EC47-1A19-494F-831F-B1C1B21C65D1}"/>
              </a:ext>
            </a:extLst>
          </p:cNvPr>
          <p:cNvSpPr/>
          <p:nvPr/>
        </p:nvSpPr>
        <p:spPr>
          <a:xfrm>
            <a:off x="1079872" y="5776897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From Jan 17 to Feb 5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58073C-02FA-F94F-9323-4B3BEFF7B4EF}"/>
              </a:ext>
            </a:extLst>
          </p:cNvPr>
          <p:cNvSpPr/>
          <p:nvPr/>
        </p:nvSpPr>
        <p:spPr>
          <a:xfrm>
            <a:off x="1079872" y="4264729"/>
            <a:ext cx="46805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Calibri"/>
              </a:rPr>
              <a:t>Information propagation</a:t>
            </a:r>
            <a:endParaRPr lang="en-US" sz="3400" dirty="0"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865DBB-EFE6-AC46-95B6-BE8655B7A013}"/>
              </a:ext>
            </a:extLst>
          </p:cNvPr>
          <p:cNvSpPr/>
          <p:nvPr/>
        </p:nvSpPr>
        <p:spPr>
          <a:xfrm>
            <a:off x="1069599" y="5272841"/>
            <a:ext cx="310661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Calibri"/>
              </a:rPr>
              <a:t>Viral marketing</a:t>
            </a:r>
            <a:endParaRPr lang="en-US" sz="3400" dirty="0"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799611-1726-1F42-B0B0-087A8F078AF0}"/>
              </a:ext>
            </a:extLst>
          </p:cNvPr>
          <p:cNvSpPr/>
          <p:nvPr/>
        </p:nvSpPr>
        <p:spPr>
          <a:xfrm>
            <a:off x="2717729" y="6583213"/>
            <a:ext cx="4477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On Feb 7 (review on Feb 5)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3C283E-5879-8341-A9AD-B1C33A2D0A25}"/>
              </a:ext>
            </a:extLst>
          </p:cNvPr>
          <p:cNvCxnSpPr>
            <a:cxnSpLocks/>
          </p:cNvCxnSpPr>
          <p:nvPr/>
        </p:nvCxnSpPr>
        <p:spPr bwMode="auto">
          <a:xfrm>
            <a:off x="658097" y="2646733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056E1C0-FA70-394C-8303-75D4E8908230}"/>
              </a:ext>
            </a:extLst>
          </p:cNvPr>
          <p:cNvSpPr/>
          <p:nvPr/>
        </p:nvSpPr>
        <p:spPr>
          <a:xfrm>
            <a:off x="1079872" y="2338957"/>
            <a:ext cx="6336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Calibri"/>
              </a:rPr>
              <a:t>Only for lectures on applications</a:t>
            </a:r>
            <a:endParaRPr lang="en-US" sz="3400" dirty="0">
              <a:latin typeface="Calibri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C3F637-ADC3-F045-ABE5-DE4FFFF4196A}"/>
              </a:ext>
            </a:extLst>
          </p:cNvPr>
          <p:cNvCxnSpPr>
            <a:cxnSpLocks/>
          </p:cNvCxnSpPr>
          <p:nvPr/>
        </p:nvCxnSpPr>
        <p:spPr bwMode="auto">
          <a:xfrm>
            <a:off x="647824" y="3223517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788B53C-313E-7842-A8EF-567F80C0D084}"/>
              </a:ext>
            </a:extLst>
          </p:cNvPr>
          <p:cNvSpPr/>
          <p:nvPr/>
        </p:nvSpPr>
        <p:spPr>
          <a:xfrm>
            <a:off x="1069599" y="2915741"/>
            <a:ext cx="6336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Calibri"/>
              </a:rPr>
              <a:t>Due just before the lecture</a:t>
            </a:r>
            <a:endParaRPr lang="en-US" sz="3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9097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MPI_logo.pdf">
            <a:extLst>
              <a:ext uri="{FF2B5EF4-FFF2-40B4-BE49-F238E27FC236}">
                <a16:creationId xmlns:a16="http://schemas.microsoft.com/office/drawing/2014/main" id="{AF28C29C-C807-6E48-AF22-FC4BCBA27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28" y="6573148"/>
            <a:ext cx="3119264" cy="986527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 bwMode="auto">
          <a:xfrm>
            <a:off x="1705024" y="5868069"/>
            <a:ext cx="66247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sz="2800" b="1" kern="0" cap="small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Human-centered Machine Learning</a:t>
            </a:r>
            <a:endParaRPr kumimoji="0" lang="en-US" sz="28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0889" y="2987749"/>
            <a:ext cx="9095927" cy="110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>
              <a:lnSpc>
                <a:spcPct val="80000"/>
              </a:lnSpc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Introduction to</a:t>
            </a:r>
            <a:br>
              <a:rPr lang="en-US" dirty="0">
                <a:solidFill>
                  <a:schemeClr val="tx1"/>
                </a:solidFill>
                <a:latin typeface="Calibri"/>
              </a:rPr>
            </a:br>
            <a:r>
              <a:rPr lang="en-US" dirty="0">
                <a:solidFill>
                  <a:schemeClr val="tx1"/>
                </a:solidFill>
                <a:latin typeface="Calibri"/>
              </a:rPr>
              <a:t>Temporal Point Processes (I)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E533D3-F2D2-EC42-BBEA-C89871020D9A}"/>
              </a:ext>
            </a:extLst>
          </p:cNvPr>
          <p:cNvSpPr txBox="1">
            <a:spLocks/>
          </p:cNvSpPr>
          <p:nvPr/>
        </p:nvSpPr>
        <p:spPr bwMode="auto">
          <a:xfrm>
            <a:off x="2364556" y="6342512"/>
            <a:ext cx="5328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b="1" kern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http://courses.mpi-sws.org/hcml-ws18/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F5A737-C58D-8541-A7C7-CADD1ED190F2}"/>
              </a:ext>
            </a:extLst>
          </p:cNvPr>
          <p:cNvCxnSpPr>
            <a:cxnSpLocks/>
          </p:cNvCxnSpPr>
          <p:nvPr/>
        </p:nvCxnSpPr>
        <p:spPr bwMode="auto">
          <a:xfrm>
            <a:off x="2642320" y="4139877"/>
            <a:ext cx="729453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76EA81-B1F9-3441-AE1F-4653B62D7C36}"/>
              </a:ext>
            </a:extLst>
          </p:cNvPr>
          <p:cNvCxnSpPr>
            <a:stCxn id="29" idx="4"/>
          </p:cNvCxnSpPr>
          <p:nvPr/>
        </p:nvCxnSpPr>
        <p:spPr bwMode="auto">
          <a:xfrm>
            <a:off x="8856736" y="39238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9CBD686-C994-D647-B4AE-111442995346}"/>
              </a:ext>
            </a:extLst>
          </p:cNvPr>
          <p:cNvSpPr/>
          <p:nvPr/>
        </p:nvSpPr>
        <p:spPr bwMode="auto">
          <a:xfrm>
            <a:off x="8784728" y="37798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E6E411-F482-1A4E-9A35-35382DB28B25}"/>
              </a:ext>
            </a:extLst>
          </p:cNvPr>
          <p:cNvCxnSpPr>
            <a:stCxn id="31" idx="4"/>
          </p:cNvCxnSpPr>
          <p:nvPr/>
        </p:nvCxnSpPr>
        <p:spPr bwMode="auto">
          <a:xfrm>
            <a:off x="9360792" y="3923853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1594279-4CAA-4A40-A279-346BA0C7494F}"/>
              </a:ext>
            </a:extLst>
          </p:cNvPr>
          <p:cNvSpPr/>
          <p:nvPr/>
        </p:nvSpPr>
        <p:spPr bwMode="auto">
          <a:xfrm>
            <a:off x="9288784" y="3779837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6999EA-D2EA-DF4D-831A-5EBA05F315B9}"/>
              </a:ext>
            </a:extLst>
          </p:cNvPr>
          <p:cNvSpPr/>
          <p:nvPr/>
        </p:nvSpPr>
        <p:spPr bwMode="auto">
          <a:xfrm>
            <a:off x="8568704" y="37798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F67D22-3813-D047-919A-DB216EC3B47E}"/>
              </a:ext>
            </a:extLst>
          </p:cNvPr>
          <p:cNvCxnSpPr>
            <a:stCxn id="32" idx="2"/>
          </p:cNvCxnSpPr>
          <p:nvPr/>
        </p:nvCxnSpPr>
        <p:spPr bwMode="auto">
          <a:xfrm>
            <a:off x="8640712" y="39238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7519069-EE26-3A4C-8745-78AB4F2FEA24}"/>
              </a:ext>
            </a:extLst>
          </p:cNvPr>
          <p:cNvSpPr/>
          <p:nvPr/>
        </p:nvSpPr>
        <p:spPr bwMode="auto">
          <a:xfrm>
            <a:off x="9576816" y="377983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B9B616-9AC6-A84D-9587-6E95D4F6BAF8}"/>
              </a:ext>
            </a:extLst>
          </p:cNvPr>
          <p:cNvCxnSpPr>
            <a:stCxn id="34" idx="2"/>
          </p:cNvCxnSpPr>
          <p:nvPr/>
        </p:nvCxnSpPr>
        <p:spPr bwMode="auto">
          <a:xfrm>
            <a:off x="9648824" y="392385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F077F8-BD95-974A-8309-351281FF018B}"/>
              </a:ext>
            </a:extLst>
          </p:cNvPr>
          <p:cNvCxnSpPr>
            <a:cxnSpLocks/>
          </p:cNvCxnSpPr>
          <p:nvPr/>
        </p:nvCxnSpPr>
        <p:spPr bwMode="auto">
          <a:xfrm>
            <a:off x="482080" y="4139877"/>
            <a:ext cx="216024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035401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Many discrete </a:t>
            </a:r>
            <a:r>
              <a:rPr lang="en-US" sz="4000" i="1" dirty="0">
                <a:latin typeface="Calibri"/>
              </a:rPr>
              <a:t>events</a:t>
            </a:r>
            <a:r>
              <a:rPr lang="en-US" sz="4000" dirty="0">
                <a:latin typeface="Calibri"/>
              </a:rPr>
              <a:t> in continuous time</a:t>
            </a:r>
            <a:endParaRPr lang="en-US" sz="4000" i="1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5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4" y="1547589"/>
            <a:ext cx="3384376" cy="3064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00152" y="4355901"/>
            <a:ext cx="8640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"/>
              </a:rPr>
              <a:t>Qmee,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7BD9B-4FA1-074B-8CA3-82F428DC5315}"/>
              </a:ext>
            </a:extLst>
          </p:cNvPr>
          <p:cNvSpPr/>
          <p:nvPr/>
        </p:nvSpPr>
        <p:spPr>
          <a:xfrm>
            <a:off x="1583928" y="4643933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Online 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43891-1244-1D4B-A523-BEF374916A22}"/>
              </a:ext>
            </a:extLst>
          </p:cNvPr>
          <p:cNvSpPr/>
          <p:nvPr/>
        </p:nvSpPr>
        <p:spPr>
          <a:xfrm>
            <a:off x="5616376" y="3328625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Disease dynamics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BFD463-8F88-4E4E-A649-67E180E7C444}"/>
              </a:ext>
            </a:extLst>
          </p:cNvPr>
          <p:cNvSpPr/>
          <p:nvPr/>
        </p:nvSpPr>
        <p:spPr>
          <a:xfrm>
            <a:off x="1439912" y="6732165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Financial trading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4B5421-8CE6-514E-B831-23A8C4790EA3}"/>
              </a:ext>
            </a:extLst>
          </p:cNvPr>
          <p:cNvSpPr/>
          <p:nvPr/>
        </p:nvSpPr>
        <p:spPr>
          <a:xfrm>
            <a:off x="5544368" y="6861999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Mobility dynamics</a:t>
            </a:r>
          </a:p>
        </p:txBody>
      </p:sp>
      <p:pic>
        <p:nvPicPr>
          <p:cNvPr id="1026" name="Picture 2" descr="Image result for financial trading">
            <a:extLst>
              <a:ext uri="{FF2B5EF4-FFF2-40B4-BE49-F238E27FC236}">
                <a16:creationId xmlns:a16="http://schemas.microsoft.com/office/drawing/2014/main" id="{A0C2F9FD-1F4B-D946-ACEC-35966E40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53" y="5425481"/>
            <a:ext cx="2362993" cy="128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heat map from the Electronic Frontier Foundation's study of ALPR hotspots in Oakland">
            <a:extLst>
              <a:ext uri="{FF2B5EF4-FFF2-40B4-BE49-F238E27FC236}">
                <a16:creationId xmlns:a16="http://schemas.microsoft.com/office/drawing/2014/main" id="{ED34F6AD-D957-C148-AE7A-170F2E1E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54" y="4125827"/>
            <a:ext cx="2626157" cy="26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FB3296-6E81-214F-BADC-6C0B6AAD9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360" y="1547589"/>
            <a:ext cx="3115681" cy="168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50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Variety of processes behind these events</a:t>
            </a:r>
            <a:endParaRPr lang="en-US" sz="4000" i="1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6</a:t>
            </a:fld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1017438" y="3233514"/>
            <a:ext cx="1502594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Stock</a:t>
            </a:r>
            <a:br>
              <a:rPr lang="en-US" sz="3200" b="1" dirty="0">
                <a:latin typeface="Calibri" charset="0"/>
              </a:rPr>
            </a:br>
            <a:r>
              <a:rPr lang="en-US" sz="3200" b="1" dirty="0">
                <a:latin typeface="Calibri" charset="0"/>
              </a:rPr>
              <a:t>trading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800" y="1475581"/>
            <a:ext cx="91450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Calibri"/>
              </a:rPr>
              <a:t>Events are (noisy) observations of a variety of complex dynamic processes…</a:t>
            </a:r>
            <a:endParaRPr lang="en-US" sz="4200" dirty="0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3888" y="6516141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Calibri"/>
              </a:rPr>
              <a:t>…in a wide range of temporal scales.</a:t>
            </a:r>
            <a:endParaRPr lang="en-US" sz="4200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8706" y="3263995"/>
            <a:ext cx="2941903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Article creation in Wikipedia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2620" y="5280680"/>
            <a:ext cx="3145804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Ride-sharing requests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322" y="4309361"/>
            <a:ext cx="3145804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News spread in Twitter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2488" y="5232193"/>
            <a:ext cx="3294408" cy="759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000" b="1" dirty="0">
                <a:latin typeface="Calibri" charset="0"/>
              </a:rPr>
              <a:t>A user’s reputation in Quora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503808" y="6300117"/>
            <a:ext cx="8712968" cy="288032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" y="5956627"/>
            <a:ext cx="7920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Fast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64648" y="5956627"/>
            <a:ext cx="100811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70000"/>
              </a:lnSpc>
              <a:buSzTx/>
            </a:pPr>
            <a:r>
              <a:rPr lang="en-US" sz="2800" b="1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Slow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826" y="5219997"/>
            <a:ext cx="642693" cy="642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400" y="3264455"/>
            <a:ext cx="678485" cy="678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" y="4402118"/>
            <a:ext cx="585638" cy="476451"/>
          </a:xfrm>
          <a:prstGeom prst="rect">
            <a:avLst/>
          </a:prstGeom>
        </p:spPr>
      </p:pic>
      <p:pic>
        <p:nvPicPr>
          <p:cNvPr id="3074" name="Picture 2" descr="Image result for uber">
            <a:extLst>
              <a:ext uri="{FF2B5EF4-FFF2-40B4-BE49-F238E27FC236}">
                <a16:creationId xmlns:a16="http://schemas.microsoft.com/office/drawing/2014/main" id="{A876D181-F515-0547-A1BA-89852F50B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18" y="5285393"/>
            <a:ext cx="654381" cy="6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560B54-A695-634C-9170-396269B82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" y="3115369"/>
            <a:ext cx="457200" cy="952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2C5A58-45A3-7142-96FF-9D07B49CC963}"/>
              </a:ext>
            </a:extLst>
          </p:cNvPr>
          <p:cNvSpPr/>
          <p:nvPr/>
        </p:nvSpPr>
        <p:spPr>
          <a:xfrm>
            <a:off x="3766716" y="3399940"/>
            <a:ext cx="3145804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Flu </a:t>
            </a:r>
            <a:br>
              <a:rPr lang="en-US" sz="3200" b="1" dirty="0">
                <a:latin typeface="Calibri" charset="0"/>
              </a:rPr>
            </a:br>
            <a:r>
              <a:rPr lang="en-US" sz="3200" b="1" dirty="0">
                <a:latin typeface="Calibri" charset="0"/>
              </a:rPr>
              <a:t>spreading</a:t>
            </a:r>
          </a:p>
        </p:txBody>
      </p:sp>
      <p:pic>
        <p:nvPicPr>
          <p:cNvPr id="3076" name="Picture 4" descr="Image result for flu">
            <a:extLst>
              <a:ext uri="{FF2B5EF4-FFF2-40B4-BE49-F238E27FC236}">
                <a16:creationId xmlns:a16="http://schemas.microsoft.com/office/drawing/2014/main" id="{D3D8C03E-01B3-4F46-BB82-C80BC1CF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09" y="3275781"/>
            <a:ext cx="1004557" cy="8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B53B2C-BBDA-2E40-AA58-4AC183821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8264" y="4312010"/>
            <a:ext cx="604244" cy="6042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AE8AAF7-0BD2-C641-B882-C95486686CD0}"/>
              </a:ext>
            </a:extLst>
          </p:cNvPr>
          <p:cNvSpPr/>
          <p:nvPr/>
        </p:nvSpPr>
        <p:spPr>
          <a:xfrm>
            <a:off x="5212508" y="4283893"/>
            <a:ext cx="3145804" cy="80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70000"/>
              </a:lnSpc>
              <a:buSzTx/>
            </a:pPr>
            <a:r>
              <a:rPr lang="en-US" sz="3200" b="1" dirty="0">
                <a:latin typeface="Calibri" charset="0"/>
              </a:rPr>
              <a:t>Reviews and sales in Amazon</a:t>
            </a:r>
          </a:p>
        </p:txBody>
      </p:sp>
    </p:spTree>
    <p:extLst>
      <p:ext uri="{BB962C8B-B14F-4D97-AF65-F5344CB8AC3E}">
        <p14:creationId xmlns:p14="http://schemas.microsoft.com/office/powerpoint/2010/main" val="179328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136" y="3191993"/>
            <a:ext cx="648072" cy="659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6096" y="1907629"/>
            <a:ext cx="648072" cy="64439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74764" y="1548659"/>
            <a:ext cx="4790084" cy="4155649"/>
            <a:chOff x="610268" y="3491805"/>
            <a:chExt cx="4286028" cy="38676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268" y="3491805"/>
              <a:ext cx="4286028" cy="386761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4032200" y="6804173"/>
              <a:ext cx="432048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40312" y="6432524"/>
            <a:ext cx="4143933" cy="1016819"/>
            <a:chOff x="7128544" y="3267074"/>
            <a:chExt cx="4143933" cy="10168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8544" y="3699122"/>
              <a:ext cx="4143933" cy="58477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5131" y="3267074"/>
              <a:ext cx="1872208" cy="413562"/>
            </a:xfrm>
            <a:prstGeom prst="rect">
              <a:avLst/>
            </a:prstGeom>
          </p:spPr>
        </p:pic>
      </p:grp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8820471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>
                <a:latin typeface="Calibri"/>
              </a:rPr>
              <a:t>Example I: Information propagation</a:t>
            </a:r>
            <a:endParaRPr lang="en-US" sz="4000" i="1" dirty="0">
              <a:latin typeface="Calibri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7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7776616" y="5488284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/>
              </a:rPr>
              <a:t>Friggeri et al., 2014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856" y="6156101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/>
              </a:rPr>
              <a:t>They can have an impact </a:t>
            </a:r>
            <a:br>
              <a:rPr lang="en-US" sz="3200" b="1" dirty="0">
                <a:latin typeface="Calibri"/>
              </a:rPr>
            </a:br>
            <a:r>
              <a:rPr lang="en-US" sz="3200" b="1" dirty="0">
                <a:latin typeface="Calibri"/>
              </a:rPr>
              <a:t>in the off-line world 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912" y="2339677"/>
            <a:ext cx="648072" cy="69491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2087984" y="2292289"/>
            <a:ext cx="1008112" cy="2634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3528144" y="2555701"/>
            <a:ext cx="144016" cy="6362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0112" y="4499917"/>
            <a:ext cx="648072" cy="648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3968" y="3707829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3196" y="1787578"/>
            <a:ext cx="697185" cy="69718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576064" y="1649214"/>
            <a:ext cx="374904" cy="76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215776" y="1403573"/>
            <a:ext cx="360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latin typeface="Calibri"/>
              </a:rPr>
              <a:t>S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5856" y="1373956"/>
            <a:ext cx="36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atin typeface="Calibri"/>
              </a:rPr>
              <a:t>D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768" y="1619597"/>
            <a:ext cx="93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latin typeface="Calibri"/>
              </a:rPr>
              <a:t>means</a:t>
            </a:r>
            <a:endParaRPr lang="en-US" sz="1400" b="1" dirty="0"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44264" y="1785099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alibri"/>
              </a:rPr>
              <a:t>D follows S</a:t>
            </a: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15776" y="1475581"/>
            <a:ext cx="1080120" cy="676656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0" name="Straight Arrow Connector 39"/>
          <p:cNvCxnSpPr>
            <a:endCxn id="14" idx="1"/>
          </p:cNvCxnSpPr>
          <p:nvPr/>
        </p:nvCxnSpPr>
        <p:spPr bwMode="auto">
          <a:xfrm>
            <a:off x="1943968" y="2915741"/>
            <a:ext cx="1512168" cy="6061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799952" y="2987749"/>
            <a:ext cx="36004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endCxn id="17" idx="0"/>
          </p:cNvCxnSpPr>
          <p:nvPr/>
        </p:nvCxnSpPr>
        <p:spPr bwMode="auto">
          <a:xfrm flipH="1">
            <a:off x="3564148" y="3851845"/>
            <a:ext cx="18002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520032" y="4211885"/>
            <a:ext cx="79208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3168104" y="1547589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Christine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95896" y="2042353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Bob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44168" y="2834441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Beth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39912" y="3635821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Joe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44168" y="4283893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/>
              </a:rPr>
              <a:t>David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00152" y="2073131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3.00pm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3808" y="2433171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3.25pm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88184" y="3203773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3.27pm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44168" y="4643933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Calibri"/>
              </a:rPr>
              <a:t>4.15pm</a:t>
            </a:r>
            <a:endParaRPr lang="en-US" sz="16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7422" name="Oval 17421"/>
          <p:cNvSpPr/>
          <p:nvPr/>
        </p:nvSpPr>
        <p:spPr bwMode="auto">
          <a:xfrm>
            <a:off x="3096096" y="1907629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1439912" y="2339677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456136" y="3203773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240112" y="4499917"/>
            <a:ext cx="648072" cy="648072"/>
          </a:xfrm>
          <a:prstGeom prst="ellips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69509" y="514798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575816" y="5580037"/>
            <a:ext cx="4536504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5724053"/>
            <a:ext cx="76200" cy="165100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 bwMode="auto">
          <a:xfrm>
            <a:off x="1654021" y="521999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7" name="Straight Connector 76"/>
          <p:cNvCxnSpPr>
            <a:stCxn id="76" idx="2"/>
          </p:cNvCxnSpPr>
          <p:nvPr/>
        </p:nvCxnSpPr>
        <p:spPr bwMode="auto">
          <a:xfrm>
            <a:off x="1726029" y="536401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893538" y="5147989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1871960" y="521955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1943968" y="5365856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/>
          <p:cNvSpPr/>
          <p:nvPr/>
        </p:nvSpPr>
        <p:spPr bwMode="auto">
          <a:xfrm>
            <a:off x="4032200" y="522177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4104208" y="5368076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791840" y="521999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7" name="Straight Connector 86"/>
          <p:cNvCxnSpPr>
            <a:stCxn id="86" idx="2"/>
          </p:cNvCxnSpPr>
          <p:nvPr/>
        </p:nvCxnSpPr>
        <p:spPr bwMode="auto">
          <a:xfrm>
            <a:off x="863848" y="5364013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57017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5" grpId="0"/>
      <p:bldP spid="56" grpId="0"/>
      <p:bldP spid="57" grpId="0"/>
      <p:bldP spid="58" grpId="0"/>
      <p:bldP spid="17422" grpId="0" animBg="1"/>
      <p:bldP spid="60" grpId="0" animBg="1"/>
      <p:bldP spid="70" grpId="0" animBg="1"/>
      <p:bldP spid="71" grpId="0" animBg="1"/>
      <p:bldP spid="76" grpId="0" animBg="1"/>
      <p:bldP spid="81" grpId="0" animBg="1"/>
      <p:bldP spid="83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344" y="1801737"/>
            <a:ext cx="1863207" cy="2880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464" y="2200132"/>
            <a:ext cx="2952328" cy="2554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304" y="1463590"/>
            <a:ext cx="2376264" cy="28223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376" y="2527629"/>
            <a:ext cx="2088232" cy="29831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 bwMode="auto">
          <a:xfrm>
            <a:off x="5694432" y="1817836"/>
            <a:ext cx="685800" cy="288032"/>
          </a:xfrm>
          <a:prstGeom prst="rect">
            <a:avLst/>
          </a:prstGeom>
          <a:solidFill>
            <a:schemeClr val="accent2">
              <a:alpha val="29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6120432" y="2200132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>
          <a:xfrm flipH="1">
            <a:off x="5688384" y="1993957"/>
            <a:ext cx="46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504D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>
              <a:solidFill>
                <a:srgbClr val="C0504D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3983792" y="3330004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3890099" y="3762052"/>
            <a:ext cx="5898549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56" y="3812976"/>
            <a:ext cx="76200" cy="16510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 bwMode="auto">
          <a:xfrm>
            <a:off x="4968304" y="340201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5" name="Straight Connector 84"/>
          <p:cNvCxnSpPr>
            <a:stCxn id="84" idx="2"/>
          </p:cNvCxnSpPr>
          <p:nvPr/>
        </p:nvCxnSpPr>
        <p:spPr bwMode="auto">
          <a:xfrm>
            <a:off x="5040312" y="3546028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87" idx="4"/>
          </p:cNvCxnSpPr>
          <p:nvPr/>
        </p:nvCxnSpPr>
        <p:spPr bwMode="auto">
          <a:xfrm>
            <a:off x="4244032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4172024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9500616" y="3330004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1546" y="1535598"/>
            <a:ext cx="2675487" cy="93610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8801" y="2144315"/>
            <a:ext cx="2664296" cy="54341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8801" y="1967646"/>
            <a:ext cx="2448272" cy="210856"/>
          </a:xfrm>
          <a:prstGeom prst="rect">
            <a:avLst/>
          </a:prstGeom>
        </p:spPr>
      </p:pic>
      <p:cxnSp>
        <p:nvCxnSpPr>
          <p:cNvPr id="92" name="Straight Connector 91"/>
          <p:cNvCxnSpPr>
            <a:stCxn id="93" idx="4"/>
          </p:cNvCxnSpPr>
          <p:nvPr/>
        </p:nvCxnSpPr>
        <p:spPr bwMode="auto">
          <a:xfrm>
            <a:off x="5976416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Oval 92"/>
          <p:cNvSpPr/>
          <p:nvPr/>
        </p:nvSpPr>
        <p:spPr bwMode="auto">
          <a:xfrm>
            <a:off x="5904408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4" name="Straight Connector 93"/>
          <p:cNvCxnSpPr>
            <a:stCxn id="95" idx="4"/>
          </p:cNvCxnSpPr>
          <p:nvPr/>
        </p:nvCxnSpPr>
        <p:spPr bwMode="auto">
          <a:xfrm>
            <a:off x="6840512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Oval 94"/>
          <p:cNvSpPr/>
          <p:nvPr/>
        </p:nvSpPr>
        <p:spPr bwMode="auto">
          <a:xfrm>
            <a:off x="6768504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6" name="Straight Connector 95"/>
          <p:cNvCxnSpPr>
            <a:stCxn id="97" idx="4"/>
          </p:cNvCxnSpPr>
          <p:nvPr/>
        </p:nvCxnSpPr>
        <p:spPr bwMode="auto">
          <a:xfrm>
            <a:off x="7488584" y="3546028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Oval 96"/>
          <p:cNvSpPr/>
          <p:nvPr/>
        </p:nvSpPr>
        <p:spPr bwMode="auto">
          <a:xfrm>
            <a:off x="7416576" y="3402012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7056536" y="340201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9" name="Straight Connector 98"/>
          <p:cNvCxnSpPr>
            <a:stCxn id="98" idx="2"/>
          </p:cNvCxnSpPr>
          <p:nvPr/>
        </p:nvCxnSpPr>
        <p:spPr bwMode="auto">
          <a:xfrm>
            <a:off x="7128544" y="3546028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Rectangle 99"/>
          <p:cNvSpPr/>
          <p:nvPr/>
        </p:nvSpPr>
        <p:spPr bwMode="auto">
          <a:xfrm>
            <a:off x="7848624" y="3402012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1" name="Straight Connector 100"/>
          <p:cNvCxnSpPr>
            <a:stCxn id="100" idx="2"/>
          </p:cNvCxnSpPr>
          <p:nvPr/>
        </p:nvCxnSpPr>
        <p:spPr bwMode="auto">
          <a:xfrm>
            <a:off x="7920632" y="3546028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Arc 101"/>
          <p:cNvSpPr/>
          <p:nvPr/>
        </p:nvSpPr>
        <p:spPr bwMode="auto">
          <a:xfrm>
            <a:off x="6808504" y="3113980"/>
            <a:ext cx="320040" cy="360040"/>
          </a:xfrm>
          <a:prstGeom prst="arc">
            <a:avLst>
              <a:gd name="adj1" fmla="val 11062949"/>
              <a:gd name="adj2" fmla="val 23509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Arc 102"/>
          <p:cNvSpPr/>
          <p:nvPr/>
        </p:nvSpPr>
        <p:spPr bwMode="auto">
          <a:xfrm>
            <a:off x="4248224" y="3122364"/>
            <a:ext cx="777240" cy="448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Arc 103"/>
          <p:cNvSpPr/>
          <p:nvPr/>
        </p:nvSpPr>
        <p:spPr bwMode="auto">
          <a:xfrm>
            <a:off x="5976416" y="3041972"/>
            <a:ext cx="1965960" cy="53949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Left-Up Arrow 108"/>
          <p:cNvSpPr/>
          <p:nvPr/>
        </p:nvSpPr>
        <p:spPr bwMode="auto">
          <a:xfrm flipH="1">
            <a:off x="2448024" y="2825948"/>
            <a:ext cx="914400" cy="114300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219" y="1433604"/>
            <a:ext cx="1008112" cy="1157313"/>
          </a:xfrm>
          <a:prstGeom prst="rect">
            <a:avLst/>
          </a:prstGeom>
        </p:spPr>
      </p:pic>
      <p:cxnSp>
        <p:nvCxnSpPr>
          <p:cNvPr id="111" name="Straight Connector 110"/>
          <p:cNvCxnSpPr/>
          <p:nvPr/>
        </p:nvCxnSpPr>
        <p:spPr bwMode="auto">
          <a:xfrm>
            <a:off x="3983791" y="5866293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V="1">
            <a:off x="3890098" y="6298341"/>
            <a:ext cx="5898549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5" name="Picture 1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55" y="6349265"/>
            <a:ext cx="76200" cy="165100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 bwMode="auto">
          <a:xfrm>
            <a:off x="4968303" y="5938301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7" name="Straight Connector 116"/>
          <p:cNvCxnSpPr>
            <a:stCxn id="116" idx="2"/>
          </p:cNvCxnSpPr>
          <p:nvPr/>
        </p:nvCxnSpPr>
        <p:spPr bwMode="auto">
          <a:xfrm>
            <a:off x="5040311" y="6082317"/>
            <a:ext cx="0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119" idx="4"/>
          </p:cNvCxnSpPr>
          <p:nvPr/>
        </p:nvCxnSpPr>
        <p:spPr bwMode="auto">
          <a:xfrm>
            <a:off x="4244031" y="6082317"/>
            <a:ext cx="4192" cy="2160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Oval 118"/>
          <p:cNvSpPr/>
          <p:nvPr/>
        </p:nvSpPr>
        <p:spPr bwMode="auto">
          <a:xfrm>
            <a:off x="4172023" y="5938301"/>
            <a:ext cx="144016" cy="144016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0" name="Straight Connector 119"/>
          <p:cNvCxnSpPr/>
          <p:nvPr/>
        </p:nvCxnSpPr>
        <p:spPr bwMode="auto">
          <a:xfrm>
            <a:off x="9500615" y="5866293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Arc 131"/>
          <p:cNvSpPr/>
          <p:nvPr/>
        </p:nvSpPr>
        <p:spPr bwMode="auto">
          <a:xfrm>
            <a:off x="4248223" y="5658653"/>
            <a:ext cx="777240" cy="448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328343" y="5937856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4" name="Straight Connector 133"/>
          <p:cNvCxnSpPr/>
          <p:nvPr/>
        </p:nvCxnSpPr>
        <p:spPr bwMode="auto">
          <a:xfrm>
            <a:off x="5400351" y="6084160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Left-Up Arrow 136"/>
          <p:cNvSpPr/>
          <p:nvPr/>
        </p:nvSpPr>
        <p:spPr bwMode="auto">
          <a:xfrm flipH="1">
            <a:off x="2376015" y="5324013"/>
            <a:ext cx="914400" cy="114300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8" name="Arc 137"/>
          <p:cNvSpPr/>
          <p:nvPr/>
        </p:nvSpPr>
        <p:spPr bwMode="auto">
          <a:xfrm>
            <a:off x="4248223" y="5580036"/>
            <a:ext cx="1080120" cy="504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Arc 138"/>
          <p:cNvSpPr/>
          <p:nvPr/>
        </p:nvSpPr>
        <p:spPr bwMode="auto">
          <a:xfrm>
            <a:off x="4248223" y="5508028"/>
            <a:ext cx="3600400" cy="504056"/>
          </a:xfrm>
          <a:prstGeom prst="arc">
            <a:avLst>
              <a:gd name="adj1" fmla="val 11062949"/>
              <a:gd name="adj2" fmla="val 2159377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7848624" y="5940076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1" name="Straight Connector 140"/>
          <p:cNvCxnSpPr/>
          <p:nvPr/>
        </p:nvCxnSpPr>
        <p:spPr bwMode="auto">
          <a:xfrm>
            <a:off x="7920632" y="6086380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8330" y="4457939"/>
            <a:ext cx="3461320" cy="80677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235" y="4529948"/>
            <a:ext cx="648072" cy="648072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8810" y="4385931"/>
            <a:ext cx="1652364" cy="1037468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6675" y="4961995"/>
            <a:ext cx="3240360" cy="474026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2906" y="4673963"/>
            <a:ext cx="502410" cy="538728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2947" y="4169908"/>
            <a:ext cx="1333500" cy="533400"/>
          </a:xfrm>
          <a:prstGeom prst="rect">
            <a:avLst/>
          </a:prstGeom>
        </p:spPr>
      </p:pic>
      <p:cxnSp>
        <p:nvCxnSpPr>
          <p:cNvPr id="149" name="Straight Connector 148"/>
          <p:cNvCxnSpPr/>
          <p:nvPr/>
        </p:nvCxnSpPr>
        <p:spPr bwMode="auto">
          <a:xfrm>
            <a:off x="5422037" y="6737930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 flipV="1">
            <a:off x="5328344" y="7169978"/>
            <a:ext cx="4464496" cy="14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9504808" y="6732165"/>
            <a:ext cx="2758" cy="7143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Rectangle 152"/>
          <p:cNvSpPr/>
          <p:nvPr/>
        </p:nvSpPr>
        <p:spPr bwMode="auto">
          <a:xfrm>
            <a:off x="6048424" y="6807650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6120432" y="6953954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Rectangle 154"/>
          <p:cNvSpPr/>
          <p:nvPr/>
        </p:nvSpPr>
        <p:spPr bwMode="auto">
          <a:xfrm>
            <a:off x="6336456" y="6809938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6" name="Straight Connector 155"/>
          <p:cNvCxnSpPr/>
          <p:nvPr/>
        </p:nvCxnSpPr>
        <p:spPr bwMode="auto">
          <a:xfrm>
            <a:off x="6408464" y="6956242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7" name="Rectangle 156"/>
          <p:cNvSpPr/>
          <p:nvPr/>
        </p:nvSpPr>
        <p:spPr bwMode="auto">
          <a:xfrm>
            <a:off x="5832400" y="6809938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8" name="Straight Connector 157"/>
          <p:cNvCxnSpPr/>
          <p:nvPr/>
        </p:nvCxnSpPr>
        <p:spPr bwMode="auto">
          <a:xfrm>
            <a:off x="5904408" y="6956242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Rectangle 158"/>
          <p:cNvSpPr/>
          <p:nvPr/>
        </p:nvSpPr>
        <p:spPr bwMode="auto">
          <a:xfrm>
            <a:off x="6984528" y="6809938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0" name="Straight Connector 159"/>
          <p:cNvCxnSpPr/>
          <p:nvPr/>
        </p:nvCxnSpPr>
        <p:spPr bwMode="auto">
          <a:xfrm>
            <a:off x="7056536" y="6956242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1" name="Rectangle 160"/>
          <p:cNvSpPr/>
          <p:nvPr/>
        </p:nvSpPr>
        <p:spPr bwMode="auto">
          <a:xfrm>
            <a:off x="7776616" y="6804173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2" name="Straight Connector 161"/>
          <p:cNvCxnSpPr/>
          <p:nvPr/>
        </p:nvCxnSpPr>
        <p:spPr bwMode="auto">
          <a:xfrm>
            <a:off x="7848624" y="6950477"/>
            <a:ext cx="0" cy="2194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8667967" y="650684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Upvote</a:t>
            </a:r>
          </a:p>
        </p:txBody>
      </p:sp>
      <p:cxnSp>
        <p:nvCxnSpPr>
          <p:cNvPr id="164" name="Straight Arrow Connector 163"/>
          <p:cNvCxnSpPr/>
          <p:nvPr/>
        </p:nvCxnSpPr>
        <p:spPr bwMode="auto">
          <a:xfrm>
            <a:off x="5413248" y="6444133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5" name="TextBox 164"/>
          <p:cNvSpPr txBox="1"/>
          <p:nvPr/>
        </p:nvSpPr>
        <p:spPr>
          <a:xfrm>
            <a:off x="8640712" y="2627709"/>
            <a:ext cx="101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Addition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640712" y="2906449"/>
            <a:ext cx="120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Refutation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8568704" y="5292005"/>
            <a:ext cx="105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Question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568704" y="5570745"/>
            <a:ext cx="91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Answer</a:t>
            </a:r>
          </a:p>
        </p:txBody>
      </p:sp>
      <p:sp>
        <p:nvSpPr>
          <p:cNvPr id="170" name="Oval 169"/>
          <p:cNvSpPr/>
          <p:nvPr/>
        </p:nvSpPr>
        <p:spPr bwMode="auto">
          <a:xfrm>
            <a:off x="8496696" y="2771725"/>
            <a:ext cx="144016" cy="144016"/>
          </a:xfrm>
          <a:prstGeom prst="ellipse">
            <a:avLst/>
          </a:prstGeom>
          <a:solidFill>
            <a:srgbClr val="008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496696" y="3059757"/>
            <a:ext cx="144016" cy="144016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8496696" y="6660157"/>
            <a:ext cx="144016" cy="14401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8424688" y="5436021"/>
            <a:ext cx="144016" cy="144016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424688" y="5724053"/>
            <a:ext cx="144016" cy="144016"/>
          </a:xfrm>
          <a:prstGeom prst="rect">
            <a:avLst/>
          </a:prstGeom>
          <a:solidFill>
            <a:srgbClr val="99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5" name="Picture 17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56" y="7236221"/>
            <a:ext cx="76200" cy="165100"/>
          </a:xfrm>
          <a:prstGeom prst="rect">
            <a:avLst/>
          </a:prstGeom>
        </p:spPr>
      </p:pic>
      <p:sp>
        <p:nvSpPr>
          <p:cNvPr id="176" name="Title 1"/>
          <p:cNvSpPr txBox="1">
            <a:spLocks/>
          </p:cNvSpPr>
          <p:nvPr/>
        </p:nvSpPr>
        <p:spPr bwMode="auto">
          <a:xfrm>
            <a:off x="468313" y="251445"/>
            <a:ext cx="93965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Example II: Knowledge creation</a:t>
            </a:r>
            <a:endParaRPr lang="en-US" sz="4000" i="1" dirty="0">
              <a:latin typeface="Calibri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72560" y="1547589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9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/>
      <p:bldP spid="84" grpId="0" animBg="1"/>
      <p:bldP spid="87" grpId="0" animBg="1"/>
      <p:bldP spid="93" grpId="0" animBg="1"/>
      <p:bldP spid="95" grpId="0" animBg="1"/>
      <p:bldP spid="97" grpId="0" animBg="1"/>
      <p:bldP spid="98" grpId="0" animBg="1"/>
      <p:bldP spid="100" grpId="0" animBg="1"/>
      <p:bldP spid="102" grpId="0" animBg="1"/>
      <p:bldP spid="103" grpId="0" animBg="1"/>
      <p:bldP spid="104" grpId="0" animBg="1"/>
      <p:bldP spid="109" grpId="0" animBg="1"/>
      <p:bldP spid="116" grpId="0" animBg="1"/>
      <p:bldP spid="119" grpId="0" animBg="1"/>
      <p:bldP spid="132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53" grpId="0" animBg="1"/>
      <p:bldP spid="155" grpId="0" animBg="1"/>
      <p:bldP spid="157" grpId="0" animBg="1"/>
      <p:bldP spid="159" grpId="0" animBg="1"/>
      <p:bldP spid="161" grpId="0" animBg="1"/>
      <p:bldP spid="163" grpId="0"/>
      <p:bldP spid="165" grpId="0"/>
      <p:bldP spid="166" grpId="0"/>
      <p:bldP spid="168" grpId="0"/>
      <p:bldP spid="169" grpId="0"/>
      <p:bldP spid="170" grpId="0" animBg="1"/>
      <p:bldP spid="170" grpId="1" animBg="1"/>
      <p:bldP spid="171" grpId="0" animBg="1"/>
      <p:bldP spid="172" grpId="0" animBg="1"/>
      <p:bldP spid="173" grpId="0" animBg="1"/>
      <p:bldP spid="1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9</a:t>
            </a:fld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1299465" y="2267669"/>
            <a:ext cx="4460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Introduction to programming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142278" y="2385271"/>
            <a:ext cx="0" cy="369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38468" y="2817018"/>
            <a:ext cx="0" cy="369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306721" y="2710357"/>
            <a:ext cx="2231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Discrete math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9465" y="3128613"/>
            <a:ext cx="3173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Project presentation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38468" y="3233577"/>
            <a:ext cx="0" cy="36933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1104434" y="4669264"/>
            <a:ext cx="8112342" cy="1482412"/>
            <a:chOff x="1104434" y="4669264"/>
            <a:chExt cx="8112342" cy="1482412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233848" y="4669264"/>
              <a:ext cx="3810" cy="148241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1112075" y="5409208"/>
              <a:ext cx="7855901" cy="1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8967977" y="5374421"/>
              <a:ext cx="248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1104434" y="5409208"/>
              <a:ext cx="7855901" cy="1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414561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910615" y="5205882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481712" y="520680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015586" y="520680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659253" y="521786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313854" y="5214169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851077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751673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972978" y="5216043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160170" y="5211888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345038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186942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850415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320223" y="5209364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582180" y="520775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691037" y="5212960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278969" y="521786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379326" y="5214169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6737489" y="5216043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6179755" y="5217866"/>
              <a:ext cx="0" cy="36933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066657" y="4022099"/>
            <a:ext cx="1538201" cy="852356"/>
            <a:chOff x="-24738" y="3038826"/>
            <a:chExt cx="1538201" cy="852356"/>
          </a:xfrm>
        </p:grpSpPr>
        <p:sp>
          <p:nvSpPr>
            <p:cNvPr id="42" name="Oval Callout 41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3884"/>
                <a:gd name="adj2" fmla="val 113522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24738" y="3168144"/>
              <a:ext cx="15382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For/do-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while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 loops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9832" y="6041417"/>
            <a:ext cx="1376226" cy="852356"/>
            <a:chOff x="0" y="3038826"/>
            <a:chExt cx="1497344" cy="852356"/>
          </a:xfrm>
        </p:grpSpPr>
        <p:sp>
          <p:nvSpPr>
            <p:cNvPr id="45" name="Oval Callout 44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399"/>
                <a:gd name="adj2" fmla="val -125255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1315" y="3252875"/>
              <a:ext cx="11260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If … else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75230" y="5680682"/>
            <a:ext cx="1644861" cy="852356"/>
            <a:chOff x="0" y="3056221"/>
            <a:chExt cx="1497344" cy="852356"/>
          </a:xfrm>
        </p:grpSpPr>
        <p:sp>
          <p:nvSpPr>
            <p:cNvPr id="48" name="Oval Callout 47"/>
            <p:cNvSpPr/>
            <p:nvPr/>
          </p:nvSpPr>
          <p:spPr bwMode="auto">
            <a:xfrm>
              <a:off x="0" y="3056221"/>
              <a:ext cx="1497344" cy="852356"/>
            </a:xfrm>
            <a:prstGeom prst="wedgeEllipseCallout">
              <a:avLst>
                <a:gd name="adj1" fmla="val -19352"/>
                <a:gd name="adj2" fmla="val -82397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469" y="3148505"/>
              <a:ext cx="140674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How to write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 switch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90464" y="5989235"/>
            <a:ext cx="1497344" cy="852356"/>
            <a:chOff x="-34792" y="3038826"/>
            <a:chExt cx="1497344" cy="852356"/>
          </a:xfrm>
        </p:grpSpPr>
        <p:sp>
          <p:nvSpPr>
            <p:cNvPr id="51" name="Oval Callout 50"/>
            <p:cNvSpPr/>
            <p:nvPr/>
          </p:nvSpPr>
          <p:spPr bwMode="auto">
            <a:xfrm>
              <a:off x="-34792" y="3038826"/>
              <a:ext cx="1497344" cy="852356"/>
            </a:xfrm>
            <a:prstGeom prst="wedgeEllipseCallout">
              <a:avLst>
                <a:gd name="adj1" fmla="val 14341"/>
                <a:gd name="adj2" fmla="val -119133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9166" y="3096320"/>
              <a:ext cx="115410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Private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functions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36166" y="4127959"/>
            <a:ext cx="1497344" cy="852356"/>
            <a:chOff x="0" y="3038826"/>
            <a:chExt cx="1497344" cy="852356"/>
          </a:xfrm>
        </p:grpSpPr>
        <p:sp>
          <p:nvSpPr>
            <p:cNvPr id="54" name="Oval Callout 53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14341"/>
                <a:gd name="adj2" fmla="val 103318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8317" y="3113715"/>
              <a:ext cx="121209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Define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 functions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455829" y="3696902"/>
            <a:ext cx="1497344" cy="852356"/>
            <a:chOff x="0" y="3038826"/>
            <a:chExt cx="1497344" cy="852356"/>
          </a:xfrm>
        </p:grpSpPr>
        <p:sp>
          <p:nvSpPr>
            <p:cNvPr id="57" name="Oval Callout 56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6208"/>
                <a:gd name="adj2" fmla="val 154337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117" y="3077429"/>
              <a:ext cx="142649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Class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 inheritance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253836" y="6527881"/>
            <a:ext cx="1497344" cy="852356"/>
            <a:chOff x="0" y="2893682"/>
            <a:chExt cx="1497344" cy="852356"/>
          </a:xfrm>
        </p:grpSpPr>
        <p:sp>
          <p:nvSpPr>
            <p:cNvPr id="60" name="Oval Callout 59"/>
            <p:cNvSpPr/>
            <p:nvPr/>
          </p:nvSpPr>
          <p:spPr bwMode="auto">
            <a:xfrm>
              <a:off x="0" y="2893682"/>
              <a:ext cx="1497344" cy="852356"/>
            </a:xfrm>
            <a:prstGeom prst="wedgeEllipseCallout">
              <a:avLst>
                <a:gd name="adj1" fmla="val -12381"/>
                <a:gd name="adj2" fmla="val -178953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951" y="2935277"/>
              <a:ext cx="13388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Class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 destructor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69883" y="6519780"/>
            <a:ext cx="1497344" cy="852356"/>
            <a:chOff x="0" y="3038826"/>
            <a:chExt cx="1497344" cy="852356"/>
          </a:xfrm>
        </p:grpSpPr>
        <p:sp>
          <p:nvSpPr>
            <p:cNvPr id="63" name="Oval Callout 62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37941"/>
                <a:gd name="adj2" fmla="val -178314"/>
              </a:avLst>
            </a:prstGeom>
            <a:solidFill>
              <a:srgbClr val="FFFFF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2876" y="3113715"/>
              <a:ext cx="8829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Plot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library</a:t>
              </a:r>
            </a:p>
          </p:txBody>
        </p:sp>
      </p:grpSp>
      <p:sp>
        <p:nvSpPr>
          <p:cNvPr id="65" name="Oval Callout 64"/>
          <p:cNvSpPr/>
          <p:nvPr/>
        </p:nvSpPr>
        <p:spPr bwMode="auto">
          <a:xfrm>
            <a:off x="4896296" y="3444754"/>
            <a:ext cx="1672509" cy="715520"/>
          </a:xfrm>
          <a:prstGeom prst="wedgeEllipseCallout">
            <a:avLst>
              <a:gd name="adj1" fmla="val 30742"/>
              <a:gd name="adj2" fmla="val 227045"/>
            </a:avLst>
          </a:prstGeom>
          <a:solidFill>
            <a:srgbClr val="FFFFFF"/>
          </a:solidFill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087984" y="5881697"/>
            <a:ext cx="1243111" cy="922476"/>
            <a:chOff x="235596" y="3026126"/>
            <a:chExt cx="1497344" cy="922476"/>
          </a:xfrm>
        </p:grpSpPr>
        <p:sp>
          <p:nvSpPr>
            <p:cNvPr id="67" name="Oval Callout 66"/>
            <p:cNvSpPr/>
            <p:nvPr/>
          </p:nvSpPr>
          <p:spPr bwMode="auto">
            <a:xfrm>
              <a:off x="235596" y="3026126"/>
              <a:ext cx="1497344" cy="852356"/>
            </a:xfrm>
            <a:prstGeom prst="wedgeEllipseCallout">
              <a:avLst>
                <a:gd name="adj1" fmla="val 10856"/>
                <a:gd name="adj2" fmla="val -98722"/>
              </a:avLst>
            </a:prstGeom>
            <a:solidFill>
              <a:srgbClr val="FFFFFF"/>
            </a:solidFill>
            <a:ln w="381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0702" y="3240716"/>
              <a:ext cx="148223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Logic</a:t>
              </a:r>
            </a:p>
            <a:p>
              <a:pPr algn="ctr"/>
              <a:endParaRPr lang="en-US" sz="2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58225" y="4124955"/>
            <a:ext cx="1497344" cy="852356"/>
            <a:chOff x="0" y="3038826"/>
            <a:chExt cx="1497344" cy="852356"/>
          </a:xfrm>
        </p:grpSpPr>
        <p:sp>
          <p:nvSpPr>
            <p:cNvPr id="70" name="Oval Callout 69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16316"/>
                <a:gd name="adj2" fmla="val 97020"/>
              </a:avLst>
            </a:prstGeom>
            <a:solidFill>
              <a:srgbClr val="FFFFFF"/>
            </a:solidFill>
            <a:ln w="381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2838" y="3261103"/>
              <a:ext cx="12630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Set theory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78862" y="4168560"/>
            <a:ext cx="1497344" cy="852356"/>
            <a:chOff x="0" y="3038826"/>
            <a:chExt cx="1497344" cy="852356"/>
          </a:xfrm>
        </p:grpSpPr>
        <p:sp>
          <p:nvSpPr>
            <p:cNvPr id="73" name="Oval Callout 72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16316"/>
                <a:gd name="adj2" fmla="val 97020"/>
              </a:avLst>
            </a:prstGeom>
            <a:solidFill>
              <a:srgbClr val="FFFFFF"/>
            </a:solidFill>
            <a:ln w="381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6257" y="3261103"/>
              <a:ext cx="12362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Geometry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911167" y="3595751"/>
            <a:ext cx="161434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Graph Theory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916595" y="3423694"/>
            <a:ext cx="1783019" cy="852356"/>
            <a:chOff x="0" y="3038826"/>
            <a:chExt cx="1497344" cy="852356"/>
          </a:xfrm>
        </p:grpSpPr>
        <p:sp>
          <p:nvSpPr>
            <p:cNvPr id="77" name="Oval Callout 76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9693"/>
                <a:gd name="adj2" fmla="val 191073"/>
              </a:avLst>
            </a:prstGeom>
            <a:solidFill>
              <a:srgbClr val="FFFFFF"/>
            </a:solidFill>
            <a:ln w="3810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55543" y="3113715"/>
              <a:ext cx="11776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Powerpoint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vs. Keynote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840174" y="4185256"/>
            <a:ext cx="1497344" cy="852356"/>
            <a:chOff x="0" y="3038826"/>
            <a:chExt cx="1497344" cy="852356"/>
          </a:xfrm>
        </p:grpSpPr>
        <p:sp>
          <p:nvSpPr>
            <p:cNvPr id="80" name="Oval Callout 79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-16316"/>
                <a:gd name="adj2" fmla="val 97020"/>
              </a:avLst>
            </a:prstGeom>
            <a:solidFill>
              <a:srgbClr val="FFFFFF"/>
            </a:solidFill>
            <a:ln w="3810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2890" y="3061530"/>
              <a:ext cx="1402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Export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pptx to pdf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231846" y="5879809"/>
            <a:ext cx="1497344" cy="852356"/>
            <a:chOff x="0" y="3038826"/>
            <a:chExt cx="1497344" cy="852356"/>
          </a:xfrm>
        </p:grpSpPr>
        <p:sp>
          <p:nvSpPr>
            <p:cNvPr id="83" name="Oval Callout 82"/>
            <p:cNvSpPr/>
            <p:nvPr/>
          </p:nvSpPr>
          <p:spPr bwMode="auto">
            <a:xfrm>
              <a:off x="0" y="3038826"/>
              <a:ext cx="1497344" cy="852356"/>
            </a:xfrm>
            <a:prstGeom prst="wedgeEllipseCallout">
              <a:avLst>
                <a:gd name="adj1" fmla="val 10856"/>
                <a:gd name="adj2" fmla="val -98722"/>
              </a:avLst>
            </a:prstGeom>
            <a:solidFill>
              <a:srgbClr val="FFFFFF"/>
            </a:solidFill>
            <a:ln w="38100" cap="flat" cmpd="sng" algn="ctr">
              <a:solidFill>
                <a:srgbClr val="A2001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7672" y="3113715"/>
              <a:ext cx="1233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PP</a:t>
              </a:r>
            </a:p>
            <a:p>
              <a:pPr algn="ctr"/>
              <a:r>
                <a:rPr lang="en-US" sz="2000" dirty="0">
                  <a:latin typeface="Calibri"/>
                  <a:cs typeface="Calibri"/>
                </a:rPr>
                <a:t>templates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223888" y="1403573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Calibri"/>
              </a:rPr>
              <a:t>1st year computer science student</a:t>
            </a:r>
            <a:endParaRPr lang="en-US" sz="4200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8732">
            <a:off x="6271155" y="2485318"/>
            <a:ext cx="3624564" cy="1080120"/>
          </a:xfrm>
          <a:prstGeom prst="rect">
            <a:avLst/>
          </a:prstGeom>
        </p:spPr>
      </p:pic>
      <p:cxnSp>
        <p:nvCxnSpPr>
          <p:cNvPr id="88" name="Straight Connector 87"/>
          <p:cNvCxnSpPr/>
          <p:nvPr/>
        </p:nvCxnSpPr>
        <p:spPr bwMode="auto">
          <a:xfrm>
            <a:off x="8712720" y="4643933"/>
            <a:ext cx="3810" cy="14824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itle 1"/>
          <p:cNvSpPr txBox="1">
            <a:spLocks/>
          </p:cNvSpPr>
          <p:nvPr/>
        </p:nvSpPr>
        <p:spPr bwMode="auto">
          <a:xfrm>
            <a:off x="468313" y="251445"/>
            <a:ext cx="93965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>
                <a:latin typeface="Calibri"/>
              </a:rPr>
              <a:t>Example III: Human learning</a:t>
            </a:r>
            <a:endParaRPr lang="en-US" sz="4000" i="1" dirty="0">
              <a:latin typeface="Calibri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800" y="1428734"/>
            <a:ext cx="648072" cy="6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23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75" grpId="0"/>
      <p:bldP spid="75" grpId="1"/>
    </p:bld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28698</TotalTime>
  <Words>573</Words>
  <Application>Microsoft Macintosh PowerPoint</Application>
  <PresentationFormat>Custom</PresentationFormat>
  <Paragraphs>187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Corbel</vt:lpstr>
      <vt:lpstr>DejaVu Sans</vt:lpstr>
      <vt:lpstr>StarSymbol</vt:lpstr>
      <vt:lpstr>Tahoma</vt:lpstr>
      <vt:lpstr>Times New Roman</vt:lpstr>
      <vt:lpstr>Zapf Dingbats</vt:lpstr>
      <vt:lpstr>Glossy</vt:lpstr>
      <vt:lpstr>PowerPoint Presentation</vt:lpstr>
      <vt:lpstr>Lectures for Part II</vt:lpstr>
      <vt:lpstr>Evaluation for Part II</vt:lpstr>
      <vt:lpstr>PowerPoint Presentation</vt:lpstr>
      <vt:lpstr>Many discrete events in continuous time</vt:lpstr>
      <vt:lpstr>Variety of processes behind these events</vt:lpstr>
      <vt:lpstr>Example I: Information propagation</vt:lpstr>
      <vt:lpstr>PowerPoint Presentation</vt:lpstr>
      <vt:lpstr>PowerPoint Presentation</vt:lpstr>
      <vt:lpstr>Detailed event traces</vt:lpstr>
      <vt:lpstr>Aren’t these event traces just time series?</vt:lpstr>
      <vt:lpstr>PowerPoint Presentation</vt:lpstr>
      <vt:lpstr>Temporal point processes</vt:lpstr>
      <vt:lpstr>Model time as a random variable</vt:lpstr>
      <vt:lpstr>Problems of density parametrization (I)</vt:lpstr>
      <vt:lpstr>Problems of density parametrization (II)</vt:lpstr>
      <vt:lpstr>Intensity function</vt:lpstr>
      <vt:lpstr>Advantages of intensity parametrization (I)</vt:lpstr>
      <vt:lpstr>Advantages of intensity parametrization (II)</vt:lpstr>
      <vt:lpstr>Relation between f*, F*, S*, λ*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Dynamics of Information Pathways in On-line Media</dc:title>
  <dc:subject/>
  <dc:creator>Manuel Gomez Rodriguez</dc:creator>
  <cp:keywords/>
  <dc:description>Interview at Google</dc:description>
  <cp:lastModifiedBy>Microsoft Office User</cp:lastModifiedBy>
  <cp:revision>4475</cp:revision>
  <dcterms:created xsi:type="dcterms:W3CDTF">2014-02-12T10:07:58Z</dcterms:created>
  <dcterms:modified xsi:type="dcterms:W3CDTF">2018-12-10T09:56:45Z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