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41"/>
  </p:notesMasterIdLst>
  <p:handoutMasterIdLst>
    <p:handoutMasterId r:id="rId42"/>
  </p:handoutMasterIdLst>
  <p:sldIdLst>
    <p:sldId id="467" r:id="rId2"/>
    <p:sldId id="510" r:id="rId3"/>
    <p:sldId id="580" r:id="rId4"/>
    <p:sldId id="568" r:id="rId5"/>
    <p:sldId id="468" r:id="rId6"/>
    <p:sldId id="566" r:id="rId7"/>
    <p:sldId id="567" r:id="rId8"/>
    <p:sldId id="509" r:id="rId9"/>
    <p:sldId id="512" r:id="rId10"/>
    <p:sldId id="583" r:id="rId11"/>
    <p:sldId id="569" r:id="rId12"/>
    <p:sldId id="571" r:id="rId13"/>
    <p:sldId id="570" r:id="rId14"/>
    <p:sldId id="572" r:id="rId15"/>
    <p:sldId id="573" r:id="rId16"/>
    <p:sldId id="575" r:id="rId17"/>
    <p:sldId id="588" r:id="rId18"/>
    <p:sldId id="591" r:id="rId19"/>
    <p:sldId id="506" r:id="rId20"/>
    <p:sldId id="516" r:id="rId21"/>
    <p:sldId id="549" r:id="rId22"/>
    <p:sldId id="534" r:id="rId23"/>
    <p:sldId id="528" r:id="rId24"/>
    <p:sldId id="555" r:id="rId25"/>
    <p:sldId id="587" r:id="rId26"/>
    <p:sldId id="592" r:id="rId27"/>
    <p:sldId id="593" r:id="rId28"/>
    <p:sldId id="578" r:id="rId29"/>
    <p:sldId id="582" r:id="rId30"/>
    <p:sldId id="585" r:id="rId31"/>
    <p:sldId id="562" r:id="rId32"/>
    <p:sldId id="563" r:id="rId33"/>
    <p:sldId id="536" r:id="rId34"/>
    <p:sldId id="595" r:id="rId35"/>
    <p:sldId id="530" r:id="rId36"/>
    <p:sldId id="594" r:id="rId37"/>
    <p:sldId id="548" r:id="rId38"/>
    <p:sldId id="586" r:id="rId39"/>
    <p:sldId id="596" r:id="rId40"/>
  </p:sldIdLst>
  <p:sldSz cx="9720263" cy="6480175"/>
  <p:notesSz cx="6797675" cy="9874250"/>
  <p:defaultTextStyle>
    <a:defPPr>
      <a:defRPr lang="en-GB"/>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31800" indent="-2159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647700" indent="-2159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863600" indent="-2159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079500" indent="-2159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784"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27"/>
        <p:guide pos="189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157230052639006"/>
          <c:y val="0.0643206852583678"/>
          <c:w val="0.84277"/>
          <c:h val="0.690582"/>
        </c:manualLayout>
      </c:layout>
      <c:barChart>
        <c:barDir val="col"/>
        <c:grouping val="clustered"/>
        <c:varyColors val="0"/>
        <c:ser>
          <c:idx val="0"/>
          <c:order val="0"/>
          <c:tx>
            <c:strRef>
              <c:f>Sheet1!$A$2</c:f>
              <c:strCache>
                <c:ptCount val="1"/>
                <c:pt idx="0">
                  <c:v>Region 1</c:v>
                </c:pt>
              </c:strCache>
            </c:strRef>
          </c:tx>
          <c:spPr>
            <a:solidFill>
              <a:srgbClr val="2F7202">
                <a:alpha val="90000"/>
              </a:srgbClr>
            </a:solidFill>
            <a:ln w="12700" cap="flat">
              <a:noFill/>
              <a:miter lim="400000"/>
            </a:ln>
            <a:effectLst/>
          </c:spPr>
          <c:invertIfNegative val="0"/>
          <c:cat>
            <c:strRef>
              <c:f>Sheet1!$B$1:$F$1</c:f>
              <c:strCache>
                <c:ptCount val="5"/>
                <c:pt idx="0">
                  <c:v>0%</c:v>
                </c:pt>
                <c:pt idx="1">
                  <c:v>(0,10]%</c:v>
                </c:pt>
                <c:pt idx="2">
                  <c:v>(10-30]%</c:v>
                </c:pt>
                <c:pt idx="3">
                  <c:v>(30-50]%</c:v>
                </c:pt>
                <c:pt idx="4">
                  <c:v>&gt;50%</c:v>
                </c:pt>
              </c:strCache>
            </c:strRef>
          </c:cat>
          <c:val>
            <c:numRef>
              <c:f>Sheet1!$B$2:$F$2</c:f>
              <c:numCache>
                <c:formatCode>General</c:formatCode>
                <c:ptCount val="5"/>
                <c:pt idx="0">
                  <c:v>5.6</c:v>
                </c:pt>
                <c:pt idx="1">
                  <c:v>3.0</c:v>
                </c:pt>
                <c:pt idx="2">
                  <c:v>14.8</c:v>
                </c:pt>
                <c:pt idx="3">
                  <c:v>70.7</c:v>
                </c:pt>
                <c:pt idx="4">
                  <c:v>97.3</c:v>
                </c:pt>
              </c:numCache>
            </c:numRef>
          </c:val>
        </c:ser>
        <c:dLbls>
          <c:showLegendKey val="0"/>
          <c:showVal val="0"/>
          <c:showCatName val="0"/>
          <c:showSerName val="0"/>
          <c:showPercent val="0"/>
          <c:showBubbleSize val="0"/>
        </c:dLbls>
        <c:gapWidth val="40"/>
        <c:overlap val="-10"/>
        <c:axId val="2076896040"/>
        <c:axId val="2076902856"/>
      </c:barChart>
      <c:catAx>
        <c:axId val="2076896040"/>
        <c:scaling>
          <c:orientation val="minMax"/>
        </c:scaling>
        <c:delete val="0"/>
        <c:axPos val="b"/>
        <c:majorGridlines>
          <c:spPr>
            <a:ln w="12700" cap="flat">
              <a:solidFill>
                <a:srgbClr val="929292"/>
              </a:solidFill>
              <a:custDash>
                <a:ds d="200000" sp="200000"/>
              </a:custDash>
              <a:miter lim="400000"/>
            </a:ln>
          </c:spPr>
        </c:majorGridlines>
        <c:title>
          <c:tx>
            <c:rich>
              <a:bodyPr rot="0"/>
              <a:lstStyle/>
              <a:p>
                <a:pPr lvl="0">
                  <a:defRPr sz="2500" b="1" i="0" u="none" strike="noStrike">
                    <a:solidFill>
                      <a:srgbClr val="000000"/>
                    </a:solidFill>
                    <a:effectLst/>
                    <a:latin typeface="Corbel"/>
                  </a:defRPr>
                </a:pPr>
                <a:r>
                  <a:rPr lang="en-US" sz="2500" b="1" i="0" u="none" strike="noStrike" dirty="0">
                    <a:solidFill>
                      <a:srgbClr val="000000"/>
                    </a:solidFill>
                    <a:effectLst/>
                    <a:latin typeface="Corbel"/>
                  </a:rPr>
                  <a:t>% Reviews tampered </a:t>
                </a:r>
                <a:r>
                  <a:rPr lang="en-US" sz="2500" b="1" i="0" u="none" strike="noStrike" dirty="0" smtClean="0">
                    <a:solidFill>
                      <a:srgbClr val="000000"/>
                    </a:solidFill>
                    <a:effectLst/>
                    <a:latin typeface="Corbel"/>
                  </a:rPr>
                  <a:t>(Yelp</a:t>
                </a:r>
                <a:r>
                  <a:rPr lang="en-US" sz="2500" b="1" i="0" u="none" strike="noStrike" dirty="0">
                    <a:solidFill>
                      <a:srgbClr val="000000"/>
                    </a:solidFill>
                    <a:effectLst/>
                    <a:latin typeface="Corbel"/>
                  </a:rPr>
                  <a:t>)</a:t>
                </a:r>
              </a:p>
            </c:rich>
          </c:tx>
          <c:layout/>
          <c:overlay val="1"/>
        </c:title>
        <c:numFmt formatCode="General" sourceLinked="0"/>
        <c:majorTickMark val="none"/>
        <c:minorTickMark val="none"/>
        <c:tickLblPos val="low"/>
        <c:spPr>
          <a:ln w="12700" cap="flat">
            <a:solidFill>
              <a:srgbClr val="000000"/>
            </a:solidFill>
            <a:prstDash val="solid"/>
            <a:miter lim="400000"/>
          </a:ln>
        </c:spPr>
        <c:txPr>
          <a:bodyPr rot="0"/>
          <a:lstStyle/>
          <a:p>
            <a:pPr lvl="0">
              <a:defRPr sz="2500" b="1" i="0" u="none" strike="noStrike">
                <a:solidFill>
                  <a:srgbClr val="000000"/>
                </a:solidFill>
                <a:effectLst/>
                <a:latin typeface="Corbel"/>
              </a:defRPr>
            </a:pPr>
            <a:endParaRPr lang="en-US"/>
          </a:p>
        </c:txPr>
        <c:crossAx val="2076902856"/>
        <c:crosses val="autoZero"/>
        <c:auto val="1"/>
        <c:lblAlgn val="ctr"/>
        <c:lblOffset val="100"/>
        <c:noMultiLvlLbl val="1"/>
      </c:catAx>
      <c:valAx>
        <c:axId val="2076902856"/>
        <c:scaling>
          <c:orientation val="minMax"/>
        </c:scaling>
        <c:delete val="0"/>
        <c:axPos val="l"/>
        <c:majorGridlines>
          <c:spPr>
            <a:ln w="12700" cap="flat">
              <a:solidFill>
                <a:srgbClr val="929292"/>
              </a:solidFill>
              <a:custDash>
                <a:ds d="200000" sp="200000"/>
              </a:custDash>
              <a:miter lim="400000"/>
            </a:ln>
          </c:spPr>
        </c:majorGridlines>
        <c:title>
          <c:tx>
            <c:rich>
              <a:bodyPr rot="-5400000"/>
              <a:lstStyle/>
              <a:p>
                <a:pPr lvl="0">
                  <a:defRPr sz="2500" b="1" i="0" u="none" strike="noStrike">
                    <a:solidFill>
                      <a:srgbClr val="000000"/>
                    </a:solidFill>
                    <a:effectLst/>
                    <a:latin typeface="Corbel"/>
                  </a:defRPr>
                </a:pPr>
                <a:r>
                  <a:rPr lang="en-US" sz="2500" b="1" i="0" u="none" strike="noStrike" dirty="0">
                    <a:solidFill>
                      <a:srgbClr val="000000"/>
                    </a:solidFill>
                    <a:effectLst/>
                    <a:latin typeface="Corbel"/>
                  </a:rPr>
                  <a:t>% Biz flagged </a:t>
                </a:r>
              </a:p>
            </c:rich>
          </c:tx>
          <c:layout>
            <c:manualLayout>
              <c:xMode val="edge"/>
              <c:yMode val="edge"/>
              <c:x val="0.0"/>
              <c:y val="0.131475890176755"/>
            </c:manualLayout>
          </c:layout>
          <c:overlay val="1"/>
        </c:title>
        <c:numFmt formatCode="General" sourceLinked="0"/>
        <c:majorTickMark val="none"/>
        <c:minorTickMark val="none"/>
        <c:tickLblPos val="nextTo"/>
        <c:spPr>
          <a:ln w="12700" cap="flat">
            <a:solidFill>
              <a:srgbClr val="000000"/>
            </a:solidFill>
            <a:prstDash val="solid"/>
            <a:miter lim="400000"/>
          </a:ln>
        </c:spPr>
        <c:txPr>
          <a:bodyPr rot="0"/>
          <a:lstStyle/>
          <a:p>
            <a:pPr lvl="0">
              <a:defRPr sz="2000" b="1" i="0" u="none" strike="noStrike">
                <a:solidFill>
                  <a:srgbClr val="000000"/>
                </a:solidFill>
                <a:effectLst/>
                <a:latin typeface="Helvetica"/>
              </a:defRPr>
            </a:pPr>
            <a:endParaRPr lang="en-US"/>
          </a:p>
        </c:txPr>
        <c:crossAx val="2076896040"/>
        <c:crosses val="autoZero"/>
        <c:crossBetween val="between"/>
        <c:majorUnit val="25.0"/>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82964" tIns="41482" rIns="82964" bIns="41482" rtlCol="0"/>
          <a:lstStyle>
            <a:lvl1pPr algn="l">
              <a:defRPr sz="1100">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82964" tIns="41482" rIns="82964" bIns="41482" numCol="1" anchor="t" anchorCtr="0" compatLnSpc="1">
            <a:prstTxWarp prst="textNoShape">
              <a:avLst/>
            </a:prstTxWarp>
          </a:bodyPr>
          <a:lstStyle>
            <a:lvl1pPr algn="r">
              <a:defRPr sz="1100"/>
            </a:lvl1pPr>
          </a:lstStyle>
          <a:p>
            <a:pPr>
              <a:defRPr/>
            </a:pPr>
            <a:fld id="{7A8E7D1B-83C6-7048-AEB4-C78F83010623}" type="datetime1">
              <a:rPr lang="en-US"/>
              <a:pPr>
                <a:defRPr/>
              </a:pPr>
              <a:t>11/26/15</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lIns="82964" tIns="41482" rIns="82964" bIns="41482" rtlCol="0" anchor="b"/>
          <a:lstStyle>
            <a:lvl1pPr algn="l">
              <a:defRPr sz="1100">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82964" tIns="41482" rIns="82964" bIns="41482" numCol="1" anchor="b" anchorCtr="0" compatLnSpc="1">
            <a:prstTxWarp prst="textNoShape">
              <a:avLst/>
            </a:prstTxWarp>
          </a:bodyPr>
          <a:lstStyle>
            <a:lvl1pPr algn="r">
              <a:defRPr sz="1100"/>
            </a:lvl1pPr>
          </a:lstStyle>
          <a:p>
            <a:pPr>
              <a:defRPr/>
            </a:pPr>
            <a:fld id="{F86C9DAC-6E5A-2342-BF2E-F0519B97DD95}" type="slidenum">
              <a:rPr lang="en-US"/>
              <a:pPr>
                <a:defRPr/>
              </a:pPr>
              <a:t>‹#›</a:t>
            </a:fld>
            <a:endParaRPr lang="en-US"/>
          </a:p>
        </p:txBody>
      </p:sp>
    </p:spTree>
    <p:extLst>
      <p:ext uri="{BB962C8B-B14F-4D97-AF65-F5344CB8AC3E}">
        <p14:creationId xmlns:p14="http://schemas.microsoft.com/office/powerpoint/2010/main" val="1601462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p:cNvSpPr>
          <p:nvPr>
            <p:ph type="sldImg"/>
          </p:nvPr>
        </p:nvSpPr>
        <p:spPr bwMode="auto">
          <a:xfrm>
            <a:off x="623888" y="750888"/>
            <a:ext cx="55499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sp>
      <p:sp>
        <p:nvSpPr>
          <p:cNvPr id="2050" name="Rectangle 2"/>
          <p:cNvSpPr>
            <a:spLocks noGrp="1" noChangeArrowheads="1"/>
          </p:cNvSpPr>
          <p:nvPr>
            <p:ph type="body"/>
          </p:nvPr>
        </p:nvSpPr>
        <p:spPr bwMode="auto">
          <a:xfrm>
            <a:off x="681038" y="4689475"/>
            <a:ext cx="5435600" cy="44418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2949575"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45000"/>
              <a:buFont typeface="Wingdings" pitchFamily="2" charset="2"/>
              <a:buNone/>
              <a:tabLst>
                <a:tab pos="656794" algn="l"/>
                <a:tab pos="1313589" algn="l"/>
                <a:tab pos="1970383" algn="l"/>
                <a:tab pos="2627178" algn="l"/>
              </a:tabLst>
              <a:defRPr sz="1300">
                <a:solidFill>
                  <a:srgbClr val="000000"/>
                </a:solidFill>
                <a:latin typeface="Times New Roman" pitchFamily="18" charset="0"/>
                <a:ea typeface="+mn-ea"/>
                <a:cs typeface="+mn-cs"/>
              </a:defRPr>
            </a:lvl1pPr>
          </a:lstStyle>
          <a:p>
            <a:pPr>
              <a:defRPr/>
            </a:pPr>
            <a:endParaRPr lang="en-GB"/>
          </a:p>
        </p:txBody>
      </p:sp>
      <p:sp>
        <p:nvSpPr>
          <p:cNvPr id="2052" name="Rectangle 4"/>
          <p:cNvSpPr>
            <a:spLocks noGrp="1" noChangeArrowheads="1"/>
          </p:cNvSpPr>
          <p:nvPr>
            <p:ph type="dt"/>
          </p:nvPr>
        </p:nvSpPr>
        <p:spPr bwMode="auto">
          <a:xfrm>
            <a:off x="3846513" y="0"/>
            <a:ext cx="2949575" cy="492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45000"/>
              <a:buFont typeface="Wingdings" pitchFamily="2" charset="2"/>
              <a:buNone/>
              <a:tabLst>
                <a:tab pos="656794" algn="l"/>
                <a:tab pos="1313589" algn="l"/>
                <a:tab pos="1970383" algn="l"/>
                <a:tab pos="2627178" algn="l"/>
              </a:tabLst>
              <a:defRPr sz="1300">
                <a:solidFill>
                  <a:srgbClr val="000000"/>
                </a:solidFill>
                <a:latin typeface="Times New Roman" pitchFamily="18" charset="0"/>
                <a:ea typeface="+mn-ea"/>
                <a:cs typeface="+mn-cs"/>
              </a:defRPr>
            </a:lvl1pPr>
          </a:lstStyle>
          <a:p>
            <a:pPr>
              <a:defRPr/>
            </a:pPr>
            <a:endParaRPr lang="en-GB"/>
          </a:p>
        </p:txBody>
      </p:sp>
      <p:sp>
        <p:nvSpPr>
          <p:cNvPr id="2053" name="Rectangle 5"/>
          <p:cNvSpPr>
            <a:spLocks noGrp="1" noChangeArrowheads="1"/>
          </p:cNvSpPr>
          <p:nvPr>
            <p:ph type="ftr"/>
          </p:nvPr>
        </p:nvSpPr>
        <p:spPr bwMode="auto">
          <a:xfrm>
            <a:off x="0" y="9380538"/>
            <a:ext cx="294957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45000"/>
              <a:buFont typeface="Wingdings" pitchFamily="2" charset="2"/>
              <a:buNone/>
              <a:tabLst>
                <a:tab pos="656794" algn="l"/>
                <a:tab pos="1313589" algn="l"/>
                <a:tab pos="1970383" algn="l"/>
                <a:tab pos="2627178" algn="l"/>
              </a:tabLst>
              <a:defRPr sz="1300">
                <a:solidFill>
                  <a:srgbClr val="000000"/>
                </a:solidFill>
                <a:latin typeface="Times New Roman" pitchFamily="18" charset="0"/>
                <a:ea typeface="+mn-ea"/>
                <a:cs typeface="+mn-cs"/>
              </a:defRPr>
            </a:lvl1pPr>
          </a:lstStyle>
          <a:p>
            <a:pPr>
              <a:defRPr/>
            </a:pPr>
            <a:endParaRPr lang="en-GB"/>
          </a:p>
        </p:txBody>
      </p:sp>
      <p:sp>
        <p:nvSpPr>
          <p:cNvPr id="2054" name="Rectangle 6"/>
          <p:cNvSpPr>
            <a:spLocks noGrp="1" noChangeArrowheads="1"/>
          </p:cNvSpPr>
          <p:nvPr>
            <p:ph type="sldNum"/>
          </p:nvPr>
        </p:nvSpPr>
        <p:spPr bwMode="auto">
          <a:xfrm>
            <a:off x="3846513" y="9380538"/>
            <a:ext cx="294957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45000"/>
              <a:buFont typeface="Wingdings" charset="0"/>
              <a:buNone/>
              <a:tabLst>
                <a:tab pos="655638" algn="l"/>
                <a:tab pos="1312863" algn="l"/>
                <a:tab pos="1970088" algn="l"/>
                <a:tab pos="2625725" algn="l"/>
              </a:tabLst>
              <a:defRPr sz="1300">
                <a:solidFill>
                  <a:srgbClr val="000000"/>
                </a:solidFill>
                <a:latin typeface="Times New Roman" charset="0"/>
              </a:defRPr>
            </a:lvl1pPr>
          </a:lstStyle>
          <a:p>
            <a:pPr>
              <a:defRPr/>
            </a:pPr>
            <a:fld id="{0F143E7E-50A9-404C-B746-89A2362B3D11}" type="slidenum">
              <a:rPr lang="en-GB"/>
              <a:pPr>
                <a:defRPr/>
              </a:pPr>
              <a:t>‹#›</a:t>
            </a:fld>
            <a:endParaRPr lang="en-GB"/>
          </a:p>
        </p:txBody>
      </p:sp>
    </p:spTree>
    <p:extLst>
      <p:ext uri="{BB962C8B-B14F-4D97-AF65-F5344CB8AC3E}">
        <p14:creationId xmlns:p14="http://schemas.microsoft.com/office/powerpoint/2010/main" val="401335619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55638" algn="l"/>
                <a:tab pos="1312863" algn="l"/>
                <a:tab pos="1970088" algn="l"/>
                <a:tab pos="2625725" algn="l"/>
              </a:tabLst>
              <a:defRPr sz="2400">
                <a:solidFill>
                  <a:schemeClr val="tx1"/>
                </a:solidFill>
                <a:latin typeface="Arial" charset="0"/>
                <a:ea typeface="ＭＳ Ｐゴシック" charset="0"/>
                <a:cs typeface="ＭＳ Ｐゴシック" charset="0"/>
              </a:defRPr>
            </a:lvl1pPr>
            <a:lvl2pPr marL="742950" indent="-285750" eaLnBrk="0" hangingPunct="0">
              <a:tabLst>
                <a:tab pos="655638" algn="l"/>
                <a:tab pos="1312863" algn="l"/>
                <a:tab pos="1970088" algn="l"/>
                <a:tab pos="2625725" algn="l"/>
              </a:tabLst>
              <a:defRPr sz="2400">
                <a:solidFill>
                  <a:schemeClr val="tx1"/>
                </a:solidFill>
                <a:latin typeface="Arial" charset="0"/>
                <a:ea typeface="ＭＳ Ｐゴシック" charset="0"/>
              </a:defRPr>
            </a:lvl2pPr>
            <a:lvl3pPr marL="11430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3pPr>
            <a:lvl4pPr marL="16002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4pPr>
            <a:lvl5pPr marL="20574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9pPr>
          </a:lstStyle>
          <a:p>
            <a:pPr eaLnBrk="1"/>
            <a:fld id="{CB1471E7-AEB7-4F4F-BE85-5CD88F10B105}" type="slidenum">
              <a:rPr lang="en-US" sz="1300">
                <a:solidFill>
                  <a:srgbClr val="000000"/>
                </a:solidFill>
                <a:latin typeface="Times New Roman" charset="0"/>
              </a:rPr>
              <a:pPr eaLnBrk="1"/>
              <a:t>1</a:t>
            </a:fld>
            <a:endParaRPr lang="en-US" sz="1300">
              <a:solidFill>
                <a:srgbClr val="000000"/>
              </a:solidFill>
              <a:latin typeface="Times New Roman" charset="0"/>
            </a:endParaRPr>
          </a:p>
        </p:txBody>
      </p:sp>
      <p:sp>
        <p:nvSpPr>
          <p:cNvPr id="7170" name="Rectangle 2"/>
          <p:cNvSpPr>
            <a:spLocks noGrp="1" noRot="1" noChangeAspect="1" noChangeArrowheads="1" noTextEdit="1"/>
          </p:cNvSpPr>
          <p:nvPr>
            <p:ph type="sldImg"/>
          </p:nvPr>
        </p:nvSpPr>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de-DE">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p:sp>
      <p:sp>
        <p:nvSpPr>
          <p:cNvPr id="133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r>
              <a:rPr lang="en-US">
                <a:latin typeface="Gill Sans" charset="0"/>
              </a:rPr>
              <a:t>Sybil attack is a fundamental problem in distributed systems.</a:t>
            </a:r>
          </a:p>
          <a:p>
            <a:pPr eaLnBrk="1" hangingPunct="1"/>
            <a:endParaRPr lang="en-US">
              <a:latin typeface="Gill Sans" charset="0"/>
            </a:endParaRPr>
          </a:p>
          <a:p>
            <a:pPr eaLnBrk="1" hangingPunct="1"/>
            <a:r>
              <a:rPr lang="en-US">
                <a:latin typeface="Gill Sans" charset="0"/>
              </a:rPr>
              <a:t>In a Sybil attack, an attacker created multiple fake identities and then uses the identities to manipulate the system.</a:t>
            </a:r>
          </a:p>
          <a:p>
            <a:pPr eaLnBrk="1" hangingPunct="1"/>
            <a:endParaRPr lang="en-US">
              <a:latin typeface="Gill Sans" charset="0"/>
            </a:endParaRPr>
          </a:p>
          <a:p>
            <a:pPr eaLnBrk="1" hangingPunct="1"/>
            <a:r>
              <a:rPr lang="en-US">
                <a:latin typeface="Gill Sans" charset="0"/>
              </a:rPr>
              <a:t>Many online services like webmail, social networks and p2p systems are vulnerable to such attacks.  </a:t>
            </a:r>
          </a:p>
          <a:p>
            <a:pPr eaLnBrk="1" hangingPunct="1"/>
            <a:r>
              <a:rPr lang="en-US">
                <a:latin typeface="Gill Sans" charset="0"/>
              </a:rPr>
              <a:t>Give the digg example – vote many times</a:t>
            </a:r>
          </a:p>
          <a:p>
            <a:pPr eaLnBrk="1" hangingPunct="1"/>
            <a:r>
              <a:rPr lang="en-US">
                <a:latin typeface="Gill Sans" charset="0"/>
              </a:rPr>
              <a:t>For example, whenever a spammer</a:t>
            </a:r>
            <a:r>
              <a:rPr lang="ja-JP" altLang="en-US">
                <a:latin typeface="Gill Sans" charset="0"/>
              </a:rPr>
              <a:t>’</a:t>
            </a:r>
            <a:r>
              <a:rPr lang="en-US" altLang="ja-JP">
                <a:latin typeface="Gill Sans" charset="0"/>
              </a:rPr>
              <a:t>s email account is blacklisted or banned, the spammer can create a new  web mail account and start sending spam. </a:t>
            </a:r>
          </a:p>
          <a:p>
            <a:pPr eaLnBrk="1" hangingPunct="1"/>
            <a:endParaRPr lang="en-US">
              <a:latin typeface="Gill Sans" charset="0"/>
            </a:endParaRPr>
          </a:p>
          <a:p>
            <a:pPr eaLnBrk="1" hangingPunct="1"/>
            <a:r>
              <a:rPr lang="en-US">
                <a:latin typeface="Gill Sans" charset="0"/>
              </a:rPr>
              <a:t>Similarly, there have been other recorded instances of Sybil attacks on real world social networking sites. On user generated content sharing sites like YouTube and Digg, end users vote on videos and URLs to identify and promote popular content. Today one can buy commercial software for a few hundred dollars to create a large number of Sybil accounts and manipulate the voting by casting fake votes.   </a:t>
            </a:r>
          </a:p>
          <a:p>
            <a:pPr eaLnBrk="1" hangingPunct="1"/>
            <a:r>
              <a:rPr lang="en-US">
                <a:latin typeface="Gill Sans" charset="0"/>
              </a:rPr>
              <a:t>----------------------------------</a:t>
            </a:r>
          </a:p>
          <a:p>
            <a:pPr eaLnBrk="1" hangingPunct="1"/>
            <a:endParaRPr lang="en-US">
              <a:latin typeface="Gill San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789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55638" algn="l"/>
                <a:tab pos="1312863" algn="l"/>
                <a:tab pos="1970088" algn="l"/>
                <a:tab pos="2625725" algn="l"/>
              </a:tabLst>
              <a:defRPr sz="2400">
                <a:solidFill>
                  <a:schemeClr val="tx1"/>
                </a:solidFill>
                <a:latin typeface="Arial" charset="0"/>
                <a:ea typeface="ＭＳ Ｐゴシック" charset="0"/>
                <a:cs typeface="ＭＳ Ｐゴシック" charset="0"/>
              </a:defRPr>
            </a:lvl1pPr>
            <a:lvl2pPr marL="742950" indent="-285750" eaLnBrk="0" hangingPunct="0">
              <a:tabLst>
                <a:tab pos="655638" algn="l"/>
                <a:tab pos="1312863" algn="l"/>
                <a:tab pos="1970088" algn="l"/>
                <a:tab pos="2625725" algn="l"/>
              </a:tabLst>
              <a:defRPr sz="2400">
                <a:solidFill>
                  <a:schemeClr val="tx1"/>
                </a:solidFill>
                <a:latin typeface="Arial" charset="0"/>
                <a:ea typeface="ＭＳ Ｐゴシック" charset="0"/>
              </a:defRPr>
            </a:lvl2pPr>
            <a:lvl3pPr marL="11430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3pPr>
            <a:lvl4pPr marL="16002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4pPr>
            <a:lvl5pPr marL="20574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9pPr>
          </a:lstStyle>
          <a:p>
            <a:pPr eaLnBrk="1"/>
            <a:fld id="{697ABAFD-9C76-5D45-AC48-5E736E4D4576}" type="slidenum">
              <a:rPr lang="en-GB" sz="1300">
                <a:solidFill>
                  <a:srgbClr val="000000"/>
                </a:solidFill>
                <a:latin typeface="Times New Roman" charset="0"/>
              </a:rPr>
              <a:pPr eaLnBrk="1"/>
              <a:t>29</a:t>
            </a:fld>
            <a:endParaRPr lang="en-GB" sz="130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rPr>
              <a:t>It is said that we live in an information age and information societies, where the primary economic activity of a large fraction of users involves production, dissemination, and consumption of information. </a:t>
            </a:r>
          </a:p>
        </p:txBody>
      </p:sp>
      <p:sp>
        <p:nvSpPr>
          <p:cNvPr id="4096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55638" algn="l"/>
                <a:tab pos="1312863" algn="l"/>
                <a:tab pos="1970088" algn="l"/>
                <a:tab pos="2625725" algn="l"/>
              </a:tabLst>
              <a:defRPr sz="2400">
                <a:solidFill>
                  <a:schemeClr val="tx1"/>
                </a:solidFill>
                <a:latin typeface="Arial" charset="0"/>
                <a:ea typeface="ＭＳ Ｐゴシック" charset="0"/>
                <a:cs typeface="ＭＳ Ｐゴシック" charset="0"/>
              </a:defRPr>
            </a:lvl1pPr>
            <a:lvl2pPr marL="742950" indent="-285750" eaLnBrk="0" hangingPunct="0">
              <a:tabLst>
                <a:tab pos="655638" algn="l"/>
                <a:tab pos="1312863" algn="l"/>
                <a:tab pos="1970088" algn="l"/>
                <a:tab pos="2625725" algn="l"/>
              </a:tabLst>
              <a:defRPr sz="2400">
                <a:solidFill>
                  <a:schemeClr val="tx1"/>
                </a:solidFill>
                <a:latin typeface="Arial" charset="0"/>
                <a:ea typeface="ＭＳ Ｐゴシック" charset="0"/>
              </a:defRPr>
            </a:lvl2pPr>
            <a:lvl3pPr marL="11430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3pPr>
            <a:lvl4pPr marL="16002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4pPr>
            <a:lvl5pPr marL="20574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9pPr>
          </a:lstStyle>
          <a:p>
            <a:pPr eaLnBrk="1"/>
            <a:fld id="{066CA8C9-1CCD-AA47-8BE8-4FF4181B04C0}" type="slidenum">
              <a:rPr lang="en-GB" sz="1300">
                <a:solidFill>
                  <a:srgbClr val="000000"/>
                </a:solidFill>
                <a:latin typeface="Times New Roman" charset="0"/>
              </a:rPr>
              <a:pPr eaLnBrk="1"/>
              <a:t>31</a:t>
            </a:fld>
            <a:endParaRPr lang="en-GB" sz="130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atin typeface="Times New Roman" charset="0"/>
              </a:rPr>
              <a:t>It is said that we live in an information age and information societies, where the primary economic activity of a large fraction of users involves production, dissemination, and consumption of information. </a:t>
            </a:r>
          </a:p>
        </p:txBody>
      </p:sp>
      <p:sp>
        <p:nvSpPr>
          <p:cNvPr id="4301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55638" algn="l"/>
                <a:tab pos="1312863" algn="l"/>
                <a:tab pos="1970088" algn="l"/>
                <a:tab pos="2625725" algn="l"/>
              </a:tabLst>
              <a:defRPr sz="2400">
                <a:solidFill>
                  <a:schemeClr val="tx1"/>
                </a:solidFill>
                <a:latin typeface="Arial" charset="0"/>
                <a:ea typeface="ＭＳ Ｐゴシック" charset="0"/>
                <a:cs typeface="ＭＳ Ｐゴシック" charset="0"/>
              </a:defRPr>
            </a:lvl1pPr>
            <a:lvl2pPr marL="742950" indent="-285750" eaLnBrk="0" hangingPunct="0">
              <a:tabLst>
                <a:tab pos="655638" algn="l"/>
                <a:tab pos="1312863" algn="l"/>
                <a:tab pos="1970088" algn="l"/>
                <a:tab pos="2625725" algn="l"/>
              </a:tabLst>
              <a:defRPr sz="2400">
                <a:solidFill>
                  <a:schemeClr val="tx1"/>
                </a:solidFill>
                <a:latin typeface="Arial" charset="0"/>
                <a:ea typeface="ＭＳ Ｐゴシック" charset="0"/>
              </a:defRPr>
            </a:lvl2pPr>
            <a:lvl3pPr marL="11430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3pPr>
            <a:lvl4pPr marL="16002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4pPr>
            <a:lvl5pPr marL="2057400" indent="-228600" eaLnBrk="0" hangingPunct="0">
              <a:tabLst>
                <a:tab pos="655638" algn="l"/>
                <a:tab pos="1312863" algn="l"/>
                <a:tab pos="1970088" algn="l"/>
                <a:tab pos="262572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655638" algn="l"/>
                <a:tab pos="1312863" algn="l"/>
                <a:tab pos="1970088" algn="l"/>
                <a:tab pos="2625725" algn="l"/>
              </a:tabLst>
              <a:defRPr sz="2400">
                <a:solidFill>
                  <a:schemeClr val="tx1"/>
                </a:solidFill>
                <a:latin typeface="Arial" charset="0"/>
                <a:ea typeface="ＭＳ Ｐゴシック" charset="0"/>
              </a:defRPr>
            </a:lvl9pPr>
          </a:lstStyle>
          <a:p>
            <a:pPr eaLnBrk="1"/>
            <a:fld id="{739672D2-7731-EB4B-92E6-E91BE5180B34}" type="slidenum">
              <a:rPr lang="en-GB" sz="1300">
                <a:solidFill>
                  <a:srgbClr val="000000"/>
                </a:solidFill>
                <a:latin typeface="Times New Roman" charset="0"/>
              </a:rPr>
              <a:pPr eaLnBrk="1"/>
              <a:t>32</a:t>
            </a:fld>
            <a:endParaRPr lang="en-GB" sz="130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0F143E7E-50A9-404C-B746-89A2362B3D11}" type="slidenum">
              <a:rPr lang="en-GB" smtClean="0"/>
              <a:pPr>
                <a:defRPr/>
              </a:pPr>
              <a:t>33</a:t>
            </a:fld>
            <a:endParaRPr lang="en-GB"/>
          </a:p>
        </p:txBody>
      </p:sp>
    </p:spTree>
    <p:extLst>
      <p:ext uri="{BB962C8B-B14F-4D97-AF65-F5344CB8AC3E}">
        <p14:creationId xmlns:p14="http://schemas.microsoft.com/office/powerpoint/2010/main" val="307051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47700" y="1152525"/>
            <a:ext cx="8424863" cy="863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2106613" y="3743325"/>
            <a:ext cx="69215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994" name="Rectangle 2"/>
          <p:cNvSpPr>
            <a:spLocks noGrp="1" noChangeArrowheads="1"/>
          </p:cNvSpPr>
          <p:nvPr>
            <p:ph type="ctrTitle"/>
          </p:nvPr>
        </p:nvSpPr>
        <p:spPr>
          <a:xfrm>
            <a:off x="971550" y="1439863"/>
            <a:ext cx="8104188" cy="1655762"/>
          </a:xfrm>
        </p:spPr>
        <p:txBody>
          <a:bodyPr/>
          <a:lstStyle>
            <a:lvl1pPr>
              <a:defRPr sz="5000"/>
            </a:lvl1pPr>
          </a:lstStyle>
          <a:p>
            <a:r>
              <a:rPr lang="en-US" altLang="en-US" smtClean="0"/>
              <a:t>Click to edit Master title style</a:t>
            </a:r>
            <a:endParaRPr lang="en-US" altLang="en-US"/>
          </a:p>
        </p:txBody>
      </p:sp>
      <p:sp>
        <p:nvSpPr>
          <p:cNvPr id="84995" name="Rectangle 3"/>
          <p:cNvSpPr>
            <a:spLocks noGrp="1" noChangeArrowheads="1"/>
          </p:cNvSpPr>
          <p:nvPr>
            <p:ph type="subTitle" idx="1"/>
          </p:nvPr>
        </p:nvSpPr>
        <p:spPr>
          <a:xfrm>
            <a:off x="2106613" y="3743325"/>
            <a:ext cx="6965950" cy="1657350"/>
          </a:xfrm>
        </p:spPr>
        <p:txBody>
          <a:bodyPr/>
          <a:lstStyle>
            <a:lvl1pPr marL="0" indent="0">
              <a:buFont typeface="Wingdings" pitchFamily="2" charset="2"/>
              <a:buNone/>
              <a:defRPr sz="2600"/>
            </a:lvl1pPr>
          </a:lstStyle>
          <a:p>
            <a:r>
              <a:rPr lang="en-US" altLang="en-US" smtClean="0"/>
              <a:t>Click to edit Master subtitle style</a:t>
            </a:r>
            <a:endParaRPr lang="en-US" altLang="en-US"/>
          </a:p>
        </p:txBody>
      </p:sp>
      <p:sp>
        <p:nvSpPr>
          <p:cNvPr id="6" name="Rectangle 4"/>
          <p:cNvSpPr>
            <a:spLocks noGrp="1" noChangeArrowheads="1"/>
          </p:cNvSpPr>
          <p:nvPr>
            <p:ph type="dt" sz="half" idx="10"/>
          </p:nvPr>
        </p:nvSpPr>
        <p:spPr bwMode="auto">
          <a:xfrm>
            <a:off x="485775" y="5899150"/>
            <a:ext cx="2268538" cy="431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a:defRPr/>
            </a:pPr>
            <a:endParaRPr lang="en-US" altLang="en-US"/>
          </a:p>
        </p:txBody>
      </p:sp>
      <p:sp>
        <p:nvSpPr>
          <p:cNvPr id="7" name="Rectangle 5"/>
          <p:cNvSpPr>
            <a:spLocks noGrp="1" noChangeArrowheads="1"/>
          </p:cNvSpPr>
          <p:nvPr>
            <p:ph type="ftr" sz="quarter" idx="11"/>
          </p:nvPr>
        </p:nvSpPr>
        <p:spPr bwMode="auto">
          <a:xfrm>
            <a:off x="3321050" y="5899150"/>
            <a:ext cx="3078163" cy="431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mj-lt"/>
                <a:ea typeface="+mn-ea"/>
                <a:cs typeface="+mn-cs"/>
              </a:defRPr>
            </a:lvl1pPr>
          </a:lstStyle>
          <a:p>
            <a:pPr>
              <a:defRPr/>
            </a:pPr>
            <a:endParaRPr lang="en-US" altLang="en-US"/>
          </a:p>
        </p:txBody>
      </p:sp>
      <p:sp>
        <p:nvSpPr>
          <p:cNvPr id="8" name="Rectangle 6"/>
          <p:cNvSpPr>
            <a:spLocks noGrp="1" noChangeArrowheads="1"/>
          </p:cNvSpPr>
          <p:nvPr>
            <p:ph type="sldNum" sz="quarter" idx="12"/>
          </p:nvPr>
        </p:nvSpPr>
        <p:spPr bwMode="auto">
          <a:xfrm>
            <a:off x="6965950" y="5899150"/>
            <a:ext cx="2268538" cy="4318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a:defRPr/>
            </a:pPr>
            <a:fld id="{03238160-8D34-CD46-8737-961FA2B43532}" type="slidenum">
              <a:rPr lang="en-US"/>
              <a:pPr>
                <a:defRPr/>
              </a:pPr>
              <a:t>‹#›</a:t>
            </a:fld>
            <a:endParaRPr lang="en-US"/>
          </a:p>
        </p:txBody>
      </p:sp>
    </p:spTree>
    <p:extLst>
      <p:ext uri="{BB962C8B-B14F-4D97-AF65-F5344CB8AC3E}">
        <p14:creationId xmlns:p14="http://schemas.microsoft.com/office/powerpoint/2010/main" val="6766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961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261938"/>
            <a:ext cx="2185988" cy="5721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261938"/>
            <a:ext cx="6410325"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72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85775" y="261938"/>
            <a:ext cx="8748713" cy="6159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85775" y="1182688"/>
            <a:ext cx="429736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5538" y="1182688"/>
            <a:ext cx="42989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85775" y="3659188"/>
            <a:ext cx="874871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403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61938"/>
            <a:ext cx="8748713" cy="615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5775" y="1182688"/>
            <a:ext cx="42973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35538" y="1182688"/>
            <a:ext cx="42989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35538" y="3659188"/>
            <a:ext cx="429895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4998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61938"/>
            <a:ext cx="8748713" cy="6159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5775" y="1182688"/>
            <a:ext cx="42973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182688"/>
            <a:ext cx="42989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98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85775" y="261938"/>
            <a:ext cx="8748713" cy="615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182688"/>
            <a:ext cx="874871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775" y="3659188"/>
            <a:ext cx="8748713"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56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85775" y="261938"/>
            <a:ext cx="8748713" cy="61595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85775" y="1182688"/>
            <a:ext cx="4297363" cy="4800600"/>
          </a:xfrm>
        </p:spPr>
        <p:txBody>
          <a:bodyPr/>
          <a:lstStyle/>
          <a:p>
            <a:pPr lvl="0"/>
            <a:r>
              <a:rPr lang="en-US" noProof="0" smtClean="0"/>
              <a:t>Click icon to add clip art</a:t>
            </a:r>
            <a:endParaRPr lang="en-US" noProof="0" smtClean="0"/>
          </a:p>
        </p:txBody>
      </p:sp>
      <p:sp>
        <p:nvSpPr>
          <p:cNvPr id="4" name="Text Placeholder 3"/>
          <p:cNvSpPr>
            <a:spLocks noGrp="1"/>
          </p:cNvSpPr>
          <p:nvPr>
            <p:ph type="body" sz="half" idx="2"/>
          </p:nvPr>
        </p:nvSpPr>
        <p:spPr>
          <a:xfrm>
            <a:off x="4935538" y="1182688"/>
            <a:ext cx="42989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10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r>
              <a:rPr lang="en-US" smtClean="0"/>
              <a:t>Click to edit Master title style</a:t>
            </a:r>
            <a:endParaRPr/>
          </a:p>
        </p:txBody>
      </p:sp>
      <p:sp>
        <p:nvSpPr>
          <p:cNvPr id="10" name="Shape 10"/>
          <p:cNvSpPr>
            <a:spLocks noGrp="1"/>
          </p:cNvSpPr>
          <p:nvPr>
            <p:ph type="body" idx="1"/>
          </p:nvPr>
        </p:nvSpPr>
        <p:spPr>
          <a:prstGeom prst="rect">
            <a:avLst/>
          </a:prstGeom>
        </p:spPr>
        <p:txBody>
          <a:bodyPr/>
          <a:lstStyle>
            <a:lvl2pPr>
              <a:defRPr sz="2100"/>
            </a:lvl2pPr>
            <a:lvl3pPr>
              <a:defRPr sz="2100"/>
            </a:lvl3pPr>
            <a:lvl4pPr>
              <a:defRPr sz="2100"/>
            </a:lvl4pPr>
            <a:lvl5pPr>
              <a:defRPr sz="2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Shape 11"/>
          <p:cNvSpPr>
            <a:spLocks noGrp="1"/>
          </p:cNvSpPr>
          <p:nvPr>
            <p:ph type="sldNum" sz="quarter" idx="10"/>
          </p:nvPr>
        </p:nvSpPr>
        <p:spPr>
          <a:xfrm>
            <a:off x="9093200" y="6151563"/>
            <a:ext cx="257175" cy="244475"/>
          </a:xfrm>
          <a:prstGeom prst="rect">
            <a:avLst/>
          </a:prstGeom>
        </p:spPr>
        <p:txBody>
          <a:bodyPr lIns="65087" tIns="32543" rIns="65087" bIns="32543"/>
          <a:lstStyle>
            <a:lvl1pPr>
              <a:defRPr/>
            </a:lvl1pPr>
          </a:lstStyle>
          <a:p>
            <a:pPr>
              <a:defRPr/>
            </a:pPr>
            <a:fld id="{AE1FA3EC-8F22-5648-8551-505D0C3FF67F}" type="slidenum">
              <a:rPr/>
              <a:pPr>
                <a:defRPr/>
              </a:pPr>
              <a:t>‹#›</a:t>
            </a:fld>
            <a:endParaRPr/>
          </a:p>
        </p:txBody>
      </p:sp>
    </p:spTree>
    <p:extLst>
      <p:ext uri="{BB962C8B-B14F-4D97-AF65-F5344CB8AC3E}">
        <p14:creationId xmlns:p14="http://schemas.microsoft.com/office/powerpoint/2010/main" val="3848663341"/>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q"/>
              <a:defRPr/>
            </a:lvl1pPr>
            <a:lvl2pPr>
              <a:buFont typeface="Wingdings" pitchFamily="2" charset="2"/>
              <a:buChar char="q"/>
              <a:defRPr/>
            </a:lvl2pPr>
            <a:lvl3pPr>
              <a:buFont typeface="Wingdings" pitchFamily="2" charset="2"/>
              <a:buChar char="q"/>
              <a:defRPr/>
            </a:lvl3pPr>
            <a:lvl4pPr>
              <a:buFont typeface="Wingdings" pitchFamily="2" charset="2"/>
              <a:buChar char="q"/>
              <a:defRPr/>
            </a:lvl4pPr>
            <a:lvl5pPr>
              <a:buFont typeface="Wingdings"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747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350" y="3468687"/>
            <a:ext cx="8261350" cy="1287462"/>
          </a:xfrm>
        </p:spPr>
        <p:txBody>
          <a:bodyPr/>
          <a:lstStyle>
            <a:lvl1pPr algn="l">
              <a:defRPr sz="4000" b="1"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68350" y="1898649"/>
            <a:ext cx="8261350" cy="1417638"/>
          </a:xfrm>
        </p:spPr>
        <p:txBody>
          <a:bodyPr anchor="b"/>
          <a:lstStyle>
            <a:lvl1pPr marL="0" indent="0">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95941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182688"/>
            <a:ext cx="42973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5538" y="1182688"/>
            <a:ext cx="42989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42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8748713" cy="10810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5775" y="1450975"/>
            <a:ext cx="4295775"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5775" y="2055813"/>
            <a:ext cx="4295775"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37125" y="1450975"/>
            <a:ext cx="4297363" cy="6048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7125" y="2055813"/>
            <a:ext cx="4297363" cy="37322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6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853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58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775" y="258763"/>
            <a:ext cx="3198813" cy="109696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0475" y="258763"/>
            <a:ext cx="5434013" cy="5529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775" y="1355725"/>
            <a:ext cx="31988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730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535488"/>
            <a:ext cx="5832475" cy="536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579438"/>
            <a:ext cx="5832475" cy="3887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905000" y="5072063"/>
            <a:ext cx="5832475" cy="760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3935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5775" y="261938"/>
            <a:ext cx="87487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85775" y="1182688"/>
            <a:ext cx="8748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Freeform 7"/>
          <p:cNvSpPr>
            <a:spLocks noChangeArrowheads="1"/>
          </p:cNvSpPr>
          <p:nvPr/>
        </p:nvSpPr>
        <p:spPr bwMode="auto">
          <a:xfrm>
            <a:off x="404813" y="215900"/>
            <a:ext cx="8748712" cy="576263"/>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 name="Line 8"/>
          <p:cNvSpPr>
            <a:spLocks noChangeShapeType="1"/>
          </p:cNvSpPr>
          <p:nvPr/>
        </p:nvSpPr>
        <p:spPr bwMode="auto">
          <a:xfrm>
            <a:off x="485775" y="6135688"/>
            <a:ext cx="8748713"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494"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5" r:id="rId17"/>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2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4200" b="1">
          <a:solidFill>
            <a:schemeClr val="tx2"/>
          </a:solidFill>
          <a:latin typeface="Garamond" pitchFamily="18" charset="0"/>
          <a:ea typeface="ＭＳ Ｐゴシック" charset="0"/>
          <a:cs typeface="ＭＳ Ｐゴシック" charset="0"/>
        </a:defRPr>
      </a:lvl2pPr>
      <a:lvl3pPr algn="l" rtl="0" eaLnBrk="1" fontAlgn="base" hangingPunct="1">
        <a:spcBef>
          <a:spcPct val="0"/>
        </a:spcBef>
        <a:spcAft>
          <a:spcPct val="0"/>
        </a:spcAft>
        <a:defRPr sz="4200" b="1">
          <a:solidFill>
            <a:schemeClr val="tx2"/>
          </a:solidFill>
          <a:latin typeface="Garamond" pitchFamily="18" charset="0"/>
          <a:ea typeface="ＭＳ Ｐゴシック" charset="0"/>
          <a:cs typeface="ＭＳ Ｐゴシック" charset="0"/>
        </a:defRPr>
      </a:lvl3pPr>
      <a:lvl4pPr algn="l" rtl="0" eaLnBrk="1" fontAlgn="base" hangingPunct="1">
        <a:spcBef>
          <a:spcPct val="0"/>
        </a:spcBef>
        <a:spcAft>
          <a:spcPct val="0"/>
        </a:spcAft>
        <a:defRPr sz="4200" b="1">
          <a:solidFill>
            <a:schemeClr val="tx2"/>
          </a:solidFill>
          <a:latin typeface="Garamond" pitchFamily="18" charset="0"/>
          <a:ea typeface="ＭＳ Ｐゴシック" charset="0"/>
          <a:cs typeface="ＭＳ Ｐゴシック" charset="0"/>
        </a:defRPr>
      </a:lvl4pPr>
      <a:lvl5pPr algn="l" rtl="0" eaLnBrk="1" fontAlgn="base" hangingPunct="1">
        <a:spcBef>
          <a:spcPct val="0"/>
        </a:spcBef>
        <a:spcAft>
          <a:spcPct val="0"/>
        </a:spcAft>
        <a:defRPr sz="4200" b="1">
          <a:solidFill>
            <a:schemeClr val="tx2"/>
          </a:solidFill>
          <a:latin typeface="Garamond" pitchFamily="18" charset="0"/>
          <a:ea typeface="ＭＳ Ｐゴシック" charset="0"/>
          <a:cs typeface="ＭＳ Ｐゴシック" charset="0"/>
        </a:defRPr>
      </a:lvl5pPr>
      <a:lvl6pPr marL="457200" algn="l" rtl="0" eaLnBrk="1" fontAlgn="base" hangingPunct="1">
        <a:spcBef>
          <a:spcPct val="0"/>
        </a:spcBef>
        <a:spcAft>
          <a:spcPct val="0"/>
        </a:spcAft>
        <a:defRPr sz="4200" b="1">
          <a:solidFill>
            <a:schemeClr val="tx2"/>
          </a:solidFill>
          <a:latin typeface="Garamond" pitchFamily="18" charset="0"/>
        </a:defRPr>
      </a:lvl6pPr>
      <a:lvl7pPr marL="914400" algn="l" rtl="0" eaLnBrk="1" fontAlgn="base" hangingPunct="1">
        <a:spcBef>
          <a:spcPct val="0"/>
        </a:spcBef>
        <a:spcAft>
          <a:spcPct val="0"/>
        </a:spcAft>
        <a:defRPr sz="4200" b="1">
          <a:solidFill>
            <a:schemeClr val="tx2"/>
          </a:solidFill>
          <a:latin typeface="Garamond" pitchFamily="18" charset="0"/>
        </a:defRPr>
      </a:lvl7pPr>
      <a:lvl8pPr marL="1371600" algn="l" rtl="0" eaLnBrk="1" fontAlgn="base" hangingPunct="1">
        <a:spcBef>
          <a:spcPct val="0"/>
        </a:spcBef>
        <a:spcAft>
          <a:spcPct val="0"/>
        </a:spcAft>
        <a:defRPr sz="4200" b="1">
          <a:solidFill>
            <a:schemeClr val="tx2"/>
          </a:solidFill>
          <a:latin typeface="Garamond" pitchFamily="18" charset="0"/>
        </a:defRPr>
      </a:lvl8pPr>
      <a:lvl9pPr marL="1828800" algn="l" rtl="0" eaLnBrk="1" fontAlgn="base" hangingPunct="1">
        <a:spcBef>
          <a:spcPct val="0"/>
        </a:spcBef>
        <a:spcAft>
          <a:spcPct val="0"/>
        </a:spcAft>
        <a:defRPr sz="4200" b="1">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charset="0"/>
        <a:buChar char="n"/>
        <a:defRPr sz="2800">
          <a:solidFill>
            <a:schemeClr val="tx1"/>
          </a:solidFill>
          <a:latin typeface="+mn-lt"/>
          <a:ea typeface="ＭＳ Ｐゴシック" charset="0"/>
          <a:cs typeface="ＭＳ Ｐゴシック" charset="0"/>
        </a:defRPr>
      </a:lvl1pPr>
      <a:lvl2pPr marL="669925" indent="-325438" algn="l" rtl="0" eaLnBrk="1" fontAlgn="base" hangingPunct="1">
        <a:spcBef>
          <a:spcPct val="20000"/>
        </a:spcBef>
        <a:spcAft>
          <a:spcPct val="0"/>
        </a:spcAft>
        <a:buClr>
          <a:schemeClr val="accent2"/>
        </a:buClr>
        <a:buSzPct val="60000"/>
        <a:buFont typeface="Wingdings" charset="0"/>
        <a:buChar char="q"/>
        <a:defRPr sz="2400">
          <a:solidFill>
            <a:schemeClr val="tx1"/>
          </a:solidFill>
          <a:latin typeface="+mn-lt"/>
          <a:ea typeface="ＭＳ Ｐゴシック" charset="0"/>
        </a:defRPr>
      </a:lvl2pPr>
      <a:lvl3pPr marL="1022350" indent="-350838" algn="l" rtl="0" eaLnBrk="1" fontAlgn="base" hangingPunct="1">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1" fontAlgn="base" hangingPunct="1">
        <a:spcBef>
          <a:spcPct val="20000"/>
        </a:spcBef>
        <a:spcAft>
          <a:spcPct val="0"/>
        </a:spcAft>
        <a:buClr>
          <a:schemeClr val="accent2"/>
        </a:buClr>
        <a:buSzPct val="70000"/>
        <a:buFont typeface="Wingdings" charset="0"/>
        <a:buChar char="q"/>
        <a:defRPr sz="2000">
          <a:solidFill>
            <a:schemeClr val="tx1"/>
          </a:solidFill>
          <a:latin typeface="+mn-lt"/>
          <a:ea typeface="ＭＳ Ｐゴシック" charset="0"/>
        </a:defRPr>
      </a:lvl4pPr>
      <a:lvl5pPr marL="1681163" indent="-339725" algn="l" rtl="0" eaLnBrk="1" fontAlgn="base" hangingPunct="1">
        <a:spcBef>
          <a:spcPct val="20000"/>
        </a:spcBef>
        <a:spcAft>
          <a:spcPct val="0"/>
        </a:spcAft>
        <a:buClr>
          <a:schemeClr val="accent1"/>
        </a:buClr>
        <a:buSzPct val="75000"/>
        <a:buFont typeface="Wingdings" charset="0"/>
        <a:buChar char="§"/>
        <a:defRPr sz="2000">
          <a:solidFill>
            <a:schemeClr val="tx1"/>
          </a:solidFill>
          <a:latin typeface="+mn-lt"/>
          <a:ea typeface="ＭＳ Ｐゴシック" charset="0"/>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1.png"/><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 Id="rId3" Type="http://schemas.openxmlformats.org/officeDocument/2006/relationships/chart" Target="../charts/char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6"/>
          <p:cNvSpPr>
            <a:spLocks noGrp="1" noChangeArrowheads="1"/>
          </p:cNvSpPr>
          <p:nvPr>
            <p:ph type="sldNum" sz="quarter" idx="12"/>
          </p:nvPr>
        </p:nvSpPr>
        <p:spPr>
          <a:xfrm>
            <a:off x="3321050" y="5899150"/>
            <a:ext cx="3078163" cy="431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fld id="{8151C500-7DE4-364C-A25A-282ECE2D5EE7}" type="slidenum">
              <a:rPr lang="en-GB" sz="1200">
                <a:latin typeface="Garamond" charset="0"/>
              </a:rPr>
              <a:pPr algn="ctr" eaLnBrk="1" hangingPunct="1"/>
              <a:t>1</a:t>
            </a:fld>
            <a:endParaRPr lang="en-GB" sz="1200">
              <a:latin typeface="Garamond" charset="0"/>
            </a:endParaRPr>
          </a:p>
        </p:txBody>
      </p:sp>
      <p:sp>
        <p:nvSpPr>
          <p:cNvPr id="6146" name="Rectangle 2"/>
          <p:cNvSpPr>
            <a:spLocks noGrp="1" noChangeArrowheads="1"/>
          </p:cNvSpPr>
          <p:nvPr>
            <p:ph type="ctrTitle"/>
          </p:nvPr>
        </p:nvSpPr>
        <p:spPr>
          <a:xfrm>
            <a:off x="896938" y="1335088"/>
            <a:ext cx="8002587" cy="1019175"/>
          </a:xfrm>
        </p:spPr>
        <p:txBody>
          <a:bodyPr/>
          <a:lstStyle/>
          <a:p>
            <a:pPr eaLnBrk="1" hangingPunct="1"/>
            <a:r>
              <a:rPr lang="en-US" sz="4000" dirty="0">
                <a:latin typeface="Garamond" charset="0"/>
              </a:rPr>
              <a:t>On the Strength of Weak Identities </a:t>
            </a:r>
            <a:br>
              <a:rPr lang="en-US" sz="4000" dirty="0">
                <a:latin typeface="Garamond" charset="0"/>
              </a:rPr>
            </a:br>
            <a:r>
              <a:rPr lang="en-US" sz="4000" dirty="0">
                <a:latin typeface="Garamond" charset="0"/>
              </a:rPr>
              <a:t>in Social Computing Systems</a:t>
            </a:r>
          </a:p>
        </p:txBody>
      </p:sp>
      <p:sp>
        <p:nvSpPr>
          <p:cNvPr id="6147" name="Rectangle 7"/>
          <p:cNvSpPr>
            <a:spLocks noChangeArrowheads="1"/>
          </p:cNvSpPr>
          <p:nvPr/>
        </p:nvSpPr>
        <p:spPr bwMode="auto">
          <a:xfrm>
            <a:off x="1590675" y="3298825"/>
            <a:ext cx="2219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buClr>
                <a:schemeClr val="folHlink"/>
              </a:buClr>
              <a:buSzPct val="60000"/>
              <a:buFont typeface="Wingdings" charset="0"/>
              <a:buNone/>
            </a:pPr>
            <a:endParaRPr lang="en-US" sz="1400"/>
          </a:p>
        </p:txBody>
      </p:sp>
      <p:sp>
        <p:nvSpPr>
          <p:cNvPr id="6148" name="Rectangle 9"/>
          <p:cNvSpPr>
            <a:spLocks noChangeArrowheads="1"/>
          </p:cNvSpPr>
          <p:nvPr/>
        </p:nvSpPr>
        <p:spPr bwMode="auto">
          <a:xfrm>
            <a:off x="1201738" y="4087813"/>
            <a:ext cx="8162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buClr>
                <a:schemeClr val="folHlink"/>
              </a:buClr>
              <a:buSzPct val="60000"/>
            </a:pPr>
            <a:r>
              <a:rPr lang="en-US" sz="3200" dirty="0">
                <a:solidFill>
                  <a:srgbClr val="FF0000"/>
                </a:solidFill>
              </a:rPr>
              <a:t>Krishna P. Gummadi</a:t>
            </a:r>
          </a:p>
        </p:txBody>
      </p:sp>
      <p:sp>
        <p:nvSpPr>
          <p:cNvPr id="6149" name="Rectangle 9"/>
          <p:cNvSpPr>
            <a:spLocks noChangeArrowheads="1"/>
          </p:cNvSpPr>
          <p:nvPr/>
        </p:nvSpPr>
        <p:spPr bwMode="auto">
          <a:xfrm>
            <a:off x="1230313" y="4697412"/>
            <a:ext cx="81613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buClr>
                <a:schemeClr val="folHlink"/>
              </a:buClr>
              <a:buSzPct val="60000"/>
            </a:pPr>
            <a:r>
              <a:rPr lang="en-US" sz="3200" dirty="0">
                <a:solidFill>
                  <a:srgbClr val="3366FF"/>
                </a:solidFill>
              </a:rPr>
              <a:t>Max Planck Institute for Software Systems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ln>
            <a:miter lim="800000"/>
            <a:headEnd/>
            <a:tailEnd/>
          </a:ln>
          <a:extLst/>
        </p:spPr>
        <p:txBody>
          <a:bodyPr/>
          <a:lstStyle/>
          <a:p>
            <a:pPr algn="ctr">
              <a:defRPr/>
            </a:pP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 Strength of Weak Identities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434" name="Title 1"/>
          <p:cNvSpPr>
            <a:spLocks noGrp="1"/>
          </p:cNvSpPr>
          <p:nvPr>
            <p:ph type="title"/>
          </p:nvPr>
        </p:nvSpPr>
        <p:spPr>
          <a:xfrm>
            <a:off x="768350" y="3468688"/>
            <a:ext cx="8261350" cy="1287462"/>
          </a:xfrm>
        </p:spPr>
        <p:txBody>
          <a:bodyPr/>
          <a:lstStyle/>
          <a:p>
            <a:endParaRPr lang="en-US">
              <a:latin typeface="Garamond"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Garamond" charset="0"/>
              </a:rPr>
              <a:t>Strength of a weak identity</a:t>
            </a:r>
          </a:p>
        </p:txBody>
      </p:sp>
      <p:sp>
        <p:nvSpPr>
          <p:cNvPr id="19458" name="Content Placeholder 2"/>
          <p:cNvSpPr>
            <a:spLocks noGrp="1"/>
          </p:cNvSpPr>
          <p:nvPr>
            <p:ph idx="1"/>
          </p:nvPr>
        </p:nvSpPr>
        <p:spPr/>
        <p:txBody>
          <a:bodyPr/>
          <a:lstStyle/>
          <a:p>
            <a:pPr>
              <a:buFont typeface="Wingdings" charset="0"/>
              <a:buChar char="q"/>
            </a:pPr>
            <a:r>
              <a:rPr lang="en-US">
                <a:latin typeface="Tahoma" charset="0"/>
              </a:rPr>
              <a:t>Effort needed to </a:t>
            </a:r>
            <a:r>
              <a:rPr lang="en-US">
                <a:solidFill>
                  <a:srgbClr val="FF0000"/>
                </a:solidFill>
                <a:latin typeface="Tahoma" charset="0"/>
              </a:rPr>
              <a:t>forge the weak identity</a:t>
            </a:r>
          </a:p>
          <a:p>
            <a:pPr>
              <a:buFont typeface="Wingdings" charset="0"/>
              <a:buChar char="q"/>
            </a:pPr>
            <a:endParaRPr lang="en-US">
              <a:latin typeface="Tahoma" charset="0"/>
            </a:endParaRPr>
          </a:p>
          <a:p>
            <a:pPr>
              <a:buFont typeface="Wingdings" charset="0"/>
              <a:buChar char="q"/>
            </a:pPr>
            <a:r>
              <a:rPr lang="en-US">
                <a:latin typeface="Tahoma" charset="0"/>
              </a:rPr>
              <a:t>Weak ids come with zero external references</a:t>
            </a:r>
          </a:p>
          <a:p>
            <a:pPr>
              <a:buFont typeface="Wingdings" charset="0"/>
              <a:buChar char="q"/>
            </a:pPr>
            <a:endParaRPr lang="en-US">
              <a:latin typeface="Tahoma" charset="0"/>
            </a:endParaRPr>
          </a:p>
          <a:p>
            <a:pPr>
              <a:buFont typeface="Wingdings" charset="0"/>
              <a:buChar char="q"/>
            </a:pPr>
            <a:r>
              <a:rPr lang="en-US">
                <a:latin typeface="Tahoma" charset="0"/>
              </a:rPr>
              <a:t>Strength is the effort needed to </a:t>
            </a:r>
            <a:r>
              <a:rPr lang="en-US">
                <a:solidFill>
                  <a:srgbClr val="FF0000"/>
                </a:solidFill>
                <a:latin typeface="Tahoma" charset="0"/>
              </a:rPr>
              <a:t>forge ids’ activities</a:t>
            </a:r>
          </a:p>
          <a:p>
            <a:pPr lvl="1">
              <a:buFont typeface="Wingdings" charset="0"/>
              <a:buChar char="q"/>
            </a:pPr>
            <a:r>
              <a:rPr lang="en-US">
                <a:latin typeface="Tahoma" charset="0"/>
              </a:rPr>
              <a:t>And thereby, the ids’ reputation</a:t>
            </a:r>
          </a:p>
          <a:p>
            <a:pPr lvl="1">
              <a:buFont typeface="Wingdings" charset="0"/>
              <a:buChar char="q"/>
            </a:pPr>
            <a:endParaRPr lang="en-US">
              <a:latin typeface="Tahoma" charset="0"/>
            </a:endParaRPr>
          </a:p>
          <a:p>
            <a:pPr>
              <a:buFont typeface="Wingdings" charset="0"/>
              <a:buChar char="q"/>
            </a:pPr>
            <a:r>
              <a:rPr lang="en-US">
                <a:latin typeface="Tahoma" charset="0"/>
              </a:rPr>
              <a:t>Idea: Could we measure ids’ strength by their blackmarket prices?</a:t>
            </a:r>
          </a:p>
          <a:p>
            <a:pPr lvl="1">
              <a:buFont typeface="Wingdings" charset="0"/>
              <a:buChar char="q"/>
            </a:pPr>
            <a:endParaRPr lang="en-US">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endParaRPr lang="en-US">
              <a:latin typeface="Garamond" charset="0"/>
            </a:endParaRPr>
          </a:p>
        </p:txBody>
      </p:sp>
      <p:pic>
        <p:nvPicPr>
          <p:cNvPr id="2048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843" b="1843"/>
          <a:stretch>
            <a:fillRect/>
          </a:stretch>
        </p:blipFill>
        <p:spPr>
          <a:xfrm>
            <a:off x="-323850" y="420688"/>
            <a:ext cx="10136188" cy="5562600"/>
          </a:xfr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endParaRPr lang="en-US">
              <a:latin typeface="Garamond" charset="0"/>
            </a:endParaRPr>
          </a:p>
        </p:txBody>
      </p:sp>
      <p:pic>
        <p:nvPicPr>
          <p:cNvPr id="21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788" y="420688"/>
            <a:ext cx="89344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atin typeface="Garamond" charset="0"/>
              </a:rPr>
              <a:t>Key observation</a:t>
            </a:r>
          </a:p>
        </p:txBody>
      </p:sp>
      <p:sp>
        <p:nvSpPr>
          <p:cNvPr id="21506" name="Content Placeholder 2"/>
          <p:cNvSpPr>
            <a:spLocks noGrp="1"/>
          </p:cNvSpPr>
          <p:nvPr>
            <p:ph idx="1"/>
          </p:nvPr>
        </p:nvSpPr>
        <p:spPr/>
        <p:txBody>
          <a:bodyPr/>
          <a:lstStyle/>
          <a:p>
            <a:pPr>
              <a:buFont typeface="Wingdings" charset="0"/>
              <a:buChar char="q"/>
              <a:defRPr/>
            </a:pPr>
            <a:r>
              <a:rPr lang="en-US" dirty="0">
                <a:latin typeface="Tahoma" charset="0"/>
              </a:rPr>
              <a:t>Attackers cannot </a:t>
            </a:r>
            <a:r>
              <a:rPr lang="en-US" dirty="0" smtClean="0">
                <a:latin typeface="Tahoma" charset="0"/>
              </a:rPr>
              <a:t>tamper </a:t>
            </a:r>
            <a:r>
              <a:rPr lang="en-US" dirty="0" smtClean="0">
                <a:solidFill>
                  <a:srgbClr val="FF0000"/>
                </a:solidFill>
                <a:latin typeface="Tahoma" charset="0"/>
              </a:rPr>
              <a:t>timestamps</a:t>
            </a:r>
            <a:r>
              <a:rPr lang="en-US" dirty="0" smtClean="0">
                <a:latin typeface="Tahoma" charset="0"/>
              </a:rPr>
              <a:t> of activities </a:t>
            </a:r>
          </a:p>
          <a:p>
            <a:pPr lvl="1">
              <a:buFont typeface="Wingdings" charset="0"/>
              <a:buChar char="q"/>
              <a:defRPr/>
            </a:pPr>
            <a:r>
              <a:rPr lang="en-US" dirty="0" smtClean="0">
                <a:latin typeface="Tahoma" charset="0"/>
              </a:rPr>
              <a:t>E.g.,</a:t>
            </a:r>
            <a:r>
              <a:rPr lang="en-US" dirty="0" smtClean="0">
                <a:solidFill>
                  <a:srgbClr val="FF0000"/>
                </a:solidFill>
                <a:latin typeface="Tahoma" charset="0"/>
              </a:rPr>
              <a:t> join dates, </a:t>
            </a:r>
            <a:r>
              <a:rPr lang="en-US" dirty="0" smtClean="0">
                <a:solidFill>
                  <a:srgbClr val="000000"/>
                </a:solidFill>
                <a:latin typeface="Tahoma" charset="0"/>
              </a:rPr>
              <a:t>id </a:t>
            </a:r>
            <a:r>
              <a:rPr lang="en-US" dirty="0">
                <a:solidFill>
                  <a:srgbClr val="000000"/>
                </a:solidFill>
                <a:latin typeface="Tahoma" charset="0"/>
              </a:rPr>
              <a:t>creation </a:t>
            </a:r>
            <a:r>
              <a:rPr lang="en-US" dirty="0" smtClean="0">
                <a:solidFill>
                  <a:srgbClr val="000000"/>
                </a:solidFill>
                <a:latin typeface="Tahoma" charset="0"/>
              </a:rPr>
              <a:t>timestamps</a:t>
            </a:r>
            <a:endParaRPr lang="en-US" dirty="0">
              <a:solidFill>
                <a:srgbClr val="000000"/>
              </a:solidFill>
              <a:latin typeface="Tahoma" charset="0"/>
            </a:endParaRPr>
          </a:p>
          <a:p>
            <a:pPr marL="0" indent="0">
              <a:buFont typeface="Wingdings" pitchFamily="2" charset="2"/>
              <a:buNone/>
              <a:defRPr/>
            </a:pPr>
            <a:endParaRPr lang="en-US" dirty="0">
              <a:solidFill>
                <a:srgbClr val="FF0000"/>
              </a:solidFill>
              <a:latin typeface="Tahoma" charset="0"/>
            </a:endParaRPr>
          </a:p>
          <a:p>
            <a:pPr>
              <a:buFont typeface="Wingdings" charset="0"/>
              <a:buChar char="q"/>
              <a:defRPr/>
            </a:pPr>
            <a:r>
              <a:rPr lang="en-US" dirty="0">
                <a:latin typeface="Tahoma" charset="0"/>
              </a:rPr>
              <a:t>Older ids </a:t>
            </a:r>
            <a:r>
              <a:rPr lang="en-US" dirty="0">
                <a:solidFill>
                  <a:srgbClr val="FF0000"/>
                </a:solidFill>
                <a:latin typeface="Tahoma" charset="0"/>
              </a:rPr>
              <a:t>are </a:t>
            </a:r>
            <a:r>
              <a:rPr lang="en-US" dirty="0" smtClean="0">
                <a:solidFill>
                  <a:srgbClr val="FF0000"/>
                </a:solidFill>
                <a:latin typeface="Tahoma" charset="0"/>
              </a:rPr>
              <a:t>less likely to be fake </a:t>
            </a:r>
            <a:r>
              <a:rPr lang="en-US" dirty="0">
                <a:solidFill>
                  <a:srgbClr val="000000"/>
                </a:solidFill>
                <a:latin typeface="Tahoma" charset="0"/>
              </a:rPr>
              <a:t>than newer ids</a:t>
            </a:r>
          </a:p>
          <a:p>
            <a:pPr lvl="1">
              <a:buFont typeface="Wingdings" charset="0"/>
              <a:buChar char="q"/>
              <a:defRPr/>
            </a:pPr>
            <a:r>
              <a:rPr lang="en-US" dirty="0">
                <a:solidFill>
                  <a:srgbClr val="000000"/>
                </a:solidFill>
                <a:latin typeface="Tahoma" charset="0"/>
              </a:rPr>
              <a:t>Attackers do not target till sites reach critical mass</a:t>
            </a:r>
          </a:p>
          <a:p>
            <a:pPr lvl="1">
              <a:buFont typeface="Wingdings" charset="0"/>
              <a:buChar char="q"/>
              <a:defRPr/>
            </a:pPr>
            <a:r>
              <a:rPr lang="en-US" dirty="0">
                <a:solidFill>
                  <a:srgbClr val="000000"/>
                </a:solidFill>
                <a:latin typeface="Tahoma" charset="0"/>
              </a:rPr>
              <a:t>Over time, older ids are more curated than newer ids</a:t>
            </a:r>
          </a:p>
          <a:p>
            <a:pPr lvl="2">
              <a:buFont typeface="Wingdings" charset="0"/>
              <a:buChar char="q"/>
              <a:defRPr/>
            </a:pPr>
            <a:r>
              <a:rPr lang="en-US" dirty="0">
                <a:solidFill>
                  <a:srgbClr val="000000"/>
                </a:solidFill>
                <a:latin typeface="Tahoma" charset="0"/>
              </a:rPr>
              <a:t>Spam filters had more time to check older ids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Garamond" charset="0"/>
              </a:rPr>
              <a:t>Most active fakes are new ids </a:t>
            </a:r>
          </a:p>
        </p:txBody>
      </p:sp>
      <p:pic>
        <p:nvPicPr>
          <p:cNvPr id="23554" name="Picture 19" descr="Screen Shot 2013-04-07 at 6.22.52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639888"/>
            <a:ext cx="77724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0"/>
          <p:cNvSpPr txBox="1">
            <a:spLocks noChangeArrowheads="1"/>
          </p:cNvSpPr>
          <p:nvPr/>
        </p:nvSpPr>
        <p:spPr bwMode="auto">
          <a:xfrm>
            <a:off x="592138" y="5449888"/>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rPr>
              <a:t>Older ids are </a:t>
            </a:r>
            <a:r>
              <a:rPr lang="en-US" sz="2800" dirty="0" smtClean="0">
                <a:solidFill>
                  <a:srgbClr val="FF0000"/>
                </a:solidFill>
              </a:rPr>
              <a:t>less likely to be fake </a:t>
            </a:r>
            <a:r>
              <a:rPr lang="en-US" sz="2800" dirty="0">
                <a:solidFill>
                  <a:srgbClr val="FF0000"/>
                </a:solidFill>
              </a:rPr>
              <a:t>than newer ids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427"/>
          <p:cNvSpPr>
            <a:spLocks noGrp="1"/>
          </p:cNvSpPr>
          <p:nvPr>
            <p:ph type="title"/>
          </p:nvPr>
        </p:nvSpPr>
        <p:spPr/>
        <p:txBody>
          <a:bodyPr/>
          <a:lstStyle/>
          <a:p>
            <a:r>
              <a:rPr lang="en-US" sz="4000">
                <a:latin typeface="Garamond" charset="0"/>
              </a:rPr>
              <a:t>Assessing strength of weak identities</a:t>
            </a:r>
          </a:p>
        </p:txBody>
      </p:sp>
      <p:sp>
        <p:nvSpPr>
          <p:cNvPr id="24578" name="Shape 428"/>
          <p:cNvSpPr>
            <a:spLocks noGrp="1"/>
          </p:cNvSpPr>
          <p:nvPr>
            <p:ph type="body" idx="1"/>
          </p:nvPr>
        </p:nvSpPr>
        <p:spPr>
          <a:xfrm>
            <a:off x="303213" y="1122363"/>
            <a:ext cx="9047162" cy="4859337"/>
          </a:xfrm>
        </p:spPr>
        <p:txBody>
          <a:bodyPr/>
          <a:lstStyle/>
          <a:p>
            <a:r>
              <a:rPr lang="en-US" sz="2300" dirty="0">
                <a:latin typeface="Tahoma" charset="0"/>
              </a:rPr>
              <a:t>Leverage the temporal evolution of reputation scores</a:t>
            </a: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300" dirty="0">
              <a:latin typeface="Tahoma" charset="0"/>
            </a:endParaRPr>
          </a:p>
          <a:p>
            <a:endParaRPr lang="en-US" sz="2100" dirty="0">
              <a:latin typeface="Tahoma" charset="0"/>
            </a:endParaRPr>
          </a:p>
        </p:txBody>
      </p:sp>
      <p:grpSp>
        <p:nvGrpSpPr>
          <p:cNvPr id="437" name="Group 437"/>
          <p:cNvGrpSpPr>
            <a:grpSpLocks/>
          </p:cNvGrpSpPr>
          <p:nvPr/>
        </p:nvGrpSpPr>
        <p:grpSpPr bwMode="auto">
          <a:xfrm>
            <a:off x="973138" y="1639888"/>
            <a:ext cx="6446837" cy="4037012"/>
            <a:chOff x="915939" y="652145"/>
            <a:chExt cx="8626058" cy="6077457"/>
          </a:xfrm>
        </p:grpSpPr>
        <p:sp>
          <p:nvSpPr>
            <p:cNvPr id="430" name="Shape 430"/>
            <p:cNvSpPr/>
            <p:nvPr/>
          </p:nvSpPr>
          <p:spPr>
            <a:xfrm>
              <a:off x="2827649" y="2984665"/>
              <a:ext cx="5102141" cy="257867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78" y="15814"/>
                  </a:lnTo>
                  <a:lnTo>
                    <a:pt x="2142" y="10013"/>
                  </a:lnTo>
                  <a:lnTo>
                    <a:pt x="4072" y="5482"/>
                  </a:lnTo>
                  <a:lnTo>
                    <a:pt x="6592" y="2350"/>
                  </a:lnTo>
                  <a:lnTo>
                    <a:pt x="9823" y="895"/>
                  </a:lnTo>
                  <a:lnTo>
                    <a:pt x="14067" y="0"/>
                  </a:lnTo>
                  <a:lnTo>
                    <a:pt x="17165" y="1599"/>
                  </a:lnTo>
                  <a:lnTo>
                    <a:pt x="19605" y="4196"/>
                  </a:lnTo>
                  <a:lnTo>
                    <a:pt x="21600" y="6546"/>
                  </a:lnTo>
                </a:path>
              </a:pathLst>
            </a:custGeom>
            <a:noFill/>
            <a:ln w="76200" cap="flat">
              <a:solidFill>
                <a:srgbClr val="000000"/>
              </a:solidFill>
              <a:custDash>
                <a:ds d="200000" sp="200000"/>
              </a:custDash>
              <a:miter lim="400000"/>
            </a:ln>
            <a:effectLst/>
          </p:spPr>
          <p:txBody>
            <a:bodyPr lIns="0" tIns="0" rIns="0" bIns="0" anchor="ctr"/>
            <a:lstStyle/>
            <a:p>
              <a: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pPr>
              <a:endParaRPr sz="2800">
                <a:solidFill>
                  <a:srgbClr val="FFFFFF"/>
                </a:solidFill>
                <a:effectLst>
                  <a:outerShdw blurRad="38100" dist="12700" dir="5400000" rotWithShape="0">
                    <a:srgbClr val="000000">
                      <a:alpha val="50000"/>
                    </a:srgbClr>
                  </a:outerShdw>
                </a:effectLst>
                <a:latin typeface="Corbel"/>
                <a:ea typeface="Corbel"/>
                <a:cs typeface="Corbel"/>
                <a:sym typeface="Corbel"/>
              </a:endParaRPr>
            </a:p>
          </p:txBody>
        </p:sp>
        <p:grpSp>
          <p:nvGrpSpPr>
            <p:cNvPr id="24595" name="Group 433"/>
            <p:cNvGrpSpPr>
              <a:grpSpLocks/>
            </p:cNvGrpSpPr>
            <p:nvPr/>
          </p:nvGrpSpPr>
          <p:grpSpPr bwMode="auto">
            <a:xfrm>
              <a:off x="2078689" y="1399264"/>
              <a:ext cx="7463308" cy="4169728"/>
              <a:chOff x="2078689" y="0"/>
              <a:chExt cx="7463307" cy="4169727"/>
            </a:xfrm>
          </p:grpSpPr>
          <p:sp>
            <p:nvSpPr>
              <p:cNvPr id="431" name="Shape 431"/>
              <p:cNvSpPr/>
              <p:nvPr/>
            </p:nvSpPr>
            <p:spPr>
              <a:xfrm flipH="1" flipV="1">
                <a:off x="2082081" y="912"/>
                <a:ext cx="0" cy="4167945"/>
              </a:xfrm>
              <a:prstGeom prst="line">
                <a:avLst/>
              </a:prstGeom>
              <a:noFill/>
              <a:ln w="50800" cap="flat">
                <a:solidFill>
                  <a:srgbClr val="000000"/>
                </a:solidFill>
                <a:prstDash val="solid"/>
                <a:miter lim="400000"/>
                <a:tail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432" name="Shape 432"/>
              <p:cNvSpPr/>
              <p:nvPr/>
            </p:nvSpPr>
            <p:spPr>
              <a:xfrm flipV="1">
                <a:off x="2077833" y="4142569"/>
                <a:ext cx="7464163" cy="0"/>
              </a:xfrm>
              <a:prstGeom prst="line">
                <a:avLst/>
              </a:prstGeom>
              <a:noFill/>
              <a:ln w="50800" cap="flat">
                <a:solidFill>
                  <a:srgbClr val="000000"/>
                </a:solidFill>
                <a:prstDash val="solid"/>
                <a:miter lim="400000"/>
                <a:tail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grpSp>
        <p:sp>
          <p:nvSpPr>
            <p:cNvPr id="24596" name="Shape 434"/>
            <p:cNvSpPr>
              <a:spLocks noChangeArrowheads="1"/>
            </p:cNvSpPr>
            <p:nvPr/>
          </p:nvSpPr>
          <p:spPr bwMode="auto">
            <a:xfrm>
              <a:off x="5305370" y="6088775"/>
              <a:ext cx="898682" cy="6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Time</a:t>
              </a:r>
            </a:p>
          </p:txBody>
        </p:sp>
        <p:sp>
          <p:nvSpPr>
            <p:cNvPr id="24597" name="Shape 435"/>
            <p:cNvSpPr>
              <a:spLocks noChangeArrowheads="1"/>
            </p:cNvSpPr>
            <p:nvPr/>
          </p:nvSpPr>
          <p:spPr bwMode="auto">
            <a:xfrm rot="-5400000">
              <a:off x="-295847" y="3491906"/>
              <a:ext cx="2993196" cy="56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Reputation score</a:t>
              </a:r>
            </a:p>
          </p:txBody>
        </p:sp>
        <p:sp>
          <p:nvSpPr>
            <p:cNvPr id="24598" name="Shape 436"/>
            <p:cNvSpPr>
              <a:spLocks noChangeArrowheads="1"/>
            </p:cNvSpPr>
            <p:nvPr/>
          </p:nvSpPr>
          <p:spPr bwMode="auto">
            <a:xfrm>
              <a:off x="1559660" y="652145"/>
              <a:ext cx="7573070" cy="486410"/>
            </a:xfrm>
            <a:prstGeom prst="rect">
              <a:avLst/>
            </a:prstGeom>
            <a:noFill/>
            <a:ln w="25400">
              <a:solidFill>
                <a:srgbClr val="000000"/>
              </a:solidFill>
              <a:miter lim="400000"/>
              <a:headEnd/>
              <a:tailEnd/>
            </a:ln>
            <a:extLst>
              <a:ext uri="{909E8E84-426E-40dd-AFC4-6F175D3DCCD1}">
                <a14:hiddenFill xmlns:a14="http://schemas.microsoft.com/office/drawing/2010/main">
                  <a:solidFill>
                    <a:srgbClr val="FFFFFF"/>
                  </a:solidFill>
                </a14:hiddenFill>
              </a:ext>
              <a:ext uri="{C572A759-6A51-4108-AA02-DFA0A04FC94B}">
                <ma14:wrappingTextBoxFlag xmlns:ma14="http://schemas.microsoft.com/office/mac/drawingml/2011/main" val="1"/>
              </a:ext>
            </a:extLst>
          </p:spPr>
          <p:txBody>
            <a:bodyPr wrap="none" lIns="0" tIns="0" rIns="0" bIns="0" anchor="ctr">
              <a:spAutoFit/>
            </a:bodyPr>
            <a:lstStyle/>
            <a:p>
              <a:r>
                <a:rPr lang="en-US" sz="2100">
                  <a:latin typeface="Corbel" charset="0"/>
                  <a:cs typeface="Corbel" charset="0"/>
                  <a:sym typeface="Corbel" charset="0"/>
                </a:rPr>
                <a:t>Evolution of reputation score of a single participant</a:t>
              </a:r>
            </a:p>
          </p:txBody>
        </p:sp>
      </p:grpSp>
      <p:sp>
        <p:nvSpPr>
          <p:cNvPr id="438" name="Shape 438"/>
          <p:cNvSpPr/>
          <p:nvPr/>
        </p:nvSpPr>
        <p:spPr>
          <a:xfrm>
            <a:off x="5087938" y="4852988"/>
            <a:ext cx="3810000" cy="1587500"/>
          </a:xfrm>
          <a:custGeom>
            <a:avLst/>
            <a:gdLst/>
            <a:ahLst/>
            <a:cxnLst>
              <a:cxn ang="0">
                <a:pos x="wd2" y="hd2"/>
              </a:cxn>
              <a:cxn ang="5400000">
                <a:pos x="wd2" y="hd2"/>
              </a:cxn>
              <a:cxn ang="10800000">
                <a:pos x="wd2" y="hd2"/>
              </a:cxn>
              <a:cxn ang="16200000">
                <a:pos x="wd2" y="hd2"/>
              </a:cxn>
            </a:cxnLst>
            <a:rect l="0" t="0" r="r" b="b"/>
            <a:pathLst>
              <a:path w="21600" h="21600" extrusionOk="0">
                <a:moveTo>
                  <a:pt x="1677" y="0"/>
                </a:moveTo>
                <a:lnTo>
                  <a:pt x="1140" y="6155"/>
                </a:lnTo>
                <a:lnTo>
                  <a:pt x="269" y="6155"/>
                </a:lnTo>
                <a:cubicBezTo>
                  <a:pt x="120" y="6155"/>
                  <a:pt x="0" y="6446"/>
                  <a:pt x="0" y="6806"/>
                </a:cubicBezTo>
                <a:lnTo>
                  <a:pt x="0" y="20948"/>
                </a:lnTo>
                <a:cubicBezTo>
                  <a:pt x="0" y="21308"/>
                  <a:pt x="120" y="21600"/>
                  <a:pt x="269" y="21600"/>
                </a:cubicBezTo>
                <a:lnTo>
                  <a:pt x="21331" y="21600"/>
                </a:lnTo>
                <a:cubicBezTo>
                  <a:pt x="21480" y="21600"/>
                  <a:pt x="21600" y="21308"/>
                  <a:pt x="21600" y="20948"/>
                </a:cubicBezTo>
                <a:lnTo>
                  <a:pt x="21600" y="6806"/>
                </a:lnTo>
                <a:cubicBezTo>
                  <a:pt x="21600" y="6446"/>
                  <a:pt x="21480" y="6155"/>
                  <a:pt x="21331" y="6155"/>
                </a:cubicBezTo>
                <a:lnTo>
                  <a:pt x="2215" y="6155"/>
                </a:lnTo>
                <a:lnTo>
                  <a:pt x="1677" y="0"/>
                </a:ln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b="1">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b="0">
                <a:solidFill>
                  <a:srgbClr val="000000"/>
                </a:solidFill>
                <a:effectLst/>
              </a:defRPr>
            </a:pPr>
            <a:endParaRPr lang="en-US" sz="2000" b="0" dirty="0" smtClean="0">
              <a:solidFill>
                <a:srgbClr val="000000"/>
              </a:solidFill>
              <a:effectLst/>
            </a:endParaRPr>
          </a:p>
          <a:p>
            <a:pPr>
              <a:defRPr sz="1800" b="0">
                <a:solidFill>
                  <a:srgbClr val="000000"/>
                </a:solidFill>
                <a:effectLst/>
              </a:defRPr>
            </a:pPr>
            <a:r>
              <a:rPr sz="2000" b="0" dirty="0" smtClean="0">
                <a:solidFill>
                  <a:schemeClr val="bg1"/>
                </a:solidFill>
                <a:effectLst/>
              </a:rPr>
              <a:t>Attacker </a:t>
            </a:r>
            <a:r>
              <a:rPr sz="2000" b="0" dirty="0">
                <a:solidFill>
                  <a:schemeClr val="bg1"/>
                </a:solidFill>
                <a:effectLst/>
              </a:rPr>
              <a:t>cannot forge the timestamps when the reputation score changed!</a:t>
            </a:r>
          </a:p>
        </p:txBody>
      </p:sp>
      <p:sp>
        <p:nvSpPr>
          <p:cNvPr id="439" name="Shape 439"/>
          <p:cNvSpPr/>
          <p:nvPr/>
        </p:nvSpPr>
        <p:spPr>
          <a:xfrm>
            <a:off x="601663" y="5173663"/>
            <a:ext cx="2708275" cy="900112"/>
          </a:xfrm>
          <a:custGeom>
            <a:avLst/>
            <a:gdLst/>
            <a:ahLst/>
            <a:cxnLst>
              <a:cxn ang="0">
                <a:pos x="wd2" y="hd2"/>
              </a:cxn>
              <a:cxn ang="5400000">
                <a:pos x="wd2" y="hd2"/>
              </a:cxn>
              <a:cxn ang="10800000">
                <a:pos x="wd2" y="hd2"/>
              </a:cxn>
              <a:cxn ang="16200000">
                <a:pos x="wd2" y="hd2"/>
              </a:cxn>
            </a:cxnLst>
            <a:rect l="0" t="0" r="r" b="b"/>
            <a:pathLst>
              <a:path w="21600" h="21600" extrusionOk="0">
                <a:moveTo>
                  <a:pt x="14316" y="0"/>
                </a:moveTo>
                <a:lnTo>
                  <a:pt x="13559" y="7917"/>
                </a:lnTo>
                <a:lnTo>
                  <a:pt x="378" y="7917"/>
                </a:lnTo>
                <a:cubicBezTo>
                  <a:pt x="169" y="7917"/>
                  <a:pt x="0" y="8371"/>
                  <a:pt x="0" y="8930"/>
                </a:cubicBezTo>
                <a:lnTo>
                  <a:pt x="0" y="20587"/>
                </a:lnTo>
                <a:cubicBezTo>
                  <a:pt x="0" y="21147"/>
                  <a:pt x="169" y="21600"/>
                  <a:pt x="378" y="21600"/>
                </a:cubicBezTo>
                <a:lnTo>
                  <a:pt x="21222" y="21600"/>
                </a:lnTo>
                <a:cubicBezTo>
                  <a:pt x="21431" y="21600"/>
                  <a:pt x="21600" y="21147"/>
                  <a:pt x="21600" y="20587"/>
                </a:cubicBezTo>
                <a:lnTo>
                  <a:pt x="21600" y="8930"/>
                </a:lnTo>
                <a:cubicBezTo>
                  <a:pt x="21600" y="8371"/>
                  <a:pt x="21431" y="7917"/>
                  <a:pt x="21222" y="7917"/>
                </a:cubicBezTo>
                <a:lnTo>
                  <a:pt x="15070" y="7917"/>
                </a:lnTo>
                <a:lnTo>
                  <a:pt x="14316" y="0"/>
                </a:ln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sz="2000" dirty="0">
                <a:solidFill>
                  <a:srgbClr val="000000"/>
                </a:solidFill>
                <a:effectLst/>
              </a:rPr>
              <a:t>Join date timestamp</a:t>
            </a:r>
          </a:p>
        </p:txBody>
      </p:sp>
      <p:grpSp>
        <p:nvGrpSpPr>
          <p:cNvPr id="450" name="Group 450"/>
          <p:cNvGrpSpPr>
            <a:grpSpLocks/>
          </p:cNvGrpSpPr>
          <p:nvPr/>
        </p:nvGrpSpPr>
        <p:grpSpPr bwMode="auto">
          <a:xfrm>
            <a:off x="2298700" y="2136775"/>
            <a:ext cx="4056063" cy="3141663"/>
            <a:chOff x="1978129" y="1760607"/>
            <a:chExt cx="5427584" cy="4728673"/>
          </a:xfrm>
        </p:grpSpPr>
        <p:grpSp>
          <p:nvGrpSpPr>
            <p:cNvPr id="24584" name="Group 448"/>
            <p:cNvGrpSpPr>
              <a:grpSpLocks/>
            </p:cNvGrpSpPr>
            <p:nvPr/>
          </p:nvGrpSpPr>
          <p:grpSpPr bwMode="auto">
            <a:xfrm>
              <a:off x="1978129" y="1760607"/>
              <a:ext cx="5185198" cy="4727656"/>
              <a:chOff x="1978129" y="1760607"/>
              <a:chExt cx="5185196" cy="4727655"/>
            </a:xfrm>
          </p:grpSpPr>
          <p:grpSp>
            <p:nvGrpSpPr>
              <p:cNvPr id="24586" name="Group 445"/>
              <p:cNvGrpSpPr>
                <a:grpSpLocks/>
              </p:cNvGrpSpPr>
              <p:nvPr/>
            </p:nvGrpSpPr>
            <p:grpSpPr bwMode="auto">
              <a:xfrm>
                <a:off x="1978129" y="1760607"/>
                <a:ext cx="5185196" cy="4727655"/>
                <a:chOff x="1978129" y="0"/>
                <a:chExt cx="5185194" cy="4727654"/>
              </a:xfrm>
            </p:grpSpPr>
            <p:sp>
              <p:nvSpPr>
                <p:cNvPr id="440" name="Shape 440"/>
                <p:cNvSpPr/>
                <p:nvPr/>
              </p:nvSpPr>
              <p:spPr>
                <a:xfrm flipH="1" flipV="1">
                  <a:off x="2084344" y="0"/>
                  <a:ext cx="0" cy="4169546"/>
                </a:xfrm>
                <a:prstGeom prst="line">
                  <a:avLst/>
                </a:prstGeom>
                <a:noFill/>
                <a:ln w="12700" cap="flat">
                  <a:solidFill>
                    <a:srgbClr val="000000"/>
                  </a:solidFill>
                  <a:prstDash val="solid"/>
                  <a:miter lim="400000"/>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441" name="Shape 441"/>
                <p:cNvSpPr/>
                <p:nvPr/>
              </p:nvSpPr>
              <p:spPr>
                <a:xfrm flipH="1" flipV="1">
                  <a:off x="7163538" y="0"/>
                  <a:ext cx="0" cy="4169546"/>
                </a:xfrm>
                <a:prstGeom prst="line">
                  <a:avLst/>
                </a:prstGeom>
                <a:noFill/>
                <a:ln w="12700" cap="flat">
                  <a:solidFill>
                    <a:srgbClr val="000000"/>
                  </a:solidFill>
                  <a:prstDash val="solid"/>
                  <a:miter lim="400000"/>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442" name="Shape 442"/>
                <p:cNvSpPr/>
                <p:nvPr/>
              </p:nvSpPr>
              <p:spPr>
                <a:xfrm flipH="1" flipV="1">
                  <a:off x="4495422" y="0"/>
                  <a:ext cx="0" cy="4169546"/>
                </a:xfrm>
                <a:prstGeom prst="line">
                  <a:avLst/>
                </a:prstGeom>
                <a:noFill/>
                <a:ln w="12700" cap="flat">
                  <a:solidFill>
                    <a:srgbClr val="000000"/>
                  </a:solidFill>
                  <a:prstDash val="solid"/>
                  <a:miter lim="400000"/>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24592" name="Shape 443"/>
                <p:cNvSpPr>
                  <a:spLocks noChangeArrowheads="1"/>
                </p:cNvSpPr>
                <p:nvPr/>
              </p:nvSpPr>
              <p:spPr bwMode="auto">
                <a:xfrm>
                  <a:off x="1978129" y="4086827"/>
                  <a:ext cx="385730" cy="6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t</a:t>
                  </a:r>
                  <a:r>
                    <a:rPr lang="en-US" sz="2100" baseline="32000">
                      <a:latin typeface="Corbel" charset="0"/>
                      <a:cs typeface="Corbel" charset="0"/>
                      <a:sym typeface="Corbel" charset="0"/>
                    </a:rPr>
                    <a:t>0</a:t>
                  </a:r>
                </a:p>
              </p:txBody>
            </p:sp>
            <p:sp>
              <p:nvSpPr>
                <p:cNvPr id="24593" name="Shape 444"/>
                <p:cNvSpPr>
                  <a:spLocks noChangeArrowheads="1"/>
                </p:cNvSpPr>
                <p:nvPr/>
              </p:nvSpPr>
              <p:spPr bwMode="auto">
                <a:xfrm>
                  <a:off x="4242973" y="4086827"/>
                  <a:ext cx="496331" cy="6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t</a:t>
                  </a:r>
                  <a:r>
                    <a:rPr lang="en-US" sz="2100" baseline="32000">
                      <a:latin typeface="Corbel" charset="0"/>
                      <a:cs typeface="Corbel" charset="0"/>
                      <a:sym typeface="Corbel" charset="0"/>
                    </a:rPr>
                    <a:t>50</a:t>
                  </a:r>
                </a:p>
              </p:txBody>
            </p:sp>
          </p:grpSp>
          <p:sp>
            <p:nvSpPr>
              <p:cNvPr id="24587" name="Shape 446"/>
              <p:cNvSpPr>
                <a:spLocks noChangeArrowheads="1"/>
              </p:cNvSpPr>
              <p:nvPr/>
            </p:nvSpPr>
            <p:spPr bwMode="auto">
              <a:xfrm>
                <a:off x="3415358" y="1853509"/>
                <a:ext cx="2313861" cy="6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Evolution time</a:t>
                </a:r>
              </a:p>
            </p:txBody>
          </p:sp>
          <p:sp>
            <p:nvSpPr>
              <p:cNvPr id="447" name="Shape 447"/>
              <p:cNvSpPr/>
              <p:nvPr/>
            </p:nvSpPr>
            <p:spPr>
              <a:xfrm flipH="1">
                <a:off x="2137452" y="2458319"/>
                <a:ext cx="4972980" cy="0"/>
              </a:xfrm>
              <a:prstGeom prst="line">
                <a:avLst/>
              </a:prstGeom>
              <a:noFill/>
              <a:ln w="38100" cap="flat">
                <a:solidFill>
                  <a:srgbClr val="000000"/>
                </a:solidFill>
                <a:prstDash val="solid"/>
                <a:miter lim="400000"/>
                <a:headEnd type="triangle" w="med" len="med"/>
                <a:tail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grpSp>
        <p:sp>
          <p:nvSpPr>
            <p:cNvPr id="24585" name="Shape 449"/>
            <p:cNvSpPr>
              <a:spLocks noChangeArrowheads="1"/>
            </p:cNvSpPr>
            <p:nvPr/>
          </p:nvSpPr>
          <p:spPr bwMode="auto">
            <a:xfrm>
              <a:off x="6788929" y="5848453"/>
              <a:ext cx="616784" cy="64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r>
                <a:rPr lang="en-US" sz="2100">
                  <a:latin typeface="Corbel" charset="0"/>
                  <a:cs typeface="Corbel" charset="0"/>
                  <a:sym typeface="Corbel" charset="0"/>
                </a:rPr>
                <a:t>t</a:t>
              </a:r>
              <a:r>
                <a:rPr lang="en-US" sz="2100" baseline="32000">
                  <a:latin typeface="Corbel" charset="0"/>
                  <a:cs typeface="Corbel" charset="0"/>
                  <a:sym typeface="Corbel" charset="0"/>
                </a:rPr>
                <a:t>100</a:t>
              </a:r>
            </a:p>
          </p:txBody>
        </p:sp>
      </p:grpSp>
      <p:sp>
        <p:nvSpPr>
          <p:cNvPr id="451" name="Shape 451"/>
          <p:cNvSpPr/>
          <p:nvPr/>
        </p:nvSpPr>
        <p:spPr>
          <a:xfrm>
            <a:off x="6194425" y="3259138"/>
            <a:ext cx="3541713" cy="819150"/>
          </a:xfrm>
          <a:custGeom>
            <a:avLst/>
            <a:gdLst/>
            <a:ahLst/>
            <a:cxnLst>
              <a:cxn ang="0">
                <a:pos x="wd2" y="hd2"/>
              </a:cxn>
              <a:cxn ang="5400000">
                <a:pos x="wd2" y="hd2"/>
              </a:cxn>
              <a:cxn ang="10800000">
                <a:pos x="wd2" y="hd2"/>
              </a:cxn>
              <a:cxn ang="16200000">
                <a:pos x="wd2" y="hd2"/>
              </a:cxn>
            </a:cxnLst>
            <a:rect l="0" t="0" r="r" b="b"/>
            <a:pathLst>
              <a:path w="21600" h="21600" extrusionOk="0">
                <a:moveTo>
                  <a:pt x="3097" y="0"/>
                </a:moveTo>
                <a:cubicBezTo>
                  <a:pt x="2915" y="0"/>
                  <a:pt x="2767" y="542"/>
                  <a:pt x="2767" y="1211"/>
                </a:cubicBezTo>
                <a:lnTo>
                  <a:pt x="2767" y="8847"/>
                </a:lnTo>
                <a:lnTo>
                  <a:pt x="0" y="11269"/>
                </a:lnTo>
                <a:lnTo>
                  <a:pt x="2767" y="13699"/>
                </a:lnTo>
                <a:lnTo>
                  <a:pt x="2767" y="20389"/>
                </a:lnTo>
                <a:cubicBezTo>
                  <a:pt x="2767" y="21058"/>
                  <a:pt x="2915" y="21600"/>
                  <a:pt x="3097" y="21600"/>
                </a:cubicBezTo>
                <a:lnTo>
                  <a:pt x="21270" y="21600"/>
                </a:lnTo>
                <a:cubicBezTo>
                  <a:pt x="21452" y="21600"/>
                  <a:pt x="21600" y="21058"/>
                  <a:pt x="21600" y="20389"/>
                </a:cubicBezTo>
                <a:lnTo>
                  <a:pt x="21600" y="1211"/>
                </a:lnTo>
                <a:cubicBezTo>
                  <a:pt x="21600" y="542"/>
                  <a:pt x="21452" y="0"/>
                  <a:pt x="21270" y="0"/>
                </a:cubicBezTo>
                <a:lnTo>
                  <a:pt x="3097" y="0"/>
                </a:ln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lang="en-US" sz="2000" dirty="0" smtClean="0">
                <a:solidFill>
                  <a:srgbClr val="000000"/>
                </a:solidFill>
                <a:effectLst/>
              </a:rPr>
              <a:t>            </a:t>
            </a:r>
            <a:r>
              <a:rPr sz="2000" dirty="0" smtClean="0">
                <a:solidFill>
                  <a:srgbClr val="000000"/>
                </a:solidFill>
                <a:effectLst/>
              </a:rPr>
              <a:t>Current reputation score</a:t>
            </a:r>
            <a:endParaRPr sz="2000" dirty="0">
              <a:solidFill>
                <a:srgbClr val="000000"/>
              </a:solidFill>
              <a:effectLst/>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4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45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iterate>
                                    <p:tmAbs val="0"/>
                                  </p:iterate>
                                  <p:childTnLst>
                                    <p:set>
                                      <p:cBhvr>
                                        <p:cTn id="13" fill="hold"/>
                                        <p:tgtEl>
                                          <p:spTgt spid="451"/>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grpId="0" nodeType="afterEffect">
                                  <p:stCondLst>
                                    <p:cond delay="0"/>
                                  </p:stCondLst>
                                  <p:iterate>
                                    <p:tmAbs val="0"/>
                                  </p:iterate>
                                  <p:childTnLst>
                                    <p:set>
                                      <p:cBhvr>
                                        <p:cTn id="16" fill="hold"/>
                                        <p:tgtEl>
                                          <p:spTgt spid="43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iterate>
                                    <p:tmAbs val="0"/>
                                  </p:iterate>
                                  <p:childTnLst>
                                    <p:set>
                                      <p:cBhvr>
                                        <p:cTn id="20" fill="hold"/>
                                        <p:tgtEl>
                                          <p:spTgt spid="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animBg="1" advAuto="0"/>
      <p:bldP spid="438" grpId="0" animBg="1" advAuto="0"/>
      <p:bldP spid="439" grpId="0" animBg="1" advAuto="0"/>
      <p:bldP spid="450" grpId="0" animBg="1" advAuto="0"/>
      <p:bldP spid="451"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ln>
            <a:miter lim="800000"/>
            <a:headEnd/>
            <a:tailEnd/>
          </a:ln>
          <a:extLst/>
        </p:spPr>
        <p:txBody>
          <a:bodyPr/>
          <a:lstStyle/>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Trustworthiness of </a:t>
            </a:r>
          </a:p>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Weak Identities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5602" name="Title 1"/>
          <p:cNvSpPr>
            <a:spLocks noGrp="1"/>
          </p:cNvSpPr>
          <p:nvPr>
            <p:ph type="title"/>
          </p:nvPr>
        </p:nvSpPr>
        <p:spPr>
          <a:xfrm>
            <a:off x="768350" y="3468688"/>
            <a:ext cx="8261350" cy="1287462"/>
          </a:xfrm>
        </p:spPr>
        <p:txBody>
          <a:bodyPr/>
          <a:lstStyle/>
          <a:p>
            <a:endParaRPr lang="en-US">
              <a:latin typeface="Garamond" charset="0"/>
            </a:endParaRPr>
          </a:p>
        </p:txBody>
      </p:sp>
    </p:spTree>
    <p:extLst>
      <p:ext uri="{BB962C8B-B14F-4D97-AF65-F5344CB8AC3E}">
        <p14:creationId xmlns:p14="http://schemas.microsoft.com/office/powerpoint/2010/main" val="4237691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Trustworthiness of an identity</a:t>
            </a:r>
            <a:endParaRPr lang="en-US" dirty="0"/>
          </a:p>
        </p:txBody>
      </p:sp>
      <p:sp>
        <p:nvSpPr>
          <p:cNvPr id="3" name="Content Placeholder 2"/>
          <p:cNvSpPr>
            <a:spLocks noGrp="1"/>
          </p:cNvSpPr>
          <p:nvPr>
            <p:ph idx="1"/>
          </p:nvPr>
        </p:nvSpPr>
        <p:spPr/>
        <p:txBody>
          <a:bodyPr/>
          <a:lstStyle/>
          <a:p>
            <a:r>
              <a:rPr lang="en-US" dirty="0" smtClean="0">
                <a:solidFill>
                  <a:srgbClr val="FF0000"/>
                </a:solidFill>
              </a:rPr>
              <a:t>Probability </a:t>
            </a:r>
            <a:r>
              <a:rPr lang="en-US" dirty="0" smtClean="0"/>
              <a:t>that its activities are in </a:t>
            </a:r>
            <a:r>
              <a:rPr lang="en-US" dirty="0" smtClean="0">
                <a:solidFill>
                  <a:srgbClr val="FF0000"/>
                </a:solidFill>
              </a:rPr>
              <a:t>compliance</a:t>
            </a:r>
            <a:r>
              <a:rPr lang="en-US" dirty="0" smtClean="0"/>
              <a:t> with the online site’s </a:t>
            </a:r>
            <a:r>
              <a:rPr lang="en-US" dirty="0" err="1" smtClean="0"/>
              <a:t>ToS</a:t>
            </a:r>
            <a:endParaRPr lang="en-US" dirty="0" smtClean="0"/>
          </a:p>
          <a:p>
            <a:endParaRPr lang="en-US" dirty="0"/>
          </a:p>
          <a:p>
            <a:r>
              <a:rPr lang="en-US" dirty="0" smtClean="0"/>
              <a:t>How to assess trustworthiness?</a:t>
            </a:r>
          </a:p>
          <a:p>
            <a:pPr lvl="1"/>
            <a:r>
              <a:rPr lang="en-US" dirty="0" smtClean="0"/>
              <a:t>Ability to hold the user behind the identity </a:t>
            </a:r>
            <a:r>
              <a:rPr lang="en-US" dirty="0" smtClean="0">
                <a:solidFill>
                  <a:srgbClr val="FF0000"/>
                </a:solidFill>
              </a:rPr>
              <a:t>accountable</a:t>
            </a:r>
          </a:p>
          <a:p>
            <a:pPr lvl="2"/>
            <a:r>
              <a:rPr lang="en-US" dirty="0" smtClean="0"/>
              <a:t>Via non-anonymous strong ids</a:t>
            </a:r>
          </a:p>
          <a:p>
            <a:pPr lvl="2"/>
            <a:endParaRPr lang="en-US" dirty="0" smtClean="0"/>
          </a:p>
          <a:p>
            <a:pPr lvl="1"/>
            <a:r>
              <a:rPr lang="en-US" dirty="0" smtClean="0"/>
              <a:t>Economic </a:t>
            </a:r>
            <a:r>
              <a:rPr lang="en-US" dirty="0" smtClean="0">
                <a:solidFill>
                  <a:srgbClr val="FF0000"/>
                </a:solidFill>
              </a:rPr>
              <a:t>incentives vs. costs for the attack</a:t>
            </a:r>
          </a:p>
          <a:p>
            <a:pPr lvl="2"/>
            <a:r>
              <a:rPr lang="en-US" dirty="0" smtClean="0"/>
              <a:t>Strength of weak id determines attacker costs</a:t>
            </a:r>
          </a:p>
          <a:p>
            <a:pPr lvl="1"/>
            <a:endParaRPr lang="en-US" dirty="0" smtClean="0"/>
          </a:p>
          <a:p>
            <a:pPr lvl="1"/>
            <a:r>
              <a:rPr lang="en-US" dirty="0"/>
              <a:t>L</a:t>
            </a:r>
            <a:r>
              <a:rPr lang="en-US" dirty="0" smtClean="0"/>
              <a:t>everage </a:t>
            </a:r>
            <a:r>
              <a:rPr lang="en-US" dirty="0" smtClean="0">
                <a:solidFill>
                  <a:srgbClr val="FF0000"/>
                </a:solidFill>
              </a:rPr>
              <a:t>social behavioral stereotypes</a:t>
            </a:r>
            <a:endParaRPr lang="en-US" dirty="0" smtClean="0"/>
          </a:p>
          <a:p>
            <a:pPr lvl="1"/>
            <a:endParaRPr lang="en-US" dirty="0" smtClean="0"/>
          </a:p>
          <a:p>
            <a:endParaRPr lang="en-US" dirty="0"/>
          </a:p>
          <a:p>
            <a:endParaRPr lang="en-US" dirty="0"/>
          </a:p>
        </p:txBody>
      </p:sp>
    </p:spTree>
    <p:extLst>
      <p:ext uri="{BB962C8B-B14F-4D97-AF65-F5344CB8AC3E}">
        <p14:creationId xmlns:p14="http://schemas.microsoft.com/office/powerpoint/2010/main" val="8549027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atin typeface="Garamond" charset="0"/>
              </a:rPr>
              <a:t>Traditional Sybil defense approaches</a:t>
            </a:r>
          </a:p>
        </p:txBody>
      </p:sp>
      <p:sp>
        <p:nvSpPr>
          <p:cNvPr id="28674" name="Content Placeholder 2"/>
          <p:cNvSpPr>
            <a:spLocks noGrp="1"/>
          </p:cNvSpPr>
          <p:nvPr>
            <p:ph idx="1"/>
          </p:nvPr>
        </p:nvSpPr>
        <p:spPr/>
        <p:txBody>
          <a:bodyPr/>
          <a:lstStyle/>
          <a:p>
            <a:pPr>
              <a:buFont typeface="Wingdings" charset="0"/>
              <a:buChar char="q"/>
            </a:pPr>
            <a:r>
              <a:rPr lang="en-US">
                <a:latin typeface="Tahoma" charset="0"/>
              </a:rPr>
              <a:t>Catch &amp; suspend ids with bad activities</a:t>
            </a:r>
          </a:p>
          <a:p>
            <a:pPr lvl="1">
              <a:buFont typeface="Wingdings" charset="0"/>
              <a:buChar char="q"/>
            </a:pPr>
            <a:r>
              <a:rPr lang="en-US">
                <a:latin typeface="Tahoma" charset="0"/>
                <a:cs typeface="ＭＳ Ｐゴシック" charset="0"/>
              </a:rPr>
              <a:t>By checking for spam content in posts</a:t>
            </a:r>
          </a:p>
          <a:p>
            <a:pPr lvl="1">
              <a:buFont typeface="Wingdings" charset="0"/>
              <a:buChar char="q"/>
            </a:pPr>
            <a:r>
              <a:rPr lang="en-US">
                <a:solidFill>
                  <a:srgbClr val="FF0000"/>
                </a:solidFill>
                <a:latin typeface="Tahoma" charset="0"/>
                <a:cs typeface="ＭＳ Ｐゴシック" charset="0"/>
              </a:rPr>
              <a:t>Can’t catch manipulation of genuine content’s popularity</a:t>
            </a:r>
          </a:p>
          <a:p>
            <a:pPr lvl="1">
              <a:buFont typeface="Wingdings" charset="0"/>
              <a:buChar char="q"/>
            </a:pPr>
            <a:endParaRPr lang="en-US">
              <a:latin typeface="Tahoma" charset="0"/>
              <a:cs typeface="ＭＳ Ｐゴシック" charset="0"/>
            </a:endParaRPr>
          </a:p>
          <a:p>
            <a:pPr>
              <a:buFont typeface="Wingdings" charset="0"/>
              <a:buChar char="q"/>
            </a:pPr>
            <a:r>
              <a:rPr lang="en-US">
                <a:latin typeface="Tahoma" charset="0"/>
              </a:rPr>
              <a:t>Profile identities to detect suspicious-looking ids</a:t>
            </a:r>
          </a:p>
          <a:p>
            <a:pPr lvl="1">
              <a:buFont typeface="Wingdings" charset="0"/>
              <a:buChar char="q"/>
            </a:pPr>
            <a:r>
              <a:rPr lang="en-US">
                <a:solidFill>
                  <a:srgbClr val="000000"/>
                </a:solidFill>
                <a:latin typeface="Tahoma" charset="0"/>
                <a:cs typeface="ＭＳ Ｐゴシック" charset="0"/>
              </a:rPr>
              <a:t>Before they even commit fraudulent activities</a:t>
            </a:r>
          </a:p>
          <a:p>
            <a:pPr lvl="1">
              <a:buFont typeface="Wingdings" charset="0"/>
              <a:buChar char="q"/>
            </a:pPr>
            <a:endParaRPr lang="en-US">
              <a:solidFill>
                <a:srgbClr val="000000"/>
              </a:solidFill>
              <a:latin typeface="Tahoma" charset="0"/>
              <a:cs typeface="ＭＳ Ｐゴシック" charset="0"/>
            </a:endParaRPr>
          </a:p>
          <a:p>
            <a:pPr>
              <a:buFont typeface="Wingdings" charset="0"/>
              <a:buChar char="q"/>
            </a:pPr>
            <a:r>
              <a:rPr lang="en-US">
                <a:solidFill>
                  <a:srgbClr val="000000"/>
                </a:solidFill>
                <a:latin typeface="Tahoma" charset="0"/>
              </a:rPr>
              <a:t>Analyze info available about individual ids, such as</a:t>
            </a:r>
          </a:p>
          <a:p>
            <a:pPr lvl="1">
              <a:buFont typeface="Wingdings" charset="0"/>
              <a:buChar char="q"/>
            </a:pPr>
            <a:r>
              <a:rPr lang="en-US">
                <a:solidFill>
                  <a:srgbClr val="000000"/>
                </a:solidFill>
                <a:latin typeface="Tahoma" charset="0"/>
                <a:cs typeface="ＭＳ Ｐゴシック" charset="0"/>
              </a:rPr>
              <a:t>Demographic and activity-related info</a:t>
            </a:r>
          </a:p>
          <a:p>
            <a:pPr lvl="1">
              <a:buFont typeface="Wingdings" charset="0"/>
              <a:buChar char="q"/>
            </a:pPr>
            <a:r>
              <a:rPr lang="en-US">
                <a:solidFill>
                  <a:srgbClr val="000000"/>
                </a:solidFill>
                <a:latin typeface="Tahoma" charset="0"/>
                <a:cs typeface="ＭＳ Ｐゴシック" charset="0"/>
              </a:rPr>
              <a:t>Social network links</a:t>
            </a:r>
          </a:p>
          <a:p>
            <a:pPr lvl="1">
              <a:buFont typeface="Wingdings" charset="0"/>
              <a:buChar char="q"/>
            </a:pPr>
            <a:endParaRPr lang="en-US">
              <a:solidFill>
                <a:srgbClr val="000000"/>
              </a:solidFill>
              <a:latin typeface="Tahoma"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sz="3600">
                <a:latin typeface="Garamond" charset="0"/>
              </a:rPr>
              <a:t>Social computing systems</a:t>
            </a:r>
          </a:p>
        </p:txBody>
      </p:sp>
      <p:sp>
        <p:nvSpPr>
          <p:cNvPr id="3" name="Content Placeholder 2"/>
          <p:cNvSpPr>
            <a:spLocks noGrp="1"/>
          </p:cNvSpPr>
          <p:nvPr>
            <p:ph idx="1"/>
          </p:nvPr>
        </p:nvSpPr>
        <p:spPr>
          <a:ln>
            <a:miter lim="800000"/>
            <a:headEnd/>
            <a:tailEnd/>
          </a:ln>
          <a:extLst/>
        </p:spPr>
        <p:txBody>
          <a:bodyPr/>
          <a:lstStyle/>
          <a:p>
            <a:pPr>
              <a:defRPr/>
            </a:pPr>
            <a:r>
              <a:rPr lang="en-US" dirty="0" smtClean="0"/>
              <a:t>Online systems that allow people to interact</a:t>
            </a:r>
          </a:p>
          <a:p>
            <a:pPr lvl="8">
              <a:defRPr/>
            </a:pPr>
            <a:endParaRPr lang="en-US" dirty="0" smtClean="0"/>
          </a:p>
          <a:p>
            <a:pPr>
              <a:defRPr/>
            </a:pPr>
            <a:r>
              <a:rPr lang="en-US" dirty="0" smtClean="0"/>
              <a:t>Examples:</a:t>
            </a:r>
          </a:p>
          <a:p>
            <a:pPr lvl="1">
              <a:defRPr/>
            </a:pPr>
            <a:r>
              <a:rPr lang="en-US" dirty="0" smtClean="0"/>
              <a:t>Social networking sites: </a:t>
            </a:r>
            <a:r>
              <a:rPr lang="en-US" dirty="0" err="1" smtClean="0"/>
              <a:t>Facebook</a:t>
            </a:r>
            <a:r>
              <a:rPr lang="en-US" dirty="0" smtClean="0"/>
              <a:t>, </a:t>
            </a:r>
            <a:r>
              <a:rPr lang="en-US" dirty="0" err="1" smtClean="0"/>
              <a:t>Goolge</a:t>
            </a:r>
            <a:r>
              <a:rPr lang="en-US" dirty="0" smtClean="0"/>
              <a:t>+</a:t>
            </a:r>
          </a:p>
          <a:p>
            <a:pPr lvl="1">
              <a:defRPr/>
            </a:pPr>
            <a:r>
              <a:rPr lang="en-US" dirty="0" smtClean="0"/>
              <a:t>Blogging sites: Twitter, </a:t>
            </a:r>
            <a:r>
              <a:rPr lang="en-US" dirty="0" err="1" smtClean="0"/>
              <a:t>LiveJournal</a:t>
            </a:r>
            <a:endParaRPr lang="en-US" dirty="0" smtClean="0"/>
          </a:p>
          <a:p>
            <a:pPr lvl="1">
              <a:defRPr/>
            </a:pPr>
            <a:r>
              <a:rPr lang="en-US" dirty="0" smtClean="0"/>
              <a:t>Content-sharing sites: YouTube, </a:t>
            </a:r>
            <a:r>
              <a:rPr lang="en-US" dirty="0" err="1" smtClean="0"/>
              <a:t>Flickr</a:t>
            </a:r>
            <a:endParaRPr lang="en-US" dirty="0" smtClean="0"/>
          </a:p>
          <a:p>
            <a:pPr lvl="1">
              <a:defRPr/>
            </a:pPr>
            <a:r>
              <a:rPr lang="en-US" dirty="0" smtClean="0"/>
              <a:t>Social bookmarking sites: Delicious, </a:t>
            </a:r>
            <a:r>
              <a:rPr lang="en-US" dirty="0" err="1" smtClean="0"/>
              <a:t>Reddit</a:t>
            </a:r>
            <a:endParaRPr lang="en-US" dirty="0" smtClean="0"/>
          </a:p>
          <a:p>
            <a:pPr lvl="1">
              <a:defRPr/>
            </a:pPr>
            <a:r>
              <a:rPr lang="en-US" dirty="0" smtClean="0"/>
              <a:t>Crowd-sourced opinions: Yelp, eBay seller ratings</a:t>
            </a:r>
          </a:p>
          <a:p>
            <a:pPr lvl="1">
              <a:defRPr/>
            </a:pPr>
            <a:r>
              <a:rPr lang="en-US" dirty="0" smtClean="0"/>
              <a:t>Peer-production sites: Wikipedia, AMT</a:t>
            </a:r>
          </a:p>
          <a:p>
            <a:pPr lvl="8">
              <a:defRPr/>
            </a:pPr>
            <a:endParaRPr lang="en-US" dirty="0" smtClean="0"/>
          </a:p>
          <a:p>
            <a:pPr>
              <a:defRPr/>
            </a:pPr>
            <a:r>
              <a:rPr lang="en-US" dirty="0" smtClean="0"/>
              <a:t>Distributed systems of people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Garamond" charset="0"/>
              </a:rPr>
              <a:t>Lots of recent work</a:t>
            </a:r>
          </a:p>
        </p:txBody>
      </p:sp>
      <p:sp>
        <p:nvSpPr>
          <p:cNvPr id="18434" name="Content Placeholder 2"/>
          <p:cNvSpPr>
            <a:spLocks noGrp="1"/>
          </p:cNvSpPr>
          <p:nvPr>
            <p:ph idx="1"/>
          </p:nvPr>
        </p:nvSpPr>
        <p:spPr/>
        <p:txBody>
          <a:bodyPr/>
          <a:lstStyle/>
          <a:p>
            <a:pPr>
              <a:buFont typeface="Wingdings" charset="0"/>
              <a:buChar char="q"/>
              <a:defRPr/>
            </a:pPr>
            <a:r>
              <a:rPr lang="en-US" dirty="0">
                <a:solidFill>
                  <a:srgbClr val="000000"/>
                </a:solidFill>
                <a:latin typeface="Tahoma" charset="0"/>
              </a:rPr>
              <a:t>Gather a </a:t>
            </a:r>
            <a:r>
              <a:rPr lang="en-US" i="1" dirty="0">
                <a:solidFill>
                  <a:srgbClr val="000000"/>
                </a:solidFill>
                <a:latin typeface="Tahoma" charset="0"/>
              </a:rPr>
              <a:t>ground-truth</a:t>
            </a:r>
            <a:r>
              <a:rPr lang="en-US" dirty="0">
                <a:solidFill>
                  <a:srgbClr val="000000"/>
                </a:solidFill>
                <a:latin typeface="Tahoma" charset="0"/>
              </a:rPr>
              <a:t> set of Sybil and non-Sybil </a:t>
            </a:r>
            <a:r>
              <a:rPr lang="en-US" dirty="0" smtClean="0">
                <a:solidFill>
                  <a:srgbClr val="000000"/>
                </a:solidFill>
                <a:latin typeface="Tahoma" charset="0"/>
              </a:rPr>
              <a:t>ids</a:t>
            </a:r>
          </a:p>
          <a:p>
            <a:pPr marL="695325" lvl="2" indent="-342900">
              <a:buFont typeface="Wingdings" charset="0"/>
              <a:buChar char="q"/>
              <a:defRPr/>
            </a:pPr>
            <a:r>
              <a:rPr lang="en-US" sz="2400" dirty="0" smtClean="0">
                <a:solidFill>
                  <a:srgbClr val="000000"/>
                </a:solidFill>
                <a:latin typeface="Tahoma" charset="0"/>
              </a:rPr>
              <a:t>Social </a:t>
            </a:r>
            <a:r>
              <a:rPr lang="en-US" sz="2400" dirty="0" err="1">
                <a:solidFill>
                  <a:srgbClr val="000000"/>
                </a:solidFill>
                <a:latin typeface="Tahoma" charset="0"/>
              </a:rPr>
              <a:t>turing</a:t>
            </a:r>
            <a:r>
              <a:rPr lang="en-US" sz="2400" dirty="0">
                <a:solidFill>
                  <a:srgbClr val="000000"/>
                </a:solidFill>
                <a:latin typeface="Tahoma" charset="0"/>
              </a:rPr>
              <a:t> tests: </a:t>
            </a:r>
            <a:r>
              <a:rPr lang="en-US" sz="2400" i="1" dirty="0">
                <a:solidFill>
                  <a:srgbClr val="000000"/>
                </a:solidFill>
                <a:latin typeface="Tahoma" charset="0"/>
              </a:rPr>
              <a:t>Human verification </a:t>
            </a:r>
            <a:r>
              <a:rPr lang="en-US" sz="2400" dirty="0">
                <a:solidFill>
                  <a:srgbClr val="000000"/>
                </a:solidFill>
                <a:latin typeface="Tahoma" charset="0"/>
              </a:rPr>
              <a:t>of accounts to determine </a:t>
            </a:r>
            <a:r>
              <a:rPr lang="en-US" sz="2400" dirty="0" err="1">
                <a:solidFill>
                  <a:srgbClr val="000000"/>
                </a:solidFill>
                <a:latin typeface="Tahoma" charset="0"/>
              </a:rPr>
              <a:t>Sybils</a:t>
            </a:r>
            <a:r>
              <a:rPr lang="en-US" sz="2400" dirty="0">
                <a:solidFill>
                  <a:srgbClr val="000000"/>
                </a:solidFill>
                <a:latin typeface="Tahoma" charset="0"/>
              </a:rPr>
              <a:t> </a:t>
            </a:r>
            <a:r>
              <a:rPr lang="en-US" sz="2400" i="1" dirty="0">
                <a:solidFill>
                  <a:srgbClr val="000000"/>
                </a:solidFill>
                <a:latin typeface="Tahoma" charset="0"/>
              </a:rPr>
              <a:t>[NSDI ‘10, NDSS ‘13</a:t>
            </a:r>
            <a:r>
              <a:rPr lang="en-US" sz="2400" i="1" dirty="0" smtClean="0">
                <a:solidFill>
                  <a:srgbClr val="000000"/>
                </a:solidFill>
                <a:latin typeface="Tahoma" charset="0"/>
              </a:rPr>
              <a:t>]</a:t>
            </a:r>
          </a:p>
          <a:p>
            <a:pPr marL="695325" lvl="2" indent="-342900">
              <a:buFont typeface="Wingdings" charset="0"/>
              <a:buChar char="q"/>
              <a:defRPr/>
            </a:pPr>
            <a:r>
              <a:rPr lang="en-US" sz="2400" dirty="0" smtClean="0">
                <a:solidFill>
                  <a:srgbClr val="000000"/>
                </a:solidFill>
                <a:latin typeface="Tahoma" charset="0"/>
              </a:rPr>
              <a:t>Automatically flagging </a:t>
            </a:r>
            <a:r>
              <a:rPr lang="en-US" sz="2400" i="1" dirty="0" smtClean="0">
                <a:solidFill>
                  <a:srgbClr val="000000"/>
                </a:solidFill>
                <a:latin typeface="Tahoma" charset="0"/>
              </a:rPr>
              <a:t>anomalous (rare) </a:t>
            </a:r>
            <a:r>
              <a:rPr lang="en-US" sz="2400" dirty="0" smtClean="0">
                <a:solidFill>
                  <a:srgbClr val="000000"/>
                </a:solidFill>
                <a:latin typeface="Tahoma" charset="0"/>
              </a:rPr>
              <a:t>user behaviors </a:t>
            </a:r>
            <a:r>
              <a:rPr lang="en-US" sz="2400" i="1" dirty="0" smtClean="0">
                <a:solidFill>
                  <a:srgbClr val="000000"/>
                </a:solidFill>
                <a:latin typeface="Tahoma" charset="0"/>
              </a:rPr>
              <a:t>[</a:t>
            </a:r>
            <a:r>
              <a:rPr lang="en-US" sz="2400" i="1" dirty="0" err="1" smtClean="0">
                <a:solidFill>
                  <a:srgbClr val="000000"/>
                </a:solidFill>
                <a:latin typeface="Tahoma" charset="0"/>
              </a:rPr>
              <a:t>Usenix</a:t>
            </a:r>
            <a:r>
              <a:rPr lang="en-US" sz="2400" i="1" dirty="0" smtClean="0">
                <a:solidFill>
                  <a:srgbClr val="000000"/>
                </a:solidFill>
                <a:latin typeface="Tahoma" charset="0"/>
              </a:rPr>
              <a:t> Sec. </a:t>
            </a:r>
            <a:r>
              <a:rPr lang="fr-FR" sz="2400" i="1" dirty="0" smtClean="0">
                <a:solidFill>
                  <a:srgbClr val="000000"/>
                </a:solidFill>
                <a:latin typeface="Tahoma" charset="0"/>
              </a:rPr>
              <a:t>’</a:t>
            </a:r>
            <a:r>
              <a:rPr lang="en-US" sz="2400" i="1" dirty="0" smtClean="0">
                <a:solidFill>
                  <a:srgbClr val="000000"/>
                </a:solidFill>
                <a:latin typeface="Tahoma" charset="0"/>
              </a:rPr>
              <a:t>14</a:t>
            </a:r>
            <a:r>
              <a:rPr lang="en-US" i="1" dirty="0" smtClean="0">
                <a:solidFill>
                  <a:srgbClr val="000000"/>
                </a:solidFill>
                <a:latin typeface="Tahoma" charset="0"/>
              </a:rPr>
              <a:t>]</a:t>
            </a:r>
          </a:p>
          <a:p>
            <a:pPr marL="1354138" lvl="4" indent="-342900">
              <a:buFont typeface="Wingdings" charset="0"/>
              <a:buChar char="q"/>
              <a:defRPr/>
            </a:pPr>
            <a:endParaRPr lang="en-US" i="1" dirty="0">
              <a:solidFill>
                <a:srgbClr val="000000"/>
              </a:solidFill>
              <a:latin typeface="Tahoma" charset="0"/>
            </a:endParaRPr>
          </a:p>
          <a:p>
            <a:pPr marL="342900" lvl="1" indent="-342900">
              <a:buFont typeface="Wingdings" charset="0"/>
              <a:buChar char="q"/>
              <a:defRPr/>
            </a:pPr>
            <a:r>
              <a:rPr lang="en-US" sz="2800" dirty="0">
                <a:solidFill>
                  <a:srgbClr val="FF0000"/>
                </a:solidFill>
                <a:latin typeface="Tahoma" charset="0"/>
              </a:rPr>
              <a:t>Train ML classifiers </a:t>
            </a:r>
            <a:r>
              <a:rPr lang="en-US" sz="2800" dirty="0">
                <a:solidFill>
                  <a:srgbClr val="000000"/>
                </a:solidFill>
                <a:latin typeface="Tahoma" charset="0"/>
              </a:rPr>
              <a:t>to distinguish between them </a:t>
            </a:r>
            <a:r>
              <a:rPr lang="en-US" sz="2800" i="1" dirty="0">
                <a:solidFill>
                  <a:srgbClr val="000000"/>
                </a:solidFill>
                <a:latin typeface="Tahoma" charset="0"/>
              </a:rPr>
              <a:t>[CEAS </a:t>
            </a:r>
            <a:r>
              <a:rPr lang="fr-FR" sz="2800" i="1" dirty="0">
                <a:solidFill>
                  <a:srgbClr val="000000"/>
                </a:solidFill>
                <a:latin typeface="Tahoma" charset="0"/>
              </a:rPr>
              <a:t>’</a:t>
            </a:r>
            <a:r>
              <a:rPr lang="en-US" altLang="ja-JP" sz="2800" i="1" dirty="0">
                <a:solidFill>
                  <a:srgbClr val="000000"/>
                </a:solidFill>
                <a:latin typeface="Tahoma" charset="0"/>
              </a:rPr>
              <a:t>10]</a:t>
            </a:r>
            <a:endParaRPr lang="en-US" altLang="ja-JP" sz="2800" dirty="0">
              <a:solidFill>
                <a:srgbClr val="000000"/>
              </a:solidFill>
              <a:latin typeface="Tahoma" charset="0"/>
            </a:endParaRPr>
          </a:p>
          <a:p>
            <a:pPr marL="695325" lvl="2" indent="-342900">
              <a:buFont typeface="Wingdings" charset="0"/>
              <a:buChar char="q"/>
              <a:defRPr/>
            </a:pPr>
            <a:r>
              <a:rPr lang="en-US" sz="2400" dirty="0" smtClean="0">
                <a:solidFill>
                  <a:srgbClr val="000000"/>
                </a:solidFill>
                <a:latin typeface="Tahoma" charset="0"/>
              </a:rPr>
              <a:t>Classifiers trained to flag ids with similar profile features</a:t>
            </a:r>
          </a:p>
          <a:p>
            <a:pPr lvl="1">
              <a:buFont typeface="Wingdings" charset="0"/>
              <a:buChar char="q"/>
              <a:defRPr/>
            </a:pPr>
            <a:r>
              <a:rPr lang="en-US" dirty="0" smtClean="0">
                <a:latin typeface="Tahoma" charset="0"/>
              </a:rPr>
              <a:t>Like humans, they </a:t>
            </a:r>
            <a:r>
              <a:rPr lang="en-US" dirty="0">
                <a:latin typeface="Tahoma" charset="0"/>
              </a:rPr>
              <a:t>look for features that arise suspicion</a:t>
            </a:r>
          </a:p>
          <a:p>
            <a:pPr lvl="2">
              <a:buFont typeface="Wingdings" charset="0"/>
              <a:buChar char="q"/>
              <a:defRPr/>
            </a:pPr>
            <a:r>
              <a:rPr lang="en-US" dirty="0">
                <a:latin typeface="Tahoma" charset="0"/>
              </a:rPr>
              <a:t>Does it have a profile photo? Does it have friends who look real? Do the posts look real?</a:t>
            </a:r>
          </a:p>
          <a:p>
            <a:pPr marL="695325" lvl="2" indent="-342900">
              <a:buFont typeface="Wingdings" charset="0"/>
              <a:buChar char="q"/>
              <a:defRPr/>
            </a:pPr>
            <a:endParaRPr lang="en-US" sz="2400" dirty="0">
              <a:solidFill>
                <a:srgbClr val="000000"/>
              </a:solidFill>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rando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639888"/>
            <a:ext cx="8418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ba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1138" y="1639888"/>
            <a:ext cx="77993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r>
              <a:rPr lang="en-US">
                <a:latin typeface="Garamond" charset="0"/>
              </a:rPr>
              <a:t>Key idea behind id profiling</a:t>
            </a:r>
          </a:p>
        </p:txBody>
      </p:sp>
      <p:sp>
        <p:nvSpPr>
          <p:cNvPr id="30724" name="Content Placeholder 2"/>
          <p:cNvSpPr>
            <a:spLocks noGrp="1"/>
          </p:cNvSpPr>
          <p:nvPr>
            <p:ph idx="1"/>
          </p:nvPr>
        </p:nvSpPr>
        <p:spPr/>
        <p:txBody>
          <a:bodyPr/>
          <a:lstStyle/>
          <a:p>
            <a:pPr>
              <a:buFont typeface="Wingdings" charset="0"/>
              <a:buChar char="q"/>
            </a:pPr>
            <a:r>
              <a:rPr lang="en-US">
                <a:latin typeface="Tahoma" charset="0"/>
              </a:rPr>
              <a:t>For many profile attributes, the values assumed by Sybils &amp; non-Sybils tend to be different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atin typeface="Garamond" charset="0"/>
              </a:rPr>
              <a:t>Key idea behind id profiling</a:t>
            </a:r>
          </a:p>
        </p:txBody>
      </p:sp>
      <p:sp>
        <p:nvSpPr>
          <p:cNvPr id="79874" name="Content Placeholder 2"/>
          <p:cNvSpPr>
            <a:spLocks noGrp="1"/>
          </p:cNvSpPr>
          <p:nvPr>
            <p:ph idx="1"/>
          </p:nvPr>
        </p:nvSpPr>
        <p:spPr>
          <a:extLst/>
        </p:spPr>
        <p:txBody>
          <a:bodyPr/>
          <a:lstStyle/>
          <a:p>
            <a:pPr>
              <a:buFont typeface="Wingdings" charset="0"/>
              <a:buChar char="q"/>
              <a:defRPr/>
            </a:pPr>
            <a:r>
              <a:rPr lang="en-US" dirty="0">
                <a:latin typeface="Tahoma" charset="0"/>
              </a:rPr>
              <a:t>For many profile attributes, the values assumed by </a:t>
            </a:r>
            <a:r>
              <a:rPr lang="en-US" dirty="0" err="1">
                <a:latin typeface="Tahoma" charset="0"/>
              </a:rPr>
              <a:t>Sybils</a:t>
            </a:r>
            <a:r>
              <a:rPr lang="en-US" dirty="0">
                <a:latin typeface="Tahoma" charset="0"/>
              </a:rPr>
              <a:t> &amp; non-</a:t>
            </a:r>
            <a:r>
              <a:rPr lang="en-US" dirty="0" err="1">
                <a:latin typeface="Tahoma" charset="0"/>
              </a:rPr>
              <a:t>Sybils</a:t>
            </a:r>
            <a:r>
              <a:rPr lang="en-US" dirty="0">
                <a:latin typeface="Tahoma" charset="0"/>
              </a:rPr>
              <a:t> tend to </a:t>
            </a:r>
            <a:r>
              <a:rPr lang="en-US" dirty="0" smtClean="0">
                <a:latin typeface="Tahoma" charset="0"/>
              </a:rPr>
              <a:t>be different</a:t>
            </a:r>
          </a:p>
          <a:p>
            <a:pPr lvl="5">
              <a:buFont typeface="Wingdings" charset="0"/>
              <a:buChar char="q"/>
              <a:defRPr/>
            </a:pPr>
            <a:endParaRPr lang="en-US" dirty="0" smtClean="0">
              <a:latin typeface="Tahoma" charset="0"/>
            </a:endParaRPr>
          </a:p>
          <a:p>
            <a:pPr lvl="1">
              <a:buFont typeface="Wingdings" charset="0"/>
              <a:buChar char="q"/>
              <a:defRPr/>
            </a:pPr>
            <a:r>
              <a:rPr lang="en-US" dirty="0">
                <a:latin typeface="Tahoma" charset="0"/>
              </a:rPr>
              <a:t>L</a:t>
            </a:r>
            <a:r>
              <a:rPr lang="en-US" dirty="0" smtClean="0">
                <a:latin typeface="Tahoma" charset="0"/>
              </a:rPr>
              <a:t>ocation field is not set for &gt;90% of </a:t>
            </a:r>
            <a:r>
              <a:rPr lang="en-US" dirty="0" err="1" smtClean="0">
                <a:latin typeface="Tahoma" charset="0"/>
              </a:rPr>
              <a:t>Sybils</a:t>
            </a:r>
            <a:r>
              <a:rPr lang="en-US" dirty="0" smtClean="0">
                <a:latin typeface="Tahoma" charset="0"/>
              </a:rPr>
              <a:t>, but &lt;40% of non-</a:t>
            </a:r>
            <a:r>
              <a:rPr lang="en-US" dirty="0" err="1" smtClean="0">
                <a:latin typeface="Tahoma" charset="0"/>
              </a:rPr>
              <a:t>Sybils</a:t>
            </a:r>
            <a:endParaRPr lang="en-US" dirty="0">
              <a:latin typeface="Tahoma" charset="0"/>
            </a:endParaRPr>
          </a:p>
          <a:p>
            <a:pPr lvl="1">
              <a:buFont typeface="Wingdings" charset="0"/>
              <a:buChar char="q"/>
              <a:defRPr/>
            </a:pPr>
            <a:endParaRPr lang="en-US" dirty="0" smtClean="0">
              <a:latin typeface="Tahoma" charset="0"/>
            </a:endParaRPr>
          </a:p>
          <a:p>
            <a:pPr lvl="1">
              <a:buFont typeface="Wingdings" charset="0"/>
              <a:buChar char="q"/>
              <a:defRPr/>
            </a:pPr>
            <a:r>
              <a:rPr lang="en-US" dirty="0" smtClean="0">
                <a:latin typeface="Tahoma" charset="0"/>
              </a:rPr>
              <a:t>Lots of </a:t>
            </a:r>
            <a:r>
              <a:rPr lang="en-US" dirty="0" err="1" smtClean="0">
                <a:latin typeface="Tahoma" charset="0"/>
              </a:rPr>
              <a:t>Sybils</a:t>
            </a:r>
            <a:r>
              <a:rPr lang="en-US" dirty="0" smtClean="0">
                <a:latin typeface="Tahoma" charset="0"/>
              </a:rPr>
              <a:t> have low follower-to-following ratio</a:t>
            </a:r>
          </a:p>
          <a:p>
            <a:pPr lvl="1">
              <a:buFont typeface="Wingdings" charset="0"/>
              <a:buChar char="q"/>
              <a:defRPr/>
            </a:pPr>
            <a:endParaRPr lang="en-US" dirty="0">
              <a:latin typeface="Tahoma" charset="0"/>
            </a:endParaRPr>
          </a:p>
          <a:p>
            <a:pPr lvl="1">
              <a:buFont typeface="Wingdings" charset="0"/>
              <a:buChar char="q"/>
              <a:defRPr/>
            </a:pPr>
            <a:r>
              <a:rPr lang="en-US" dirty="0" smtClean="0">
                <a:latin typeface="Tahoma" charset="0"/>
              </a:rPr>
              <a:t>A much smaller fraction of </a:t>
            </a:r>
            <a:r>
              <a:rPr lang="en-US" dirty="0" err="1" smtClean="0">
                <a:latin typeface="Tahoma" charset="0"/>
              </a:rPr>
              <a:t>Sybils</a:t>
            </a:r>
            <a:r>
              <a:rPr lang="en-US" dirty="0" smtClean="0">
                <a:latin typeface="Tahoma" charset="0"/>
              </a:rPr>
              <a:t> have more than 100,000 followers</a:t>
            </a:r>
            <a:endParaRPr lang="en-US" dirty="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Garamond" charset="0"/>
              </a:rPr>
              <a:t>Limitations of profiling identities</a:t>
            </a:r>
          </a:p>
        </p:txBody>
      </p:sp>
      <p:sp>
        <p:nvSpPr>
          <p:cNvPr id="32770" name="Content Placeholder 2"/>
          <p:cNvSpPr>
            <a:spLocks noGrp="1"/>
          </p:cNvSpPr>
          <p:nvPr>
            <p:ph idx="1"/>
          </p:nvPr>
        </p:nvSpPr>
        <p:spPr/>
        <p:txBody>
          <a:bodyPr/>
          <a:lstStyle/>
          <a:p>
            <a:pPr>
              <a:buFont typeface="Wingdings" charset="0"/>
              <a:buChar char="q"/>
            </a:pPr>
            <a:r>
              <a:rPr lang="en-US">
                <a:latin typeface="Tahoma" charset="0"/>
              </a:rPr>
              <a:t>Potential </a:t>
            </a:r>
            <a:r>
              <a:rPr lang="en-US">
                <a:solidFill>
                  <a:srgbClr val="FF0000"/>
                </a:solidFill>
                <a:latin typeface="Tahoma" charset="0"/>
              </a:rPr>
              <a:t>discrimination</a:t>
            </a:r>
            <a:r>
              <a:rPr lang="en-US">
                <a:latin typeface="Tahoma" charset="0"/>
              </a:rPr>
              <a:t> against good users </a:t>
            </a:r>
          </a:p>
          <a:p>
            <a:pPr lvl="1">
              <a:buFont typeface="Wingdings" charset="0"/>
              <a:buChar char="q"/>
            </a:pPr>
            <a:r>
              <a:rPr lang="en-US">
                <a:latin typeface="Tahoma" charset="0"/>
              </a:rPr>
              <a:t>With rare behaviors that are flagged as anomalous</a:t>
            </a:r>
          </a:p>
          <a:p>
            <a:pPr lvl="1">
              <a:buFont typeface="Wingdings" charset="0"/>
              <a:buChar char="q"/>
            </a:pPr>
            <a:r>
              <a:rPr lang="en-US">
                <a:latin typeface="Tahoma" charset="0"/>
              </a:rPr>
              <a:t>With profile attributes that match those of Sybils</a:t>
            </a:r>
          </a:p>
          <a:p>
            <a:pPr>
              <a:buFont typeface="Wingdings" charset="0"/>
              <a:buChar char="q"/>
            </a:pPr>
            <a:endParaRPr lang="en-US">
              <a:latin typeface="Tahoma" charset="0"/>
            </a:endParaRPr>
          </a:p>
          <a:p>
            <a:pPr>
              <a:buFont typeface="Wingdings" charset="0"/>
              <a:buChar char="q"/>
            </a:pPr>
            <a:r>
              <a:rPr lang="en-US">
                <a:latin typeface="Tahoma" charset="0"/>
              </a:rPr>
              <a:t>Sets up a </a:t>
            </a:r>
            <a:r>
              <a:rPr lang="en-US">
                <a:solidFill>
                  <a:srgbClr val="FF0000"/>
                </a:solidFill>
                <a:latin typeface="Tahoma" charset="0"/>
              </a:rPr>
              <a:t>rat-race </a:t>
            </a:r>
            <a:r>
              <a:rPr lang="en-US">
                <a:latin typeface="Tahoma" charset="0"/>
              </a:rPr>
              <a:t>with attackers</a:t>
            </a:r>
          </a:p>
          <a:p>
            <a:pPr lvl="1">
              <a:buFont typeface="Wingdings" charset="0"/>
              <a:buChar char="q"/>
            </a:pPr>
            <a:r>
              <a:rPr lang="en-US">
                <a:latin typeface="Tahoma" charset="0"/>
              </a:rPr>
              <a:t>Sybils can avoid detection by assuming </a:t>
            </a:r>
            <a:r>
              <a:rPr lang="en-US" i="1">
                <a:latin typeface="Tahoma" charset="0"/>
              </a:rPr>
              <a:t>likely</a:t>
            </a:r>
            <a:r>
              <a:rPr lang="en-US">
                <a:latin typeface="Tahoma" charset="0"/>
              </a:rPr>
              <a:t> attribute values of good nodes</a:t>
            </a:r>
          </a:p>
          <a:p>
            <a:pPr lvl="2">
              <a:buFont typeface="Wingdings" charset="0"/>
              <a:buChar char="q"/>
            </a:pPr>
            <a:r>
              <a:rPr lang="en-US">
                <a:latin typeface="Tahoma" charset="0"/>
              </a:rPr>
              <a:t>Sybils can set location attributes, lower follower to following ratios</a:t>
            </a:r>
          </a:p>
          <a:p>
            <a:pPr lvl="1">
              <a:buFont typeface="Wingdings" charset="0"/>
              <a:buChar char="q"/>
            </a:pPr>
            <a:r>
              <a:rPr lang="en-US">
                <a:latin typeface="Tahoma" charset="0"/>
              </a:rPr>
              <a:t>Or, by attacking with new ids with no prior activity history</a:t>
            </a:r>
          </a:p>
          <a:p>
            <a:pPr>
              <a:buFont typeface="Wingdings" charset="0"/>
              <a:buChar char="q"/>
            </a:pPr>
            <a:endParaRPr lang="en-US">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85775" y="192088"/>
            <a:ext cx="8748713" cy="615950"/>
          </a:xfrm>
        </p:spPr>
        <p:txBody>
          <a:bodyPr/>
          <a:lstStyle/>
          <a:p>
            <a:r>
              <a:rPr lang="en-US">
                <a:latin typeface="Garamond" charset="0"/>
              </a:rPr>
              <a:t>Attacks with newly created Sybils</a:t>
            </a:r>
          </a:p>
        </p:txBody>
      </p:sp>
      <p:pic>
        <p:nvPicPr>
          <p:cNvPr id="33794" name="Picture 9" descr="Screen Shot 2014-10-07 at 5.13.07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258888"/>
            <a:ext cx="6091238" cy="359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txBox="1">
            <a:spLocks noChangeArrowheads="1"/>
          </p:cNvSpPr>
          <p:nvPr/>
        </p:nvSpPr>
        <p:spPr bwMode="auto">
          <a:xfrm>
            <a:off x="485775" y="1182688"/>
            <a:ext cx="8748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accent1"/>
              </a:buClr>
              <a:buSzPct val="65000"/>
              <a:buFont typeface="Wingdings" charset="0"/>
              <a:buChar char="q"/>
              <a:defRPr/>
            </a:pPr>
            <a:endParaRPr lang="en-US" sz="2800" dirty="0" smtClean="0">
              <a:latin typeface="Tahoma" charset="0"/>
            </a:endParaRPr>
          </a:p>
          <a:p>
            <a:pPr>
              <a:spcBef>
                <a:spcPct val="20000"/>
              </a:spcBef>
              <a:buClr>
                <a:schemeClr val="accent1"/>
              </a:buClr>
              <a:buSzPct val="65000"/>
              <a:buFont typeface="Wingdings" charset="0"/>
              <a:buChar char="q"/>
              <a:defRPr/>
            </a:pPr>
            <a:endParaRPr lang="en-US" sz="2800" dirty="0" smtClean="0">
              <a:latin typeface="Tahoma" charset="0"/>
            </a:endParaRPr>
          </a:p>
          <a:p>
            <a:pPr>
              <a:spcBef>
                <a:spcPct val="20000"/>
              </a:spcBef>
              <a:buClr>
                <a:schemeClr val="accent1"/>
              </a:buClr>
              <a:buSzPct val="65000"/>
              <a:buFont typeface="Wingdings" charset="0"/>
              <a:buChar char="q"/>
              <a:defRPr/>
            </a:pPr>
            <a:endParaRPr lang="en-US" sz="2800" dirty="0" smtClean="0">
              <a:latin typeface="Tahoma" charset="0"/>
            </a:endParaRPr>
          </a:p>
          <a:p>
            <a:pPr>
              <a:spcBef>
                <a:spcPct val="20000"/>
              </a:spcBef>
              <a:buClr>
                <a:schemeClr val="accent1"/>
              </a:buClr>
              <a:buSzPct val="65000"/>
              <a:buFont typeface="Wingdings" charset="0"/>
              <a:buChar char="q"/>
              <a:defRPr/>
            </a:pPr>
            <a:endParaRPr lang="en-US" sz="2800" dirty="0" smtClean="0">
              <a:latin typeface="Tahoma" charset="0"/>
            </a:endParaRPr>
          </a:p>
          <a:p>
            <a:pPr>
              <a:spcBef>
                <a:spcPct val="20000"/>
              </a:spcBef>
              <a:buClr>
                <a:schemeClr val="accent1"/>
              </a:buClr>
              <a:buSzPct val="65000"/>
              <a:buFont typeface="Wingdings" charset="0"/>
              <a:buChar char="q"/>
              <a:defRPr/>
            </a:pPr>
            <a:endParaRPr lang="en-US" sz="2800" dirty="0" smtClean="0">
              <a:latin typeface="Tahoma" charset="0"/>
            </a:endParaRPr>
          </a:p>
          <a:p>
            <a:pPr>
              <a:spcBef>
                <a:spcPct val="20000"/>
              </a:spcBef>
              <a:buClr>
                <a:schemeClr val="accent1"/>
              </a:buClr>
              <a:buSzPct val="65000"/>
              <a:buFont typeface="Wingdings" charset="0"/>
              <a:buChar char="q"/>
              <a:defRPr/>
            </a:pPr>
            <a:endParaRPr lang="en-US" sz="2800" dirty="0" smtClean="0">
              <a:latin typeface="Tahoma" charset="0"/>
            </a:endParaRPr>
          </a:p>
          <a:p>
            <a:pPr marL="0" indent="0">
              <a:spcBef>
                <a:spcPct val="20000"/>
              </a:spcBef>
              <a:buClr>
                <a:schemeClr val="accent1"/>
              </a:buClr>
              <a:buSzPct val="65000"/>
              <a:defRPr/>
            </a:pPr>
            <a:endParaRPr lang="en-US" sz="2800" dirty="0" smtClean="0">
              <a:latin typeface="Tahoma" charset="0"/>
            </a:endParaRPr>
          </a:p>
          <a:p>
            <a:pPr>
              <a:spcBef>
                <a:spcPct val="20000"/>
              </a:spcBef>
              <a:buClr>
                <a:schemeClr val="accent1"/>
              </a:buClr>
              <a:buSzPct val="65000"/>
              <a:buFont typeface="Wingdings" charset="0"/>
              <a:buChar char="q"/>
              <a:defRPr/>
            </a:pPr>
            <a:r>
              <a:rPr lang="en-US" sz="2800" dirty="0" smtClean="0">
                <a:solidFill>
                  <a:srgbClr val="FF0000"/>
                </a:solidFill>
                <a:latin typeface="Tahoma" charset="0"/>
              </a:rPr>
              <a:t>All our bought fake followers were newly created!</a:t>
            </a:r>
          </a:p>
          <a:p>
            <a:pPr>
              <a:spcBef>
                <a:spcPct val="20000"/>
              </a:spcBef>
              <a:buClr>
                <a:schemeClr val="accent1"/>
              </a:buClr>
              <a:buSzPct val="65000"/>
              <a:buFont typeface="Wingdings" charset="0"/>
              <a:buChar char="q"/>
              <a:defRPr/>
            </a:pPr>
            <a:r>
              <a:rPr lang="en-US" sz="2800" dirty="0" smtClean="0">
                <a:solidFill>
                  <a:srgbClr val="FF0000"/>
                </a:solidFill>
                <a:latin typeface="Tahoma" charset="0"/>
              </a:rPr>
              <a:t>Existing spam defenses cannot block them</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ln>
            <a:miter lim="800000"/>
            <a:headEnd/>
            <a:tailEnd/>
          </a:ln>
          <a:extLst/>
        </p:spPr>
        <p:txBody>
          <a:bodyPr/>
          <a:lstStyle/>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Robust Tamper Detection in </a:t>
            </a:r>
          </a:p>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Crowd Computations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4818" name="Title 1"/>
          <p:cNvSpPr>
            <a:spLocks noGrp="1"/>
          </p:cNvSpPr>
          <p:nvPr>
            <p:ph type="title"/>
          </p:nvPr>
        </p:nvSpPr>
        <p:spPr>
          <a:xfrm>
            <a:off x="768350" y="3468688"/>
            <a:ext cx="8261350" cy="1287462"/>
          </a:xfrm>
        </p:spPr>
        <p:txBody>
          <a:bodyPr/>
          <a:lstStyle/>
          <a:p>
            <a:endParaRPr lang="en-US">
              <a:latin typeface="Garamond"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333"/>
          <p:cNvSpPr>
            <a:spLocks noGrp="1"/>
          </p:cNvSpPr>
          <p:nvPr>
            <p:ph type="title"/>
          </p:nvPr>
        </p:nvSpPr>
        <p:spPr/>
        <p:txBody>
          <a:bodyPr/>
          <a:lstStyle/>
          <a:p>
            <a:r>
              <a:rPr lang="en-US" sz="4000" dirty="0" smtClean="0">
                <a:latin typeface="Garamond" charset="0"/>
              </a:rPr>
              <a:t>Is a crowd computation tampered? </a:t>
            </a:r>
            <a:endParaRPr lang="en-US" sz="4000" dirty="0">
              <a:latin typeface="Garamond" charset="0"/>
            </a:endParaRPr>
          </a:p>
        </p:txBody>
      </p:sp>
      <p:sp>
        <p:nvSpPr>
          <p:cNvPr id="334" name="Shape 334"/>
          <p:cNvSpPr>
            <a:spLocks noGrp="1"/>
          </p:cNvSpPr>
          <p:nvPr>
            <p:ph type="body" idx="1"/>
          </p:nvPr>
        </p:nvSpPr>
        <p:spPr/>
        <p:txBody>
          <a:bodyPr/>
          <a:lstStyle/>
          <a:p>
            <a:pPr marL="0" indent="0">
              <a:buFont typeface="Wingdings" charset="0"/>
              <a:buNone/>
              <a:defRPr sz="1800"/>
            </a:pPr>
            <a:r>
              <a:rPr sz="2400" dirty="0" smtClean="0"/>
              <a:t>Does </a:t>
            </a:r>
            <a:r>
              <a:rPr lang="en-US" sz="2400" dirty="0" smtClean="0"/>
              <a:t>a </a:t>
            </a:r>
            <a:r>
              <a:rPr lang="en-US" sz="2400" dirty="0" smtClean="0">
                <a:solidFill>
                  <a:srgbClr val="FF0000"/>
                </a:solidFill>
              </a:rPr>
              <a:t>large</a:t>
            </a:r>
            <a:r>
              <a:rPr sz="2400" dirty="0" smtClean="0"/>
              <a:t> </a:t>
            </a:r>
            <a:r>
              <a:rPr sz="2400" dirty="0"/>
              <a:t>computation involve a </a:t>
            </a:r>
            <a:r>
              <a:rPr sz="2400" dirty="0">
                <a:solidFill>
                  <a:srgbClr val="FF0000"/>
                </a:solidFill>
              </a:rPr>
              <a:t>sizeable fraction </a:t>
            </a:r>
            <a:r>
              <a:rPr sz="2400" dirty="0"/>
              <a:t>of Sybil participants</a:t>
            </a:r>
            <a:r>
              <a:rPr sz="2400" dirty="0" smtClean="0"/>
              <a:t>?</a:t>
            </a:r>
            <a:endParaRPr lang="en-US" sz="2400" dirty="0"/>
          </a:p>
          <a:p>
            <a:pPr marL="0" indent="0">
              <a:buFont typeface="Wingdings" charset="0"/>
              <a:buNone/>
              <a:defRPr sz="1800"/>
            </a:pPr>
            <a:endParaRPr lang="en-US" sz="2400" dirty="0" smtClean="0"/>
          </a:p>
          <a:p>
            <a:pPr marL="0" indent="0">
              <a:buFont typeface="Wingdings" charset="0"/>
              <a:buNone/>
              <a:defRPr sz="1800"/>
            </a:pPr>
            <a:endParaRPr lang="en-US" dirty="0" smtClean="0"/>
          </a:p>
          <a:p>
            <a:pPr marL="0" indent="0">
              <a:buFont typeface="Wingdings" charset="0"/>
              <a:buNone/>
              <a:defRPr sz="1800"/>
            </a:pPr>
            <a:endParaRPr lang="en-US" dirty="0"/>
          </a:p>
          <a:p>
            <a:pPr marL="0" indent="0">
              <a:buFont typeface="Wingdings" charset="0"/>
              <a:buNone/>
              <a:defRPr sz="1800"/>
            </a:pPr>
            <a:endParaRPr lang="en-US" sz="2400" dirty="0" smtClean="0"/>
          </a:p>
          <a:p>
            <a:pPr marL="0" indent="0">
              <a:buFont typeface="Wingdings" charset="0"/>
              <a:buNone/>
              <a:defRPr sz="1800"/>
            </a:pPr>
            <a:endParaRPr lang="en-US" sz="2400" dirty="0"/>
          </a:p>
          <a:p>
            <a:pPr marL="0" indent="0">
              <a:buFont typeface="Wingdings" charset="0"/>
              <a:buNone/>
              <a:defRPr sz="1800"/>
            </a:pPr>
            <a:endParaRPr lang="en-US" sz="2400" dirty="0" smtClean="0"/>
          </a:p>
          <a:p>
            <a:pPr marL="0" indent="0">
              <a:buFont typeface="Wingdings" charset="0"/>
              <a:buNone/>
              <a:defRPr sz="1800"/>
            </a:pPr>
            <a:endParaRPr lang="en-US" sz="2400" dirty="0"/>
          </a:p>
          <a:p>
            <a:pPr marL="0" indent="0">
              <a:buFont typeface="Wingdings" charset="0"/>
              <a:buNone/>
              <a:defRPr sz="1800"/>
            </a:pPr>
            <a:endParaRPr lang="en-US" sz="2400" dirty="0" smtClean="0"/>
          </a:p>
          <a:p>
            <a:pPr marL="0" indent="0">
              <a:buFont typeface="Wingdings" charset="0"/>
              <a:buNone/>
              <a:defRPr sz="1800"/>
            </a:pPr>
            <a:endParaRPr lang="en-US" sz="2400" dirty="0"/>
          </a:p>
          <a:p>
            <a:pPr>
              <a:defRPr sz="1800"/>
            </a:pPr>
            <a:endParaRPr sz="23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p:txBody>
      </p:sp>
      <p:grpSp>
        <p:nvGrpSpPr>
          <p:cNvPr id="352" name="Group 352"/>
          <p:cNvGrpSpPr>
            <a:grpSpLocks/>
          </p:cNvGrpSpPr>
          <p:nvPr/>
        </p:nvGrpSpPr>
        <p:grpSpPr bwMode="auto">
          <a:xfrm>
            <a:off x="4805363" y="2674937"/>
            <a:ext cx="4489450" cy="3163887"/>
            <a:chOff x="0" y="55245"/>
            <a:chExt cx="6006335" cy="4760550"/>
          </a:xfrm>
        </p:grpSpPr>
        <p:grpSp>
          <p:nvGrpSpPr>
            <p:cNvPr id="26644" name="Group 348"/>
            <p:cNvGrpSpPr>
              <a:grpSpLocks/>
            </p:cNvGrpSpPr>
            <p:nvPr/>
          </p:nvGrpSpPr>
          <p:grpSpPr bwMode="auto">
            <a:xfrm>
              <a:off x="1183984" y="963411"/>
              <a:ext cx="3352075" cy="3852384"/>
              <a:chOff x="0" y="0"/>
              <a:chExt cx="3352073" cy="3852383"/>
            </a:xfrm>
          </p:grpSpPr>
          <p:grpSp>
            <p:nvGrpSpPr>
              <p:cNvPr id="26648" name="Group 338"/>
              <p:cNvGrpSpPr>
                <a:grpSpLocks/>
              </p:cNvGrpSpPr>
              <p:nvPr/>
            </p:nvGrpSpPr>
            <p:grpSpPr bwMode="auto">
              <a:xfrm>
                <a:off x="0" y="1651021"/>
                <a:ext cx="963096" cy="1075666"/>
                <a:chOff x="0" y="0"/>
                <a:chExt cx="963095" cy="1075665"/>
              </a:xfrm>
            </p:grpSpPr>
            <p:pic>
              <p:nvPicPr>
                <p:cNvPr id="26658" name="information-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00" y="275170"/>
                  <a:ext cx="800496" cy="80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59" name="normal-us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5480" cy="77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339" name="Shape 339"/>
              <p:cNvSpPr/>
              <p:nvPr/>
            </p:nvSpPr>
            <p:spPr>
              <a:xfrm flipV="1">
                <a:off x="799720" y="513071"/>
                <a:ext cx="1327424" cy="1275531"/>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340" name="Shape 340"/>
              <p:cNvSpPr/>
              <p:nvPr/>
            </p:nvSpPr>
            <p:spPr>
              <a:xfrm flipV="1">
                <a:off x="925028" y="1162780"/>
                <a:ext cx="1626892" cy="750031"/>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341" name="Shape 341"/>
              <p:cNvSpPr/>
              <p:nvPr/>
            </p:nvSpPr>
            <p:spPr>
              <a:xfrm flipV="1">
                <a:off x="999365" y="1788602"/>
                <a:ext cx="1852023" cy="398903"/>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26652" name="Shape 342"/>
              <p:cNvSpPr>
                <a:spLocks/>
              </p:cNvSpPr>
              <p:nvPr/>
            </p:nvSpPr>
            <p:spPr bwMode="auto">
              <a:xfrm rot="-4620000">
                <a:off x="2293223" y="2539204"/>
                <a:ext cx="1174897" cy="250213"/>
              </a:xfrm>
              <a:custGeom>
                <a:avLst/>
                <a:gdLst>
                  <a:gd name="T0" fmla="*/ 31953336 w 21600"/>
                  <a:gd name="T1" fmla="*/ 2580872 h 12129"/>
                  <a:gd name="T2" fmla="*/ 31953336 w 21600"/>
                  <a:gd name="T3" fmla="*/ 2580872 h 12129"/>
                  <a:gd name="T4" fmla="*/ 31953336 w 21600"/>
                  <a:gd name="T5" fmla="*/ 2580872 h 12129"/>
                  <a:gd name="T6" fmla="*/ 31953336 w 21600"/>
                  <a:gd name="T7" fmla="*/ 2580872 h 121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2129" extrusionOk="0">
                    <a:moveTo>
                      <a:pt x="0" y="0"/>
                    </a:moveTo>
                    <a:cubicBezTo>
                      <a:pt x="12195" y="21600"/>
                      <a:pt x="21600" y="7766"/>
                      <a:pt x="21600" y="7766"/>
                    </a:cubicBezTo>
                  </a:path>
                </a:pathLst>
              </a:custGeom>
              <a:noFill/>
              <a:ln w="50800" cap="flat">
                <a:solidFill>
                  <a:srgbClr val="000000"/>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343" name="Shape 343"/>
              <p:cNvSpPr/>
              <p:nvPr/>
            </p:nvSpPr>
            <p:spPr>
              <a:xfrm>
                <a:off x="999365" y="2438311"/>
                <a:ext cx="1301937" cy="976952"/>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pic>
            <p:nvPicPr>
              <p:cNvPr id="26654" name="normal-us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330" y="3189472"/>
                <a:ext cx="662911" cy="66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55"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730" y="0"/>
                <a:ext cx="600372" cy="6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56"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9008" y="650402"/>
                <a:ext cx="600373" cy="6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57"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702" y="1375851"/>
                <a:ext cx="600372" cy="6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349" name="Shape 349"/>
            <p:cNvSpPr/>
            <p:nvPr/>
          </p:nvSpPr>
          <p:spPr>
            <a:xfrm>
              <a:off x="649908" y="1056083"/>
              <a:ext cx="1270081" cy="1593221"/>
            </a:xfrm>
            <a:custGeom>
              <a:avLst/>
              <a:gdLst/>
              <a:ahLst/>
              <a:cxnLst>
                <a:cxn ang="0">
                  <a:pos x="wd2" y="hd2"/>
                </a:cxn>
                <a:cxn ang="5400000">
                  <a:pos x="wd2" y="hd2"/>
                </a:cxn>
                <a:cxn ang="10800000">
                  <a:pos x="wd2" y="hd2"/>
                </a:cxn>
                <a:cxn ang="16200000">
                  <a:pos x="wd2" y="hd2"/>
                </a:cxn>
              </a:cxnLst>
              <a:rect l="0" t="0" r="r" b="b"/>
              <a:pathLst>
                <a:path w="21600" h="21600" extrusionOk="0">
                  <a:moveTo>
                    <a:pt x="1080" y="0"/>
                  </a:moveTo>
                  <a:cubicBezTo>
                    <a:pt x="484" y="0"/>
                    <a:pt x="0" y="386"/>
                    <a:pt x="0" y="861"/>
                  </a:cubicBezTo>
                  <a:lnTo>
                    <a:pt x="0" y="16363"/>
                  </a:lnTo>
                  <a:cubicBezTo>
                    <a:pt x="0" y="16838"/>
                    <a:pt x="484" y="17224"/>
                    <a:pt x="1080" y="17224"/>
                  </a:cubicBezTo>
                  <a:lnTo>
                    <a:pt x="13102" y="17224"/>
                  </a:lnTo>
                  <a:lnTo>
                    <a:pt x="15255" y="21600"/>
                  </a:lnTo>
                  <a:lnTo>
                    <a:pt x="17415" y="17224"/>
                  </a:lnTo>
                  <a:lnTo>
                    <a:pt x="20520" y="17224"/>
                  </a:lnTo>
                  <a:cubicBezTo>
                    <a:pt x="21116" y="17224"/>
                    <a:pt x="21600" y="16838"/>
                    <a:pt x="21600" y="16363"/>
                  </a:cubicBezTo>
                  <a:lnTo>
                    <a:pt x="21600" y="861"/>
                  </a:lnTo>
                  <a:cubicBezTo>
                    <a:pt x="21600" y="386"/>
                    <a:pt x="21116" y="0"/>
                    <a:pt x="20520" y="0"/>
                  </a:cubicBezTo>
                  <a:lnTo>
                    <a:pt x="1080" y="0"/>
                  </a:lnTo>
                  <a:close/>
                </a:path>
              </a:pathLst>
            </a:cu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sz="2000">
                  <a:solidFill>
                    <a:srgbClr val="000000"/>
                  </a:solidFill>
                  <a:effectLst/>
                </a:rPr>
                <a:t>Twitter profile</a:t>
              </a:r>
            </a:p>
          </p:txBody>
        </p:sp>
        <p:sp>
          <p:nvSpPr>
            <p:cNvPr id="350" name="Shape 350"/>
            <p:cNvSpPr/>
            <p:nvPr/>
          </p:nvSpPr>
          <p:spPr>
            <a:xfrm>
              <a:off x="3846348" y="4013213"/>
              <a:ext cx="2159987" cy="695094"/>
            </a:xfrm>
            <a:custGeom>
              <a:avLst/>
              <a:gdLst/>
              <a:ahLst/>
              <a:cxnLst>
                <a:cxn ang="0">
                  <a:pos x="wd2" y="hd2"/>
                </a:cxn>
                <a:cxn ang="5400000">
                  <a:pos x="wd2" y="hd2"/>
                </a:cxn>
                <a:cxn ang="10800000">
                  <a:pos x="wd2" y="hd2"/>
                </a:cxn>
                <a:cxn ang="16200000">
                  <a:pos x="wd2" y="hd2"/>
                </a:cxn>
              </a:cxnLst>
              <a:rect l="0" t="0" r="r" b="b"/>
              <a:pathLst>
                <a:path w="21600" h="21600" extrusionOk="0">
                  <a:moveTo>
                    <a:pt x="5523" y="0"/>
                  </a:moveTo>
                  <a:cubicBezTo>
                    <a:pt x="5172" y="0"/>
                    <a:pt x="4888" y="882"/>
                    <a:pt x="4888" y="1969"/>
                  </a:cubicBezTo>
                  <a:lnTo>
                    <a:pt x="4888" y="11877"/>
                  </a:lnTo>
                  <a:lnTo>
                    <a:pt x="0" y="15815"/>
                  </a:lnTo>
                  <a:lnTo>
                    <a:pt x="4896" y="19766"/>
                  </a:lnTo>
                  <a:cubicBezTo>
                    <a:pt x="4919" y="20787"/>
                    <a:pt x="5188" y="21600"/>
                    <a:pt x="5523" y="21600"/>
                  </a:cubicBezTo>
                  <a:lnTo>
                    <a:pt x="20965" y="21600"/>
                  </a:lnTo>
                  <a:cubicBezTo>
                    <a:pt x="21316" y="21600"/>
                    <a:pt x="21600" y="20718"/>
                    <a:pt x="21600" y="19631"/>
                  </a:cubicBezTo>
                  <a:lnTo>
                    <a:pt x="21600" y="1969"/>
                  </a:lnTo>
                  <a:cubicBezTo>
                    <a:pt x="21600" y="882"/>
                    <a:pt x="21316" y="0"/>
                    <a:pt x="20965" y="0"/>
                  </a:cubicBezTo>
                  <a:lnTo>
                    <a:pt x="5523" y="0"/>
                  </a:lnTo>
                  <a:close/>
                </a:path>
              </a:pathLst>
            </a:cu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lang="en-US" sz="2000" dirty="0" smtClean="0">
                  <a:solidFill>
                    <a:srgbClr val="000000"/>
                  </a:solidFill>
                  <a:effectLst/>
                </a:rPr>
                <a:t>        </a:t>
              </a:r>
              <a:r>
                <a:rPr sz="2000" dirty="0" smtClean="0">
                  <a:solidFill>
                    <a:srgbClr val="000000"/>
                  </a:solidFill>
                  <a:effectLst/>
                </a:rPr>
                <a:t>Follower</a:t>
              </a:r>
              <a:endParaRPr sz="2000" dirty="0">
                <a:solidFill>
                  <a:srgbClr val="000000"/>
                </a:solidFill>
                <a:effectLst/>
              </a:endParaRPr>
            </a:p>
          </p:txBody>
        </p:sp>
        <p:sp>
          <p:nvSpPr>
            <p:cNvPr id="26647" name="Shape 351"/>
            <p:cNvSpPr>
              <a:spLocks noChangeArrowheads="1"/>
            </p:cNvSpPr>
            <p:nvPr/>
          </p:nvSpPr>
          <p:spPr bwMode="auto">
            <a:xfrm>
              <a:off x="0" y="55245"/>
              <a:ext cx="5170398" cy="486410"/>
            </a:xfrm>
            <a:prstGeom prst="rect">
              <a:avLst/>
            </a:prstGeom>
            <a:noFill/>
            <a:ln w="25400">
              <a:solidFill>
                <a:srgbClr val="000000"/>
              </a:solidFill>
              <a:miter lim="400000"/>
              <a:headEnd/>
              <a:tailEnd/>
            </a:ln>
            <a:extLst>
              <a:ext uri="{909E8E84-426E-40dd-AFC4-6F175D3DCCD1}">
                <a14:hiddenFill xmlns:a14="http://schemas.microsoft.com/office/drawing/2010/main">
                  <a:solidFill>
                    <a:srgbClr val="FFFFFF"/>
                  </a:solidFill>
                </a14:hiddenFill>
              </a:ext>
              <a:ext uri="{C572A759-6A51-4108-AA02-DFA0A04FC94B}">
                <ma14:wrappingTextBoxFlag xmlns:ma14="http://schemas.microsoft.com/office/mac/drawingml/2011/main" val="1"/>
              </a:ext>
            </a:extLst>
          </p:spPr>
          <p:txBody>
            <a:bodyPr wrap="none" lIns="0" tIns="0" rIns="0" bIns="0" anchor="ctr">
              <a:spAutoFit/>
            </a:bodyPr>
            <a:lstStyle/>
            <a:p>
              <a:r>
                <a:rPr lang="en-US" sz="2100">
                  <a:latin typeface="Corbel" charset="0"/>
                  <a:cs typeface="Corbel" charset="0"/>
                  <a:sym typeface="Corbel" charset="0"/>
                </a:rPr>
                <a:t>User with tampered follower count</a:t>
              </a:r>
            </a:p>
          </p:txBody>
        </p:sp>
      </p:grpSp>
      <p:grpSp>
        <p:nvGrpSpPr>
          <p:cNvPr id="368" name="Group 368"/>
          <p:cNvGrpSpPr>
            <a:grpSpLocks/>
          </p:cNvGrpSpPr>
          <p:nvPr/>
        </p:nvGrpSpPr>
        <p:grpSpPr bwMode="auto">
          <a:xfrm>
            <a:off x="550863" y="2657474"/>
            <a:ext cx="4141787" cy="3249613"/>
            <a:chOff x="-1" y="55245"/>
            <a:chExt cx="5541140" cy="4891759"/>
          </a:xfrm>
        </p:grpSpPr>
        <p:grpSp>
          <p:nvGrpSpPr>
            <p:cNvPr id="26629" name="Group 364"/>
            <p:cNvGrpSpPr>
              <a:grpSpLocks/>
            </p:cNvGrpSpPr>
            <p:nvPr/>
          </p:nvGrpSpPr>
          <p:grpSpPr bwMode="auto">
            <a:xfrm>
              <a:off x="348285" y="1035403"/>
              <a:ext cx="3721101" cy="3911601"/>
              <a:chOff x="0" y="0"/>
              <a:chExt cx="3721100" cy="3911600"/>
            </a:xfrm>
          </p:grpSpPr>
          <p:pic>
            <p:nvPicPr>
              <p:cNvPr id="26633" name="information-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653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54" name="Shape 354"/>
              <p:cNvSpPr/>
              <p:nvPr/>
            </p:nvSpPr>
            <p:spPr>
              <a:xfrm flipV="1">
                <a:off x="1129918" y="520587"/>
                <a:ext cx="1346524" cy="1295228"/>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355" name="Shape 355"/>
              <p:cNvSpPr/>
              <p:nvPr/>
            </p:nvSpPr>
            <p:spPr>
              <a:xfrm flipV="1">
                <a:off x="1257349" y="1180150"/>
                <a:ext cx="1650235" cy="762321"/>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356" name="Shape 356"/>
              <p:cNvSpPr/>
              <p:nvPr/>
            </p:nvSpPr>
            <p:spPr>
              <a:xfrm flipV="1">
                <a:off x="1333808" y="1815815"/>
                <a:ext cx="1879611" cy="406252"/>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26637" name="Shape 357"/>
              <p:cNvSpPr>
                <a:spLocks/>
              </p:cNvSpPr>
              <p:nvPr/>
            </p:nvSpPr>
            <p:spPr bwMode="auto">
              <a:xfrm rot="-4620000">
                <a:off x="2645974" y="2578235"/>
                <a:ext cx="1192956" cy="254060"/>
              </a:xfrm>
              <a:custGeom>
                <a:avLst/>
                <a:gdLst>
                  <a:gd name="T0" fmla="*/ 32943149 w 21600"/>
                  <a:gd name="T1" fmla="*/ 2660833 h 12129"/>
                  <a:gd name="T2" fmla="*/ 32943149 w 21600"/>
                  <a:gd name="T3" fmla="*/ 2660833 h 12129"/>
                  <a:gd name="T4" fmla="*/ 32943149 w 21600"/>
                  <a:gd name="T5" fmla="*/ 2660833 h 12129"/>
                  <a:gd name="T6" fmla="*/ 32943149 w 21600"/>
                  <a:gd name="T7" fmla="*/ 2660833 h 12129"/>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12129" extrusionOk="0">
                    <a:moveTo>
                      <a:pt x="0" y="0"/>
                    </a:moveTo>
                    <a:cubicBezTo>
                      <a:pt x="12195" y="21600"/>
                      <a:pt x="21600" y="7766"/>
                      <a:pt x="21600" y="7766"/>
                    </a:cubicBezTo>
                  </a:path>
                </a:pathLst>
              </a:custGeom>
              <a:noFill/>
              <a:ln w="50800" cap="flat">
                <a:solidFill>
                  <a:srgbClr val="000000"/>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358" name="Shape 358"/>
              <p:cNvSpPr/>
              <p:nvPr/>
            </p:nvSpPr>
            <p:spPr>
              <a:xfrm>
                <a:off x="1333808" y="2475378"/>
                <a:ext cx="1321038" cy="991734"/>
              </a:xfrm>
              <a:prstGeom prst="line">
                <a:avLst/>
              </a:prstGeom>
              <a:noFill/>
              <a:ln w="50800" cap="flat">
                <a:solidFill>
                  <a:srgbClr val="000000"/>
                </a:solidFill>
                <a:prstDash val="solid"/>
                <a:miter lim="400000"/>
                <a:head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pic>
            <p:nvPicPr>
              <p:cNvPr id="26639" name="normal-us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3238500"/>
                <a:ext cx="6731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40"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41"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0" y="660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42" name="Devil-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1397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43" name="Screen shot 2015-02-17 at 4.17.45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14600"/>
                <a:ext cx="1349936"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365" name="Shape 365"/>
            <p:cNvSpPr/>
            <p:nvPr/>
          </p:nvSpPr>
          <p:spPr>
            <a:xfrm>
              <a:off x="174155" y="1214260"/>
              <a:ext cx="1408116" cy="1593943"/>
            </a:xfrm>
            <a:custGeom>
              <a:avLst/>
              <a:gdLst/>
              <a:ahLst/>
              <a:cxnLst>
                <a:cxn ang="0">
                  <a:pos x="wd2" y="hd2"/>
                </a:cxn>
                <a:cxn ang="5400000">
                  <a:pos x="wd2" y="hd2"/>
                </a:cxn>
                <a:cxn ang="10800000">
                  <a:pos x="wd2" y="hd2"/>
                </a:cxn>
                <a:cxn ang="16200000">
                  <a:pos x="wd2" y="hd2"/>
                </a:cxn>
              </a:cxnLst>
              <a:rect l="0" t="0" r="r" b="b"/>
              <a:pathLst>
                <a:path w="21600" h="21600" extrusionOk="0">
                  <a:moveTo>
                    <a:pt x="974" y="0"/>
                  </a:moveTo>
                  <a:cubicBezTo>
                    <a:pt x="436" y="0"/>
                    <a:pt x="0" y="386"/>
                    <a:pt x="0" y="861"/>
                  </a:cubicBezTo>
                  <a:lnTo>
                    <a:pt x="0" y="16363"/>
                  </a:lnTo>
                  <a:cubicBezTo>
                    <a:pt x="0" y="16838"/>
                    <a:pt x="436" y="17224"/>
                    <a:pt x="974" y="17224"/>
                  </a:cubicBezTo>
                  <a:lnTo>
                    <a:pt x="13933" y="17224"/>
                  </a:lnTo>
                  <a:lnTo>
                    <a:pt x="15882" y="21600"/>
                  </a:lnTo>
                  <a:lnTo>
                    <a:pt x="17824" y="17224"/>
                  </a:lnTo>
                  <a:lnTo>
                    <a:pt x="20626" y="17224"/>
                  </a:lnTo>
                  <a:cubicBezTo>
                    <a:pt x="21164" y="17224"/>
                    <a:pt x="21600" y="16838"/>
                    <a:pt x="21600" y="16363"/>
                  </a:cubicBezTo>
                  <a:lnTo>
                    <a:pt x="21600" y="861"/>
                  </a:lnTo>
                  <a:cubicBezTo>
                    <a:pt x="21600" y="386"/>
                    <a:pt x="21164" y="0"/>
                    <a:pt x="20626" y="0"/>
                  </a:cubicBezTo>
                  <a:lnTo>
                    <a:pt x="974" y="0"/>
                  </a:lnTo>
                  <a:close/>
                </a:path>
              </a:pathLst>
            </a:cu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sz="2000">
                  <a:solidFill>
                    <a:srgbClr val="000000"/>
                  </a:solidFill>
                  <a:effectLst/>
                </a:rPr>
                <a:t>Business page</a:t>
              </a:r>
            </a:p>
          </p:txBody>
        </p:sp>
        <p:sp>
          <p:nvSpPr>
            <p:cNvPr id="366" name="Shape 366"/>
            <p:cNvSpPr/>
            <p:nvPr/>
          </p:nvSpPr>
          <p:spPr>
            <a:xfrm>
              <a:off x="3381178" y="4012622"/>
              <a:ext cx="2159961" cy="695409"/>
            </a:xfrm>
            <a:custGeom>
              <a:avLst/>
              <a:gdLst/>
              <a:ahLst/>
              <a:cxnLst>
                <a:cxn ang="0">
                  <a:pos x="wd2" y="hd2"/>
                </a:cxn>
                <a:cxn ang="5400000">
                  <a:pos x="wd2" y="hd2"/>
                </a:cxn>
                <a:cxn ang="10800000">
                  <a:pos x="wd2" y="hd2"/>
                </a:cxn>
                <a:cxn ang="16200000">
                  <a:pos x="wd2" y="hd2"/>
                </a:cxn>
              </a:cxnLst>
              <a:rect l="0" t="0" r="r" b="b"/>
              <a:pathLst>
                <a:path w="21600" h="21600" extrusionOk="0">
                  <a:moveTo>
                    <a:pt x="5523" y="0"/>
                  </a:moveTo>
                  <a:cubicBezTo>
                    <a:pt x="5172" y="0"/>
                    <a:pt x="4888" y="882"/>
                    <a:pt x="4888" y="1969"/>
                  </a:cubicBezTo>
                  <a:lnTo>
                    <a:pt x="4888" y="11877"/>
                  </a:lnTo>
                  <a:lnTo>
                    <a:pt x="0" y="15815"/>
                  </a:lnTo>
                  <a:lnTo>
                    <a:pt x="4896" y="19766"/>
                  </a:lnTo>
                  <a:cubicBezTo>
                    <a:pt x="4919" y="20787"/>
                    <a:pt x="5188" y="21600"/>
                    <a:pt x="5523" y="21600"/>
                  </a:cubicBezTo>
                  <a:lnTo>
                    <a:pt x="20965" y="21600"/>
                  </a:lnTo>
                  <a:cubicBezTo>
                    <a:pt x="21316" y="21600"/>
                    <a:pt x="21600" y="20718"/>
                    <a:pt x="21600" y="19631"/>
                  </a:cubicBezTo>
                  <a:lnTo>
                    <a:pt x="21600" y="1969"/>
                  </a:lnTo>
                  <a:cubicBezTo>
                    <a:pt x="21600" y="882"/>
                    <a:pt x="21316" y="0"/>
                    <a:pt x="20965" y="0"/>
                  </a:cubicBezTo>
                  <a:lnTo>
                    <a:pt x="5523" y="0"/>
                  </a:lnTo>
                  <a:close/>
                </a:path>
              </a:pathLst>
            </a:custGeom>
            <a:blipFill rotWithShape="1">
              <a:blip r:embed="rId5"/>
              <a:srcRect/>
              <a:tile tx="0" ty="0" sx="100000" sy="100000" flip="none" algn="tl"/>
            </a:blipFill>
            <a:ln w="12700" cap="flat">
              <a:no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lang="en-US" sz="2000" dirty="0" smtClean="0">
                  <a:solidFill>
                    <a:srgbClr val="000000"/>
                  </a:solidFill>
                  <a:effectLst/>
                </a:rPr>
                <a:t>         </a:t>
              </a:r>
              <a:r>
                <a:rPr sz="2000" dirty="0" smtClean="0">
                  <a:solidFill>
                    <a:srgbClr val="000000"/>
                  </a:solidFill>
                  <a:effectLst/>
                </a:rPr>
                <a:t>Reviewer</a:t>
              </a:r>
              <a:endParaRPr sz="2000" dirty="0">
                <a:solidFill>
                  <a:srgbClr val="000000"/>
                </a:solidFill>
                <a:effectLst/>
              </a:endParaRPr>
            </a:p>
          </p:txBody>
        </p:sp>
        <p:sp>
          <p:nvSpPr>
            <p:cNvPr id="26632" name="Shape 367"/>
            <p:cNvSpPr>
              <a:spLocks noChangeArrowheads="1"/>
            </p:cNvSpPr>
            <p:nvPr/>
          </p:nvSpPr>
          <p:spPr bwMode="auto">
            <a:xfrm>
              <a:off x="-1" y="55245"/>
              <a:ext cx="4514005" cy="486410"/>
            </a:xfrm>
            <a:prstGeom prst="rect">
              <a:avLst/>
            </a:prstGeom>
            <a:noFill/>
            <a:ln w="25400">
              <a:solidFill>
                <a:srgbClr val="000000"/>
              </a:solidFill>
              <a:miter lim="400000"/>
              <a:headEnd/>
              <a:tailEnd/>
            </a:ln>
            <a:extLst>
              <a:ext uri="{909E8E84-426E-40dd-AFC4-6F175D3DCCD1}">
                <a14:hiddenFill xmlns:a14="http://schemas.microsoft.com/office/drawing/2010/main">
                  <a:solidFill>
                    <a:srgbClr val="FFFFFF"/>
                  </a:solidFill>
                </a14:hiddenFill>
              </a:ext>
              <a:ext uri="{C572A759-6A51-4108-AA02-DFA0A04FC94B}">
                <ma14:wrappingTextBoxFlag xmlns:ma14="http://schemas.microsoft.com/office/mac/drawingml/2011/main" val="1"/>
              </a:ext>
            </a:extLst>
          </p:spPr>
          <p:txBody>
            <a:bodyPr wrap="none" lIns="0" tIns="0" rIns="0" bIns="0" anchor="ctr">
              <a:spAutoFit/>
            </a:bodyPr>
            <a:lstStyle/>
            <a:p>
              <a:r>
                <a:rPr lang="en-US" sz="2100">
                  <a:latin typeface="Corbel" charset="0"/>
                  <a:cs typeface="Corbel" charset="0"/>
                  <a:sym typeface="Corbel" charset="0"/>
                </a:rPr>
                <a:t>Business with tampered rating</a:t>
              </a:r>
            </a:p>
          </p:txBody>
        </p:sp>
      </p:grpSp>
    </p:spTree>
    <p:extLst>
      <p:ext uri="{BB962C8B-B14F-4D97-AF65-F5344CB8AC3E}">
        <p14:creationId xmlns:p14="http://schemas.microsoft.com/office/powerpoint/2010/main" val="1751106611"/>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3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animBg="1" advAuto="0"/>
      <p:bldP spid="36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333"/>
          <p:cNvSpPr>
            <a:spLocks noGrp="1"/>
          </p:cNvSpPr>
          <p:nvPr>
            <p:ph type="title"/>
          </p:nvPr>
        </p:nvSpPr>
        <p:spPr/>
        <p:txBody>
          <a:bodyPr/>
          <a:lstStyle/>
          <a:p>
            <a:r>
              <a:rPr lang="en-US" sz="4000">
                <a:latin typeface="Garamond" charset="0"/>
              </a:rPr>
              <a:t>Are the following problems equivalent? </a:t>
            </a:r>
          </a:p>
        </p:txBody>
      </p:sp>
      <p:sp>
        <p:nvSpPr>
          <p:cNvPr id="334" name="Shape 334"/>
          <p:cNvSpPr>
            <a:spLocks noGrp="1"/>
          </p:cNvSpPr>
          <p:nvPr>
            <p:ph type="body" idx="1"/>
          </p:nvPr>
        </p:nvSpPr>
        <p:spPr/>
        <p:txBody>
          <a:bodyPr/>
          <a:lstStyle/>
          <a:p>
            <a:pPr marL="0" indent="0">
              <a:buFont typeface="Wingdings" charset="0"/>
              <a:buNone/>
              <a:defRPr sz="1800"/>
            </a:pPr>
            <a:r>
              <a:rPr lang="en-US" sz="2300" dirty="0" smtClean="0"/>
              <a:t>1. </a:t>
            </a:r>
            <a:r>
              <a:rPr sz="2300" dirty="0" smtClean="0"/>
              <a:t>Detect </a:t>
            </a:r>
            <a:r>
              <a:rPr sz="2400" dirty="0"/>
              <a:t>whether</a:t>
            </a:r>
            <a:r>
              <a:rPr sz="2300" dirty="0"/>
              <a:t> a </a:t>
            </a:r>
            <a:r>
              <a:rPr sz="2300" dirty="0">
                <a:solidFill>
                  <a:srgbClr val="FF0000"/>
                </a:solidFill>
              </a:rPr>
              <a:t>crowd computation is tampered</a:t>
            </a:r>
          </a:p>
          <a:p>
            <a:pPr lvl="1">
              <a:defRPr sz="1800"/>
            </a:pPr>
            <a:r>
              <a:rPr sz="1800" dirty="0"/>
              <a:t>Does the computation involve a sizeable fraction of Sybil participants</a:t>
            </a:r>
            <a:r>
              <a:rPr sz="1800" dirty="0" smtClean="0"/>
              <a:t>?</a:t>
            </a:r>
            <a:endParaRPr lang="en-US" sz="2400" dirty="0"/>
          </a:p>
          <a:p>
            <a:pPr marL="0" indent="0">
              <a:buFont typeface="Wingdings" charset="0"/>
              <a:buNone/>
              <a:defRPr sz="1800"/>
            </a:pPr>
            <a:endParaRPr lang="en-US" sz="2400" dirty="0" smtClean="0"/>
          </a:p>
          <a:p>
            <a:pPr marL="0" indent="0">
              <a:buFont typeface="Wingdings" charset="0"/>
              <a:buNone/>
              <a:defRPr sz="1800"/>
            </a:pPr>
            <a:endParaRPr lang="en-US" sz="2400" dirty="0"/>
          </a:p>
          <a:p>
            <a:pPr marL="0" indent="0">
              <a:buFont typeface="Wingdings" charset="0"/>
              <a:buNone/>
              <a:defRPr sz="1800"/>
            </a:pPr>
            <a:r>
              <a:rPr lang="en-US" sz="2400" dirty="0" smtClean="0"/>
              <a:t>2. Detect whether </a:t>
            </a:r>
            <a:r>
              <a:rPr lang="en-US" sz="2400" dirty="0" smtClean="0">
                <a:solidFill>
                  <a:srgbClr val="FF0000"/>
                </a:solidFill>
              </a:rPr>
              <a:t>an identity is Sybil</a:t>
            </a:r>
          </a:p>
          <a:p>
            <a:pPr marL="0" indent="0">
              <a:buFont typeface="Wingdings" charset="0"/>
              <a:buNone/>
              <a:defRPr sz="1800"/>
            </a:pPr>
            <a:endParaRPr lang="en-US" sz="2400" dirty="0">
              <a:solidFill>
                <a:srgbClr val="FF0000"/>
              </a:solidFill>
            </a:endParaRPr>
          </a:p>
          <a:p>
            <a:pPr marL="0" indent="0">
              <a:buFont typeface="Wingdings" charset="0"/>
              <a:buNone/>
              <a:defRPr sz="1800"/>
            </a:pPr>
            <a:endParaRPr lang="en-US" sz="2400" dirty="0" smtClean="0">
              <a:solidFill>
                <a:srgbClr val="FF0000"/>
              </a:solidFill>
            </a:endParaRPr>
          </a:p>
          <a:p>
            <a:pPr marL="0" indent="0">
              <a:buFont typeface="Wingdings" charset="0"/>
              <a:buNone/>
              <a:defRPr sz="1800"/>
            </a:pPr>
            <a:endParaRPr sz="2400" dirty="0">
              <a:solidFill>
                <a:srgbClr val="008000"/>
              </a:solidFill>
            </a:endParaRPr>
          </a:p>
          <a:p>
            <a:pPr>
              <a:defRPr sz="1800"/>
            </a:pPr>
            <a:endParaRPr sz="23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p:txBody>
      </p:sp>
    </p:spTree>
    <p:extLst>
      <p:ext uri="{BB962C8B-B14F-4D97-AF65-F5344CB8AC3E}">
        <p14:creationId xmlns:p14="http://schemas.microsoft.com/office/powerpoint/2010/main" val="1411804866"/>
      </p:ext>
    </p:extLst>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333"/>
          <p:cNvSpPr>
            <a:spLocks noGrp="1"/>
          </p:cNvSpPr>
          <p:nvPr>
            <p:ph type="title"/>
          </p:nvPr>
        </p:nvSpPr>
        <p:spPr/>
        <p:txBody>
          <a:bodyPr/>
          <a:lstStyle/>
          <a:p>
            <a:r>
              <a:rPr lang="en-US" sz="4000">
                <a:latin typeface="Garamond" charset="0"/>
              </a:rPr>
              <a:t>Are the following problems equivalent? </a:t>
            </a:r>
          </a:p>
        </p:txBody>
      </p:sp>
      <p:sp>
        <p:nvSpPr>
          <p:cNvPr id="334" name="Shape 334"/>
          <p:cNvSpPr>
            <a:spLocks noGrp="1"/>
          </p:cNvSpPr>
          <p:nvPr>
            <p:ph type="body" idx="1"/>
          </p:nvPr>
        </p:nvSpPr>
        <p:spPr/>
        <p:txBody>
          <a:bodyPr/>
          <a:lstStyle/>
          <a:p>
            <a:pPr marL="0" indent="0">
              <a:buFont typeface="Wingdings" charset="0"/>
              <a:buNone/>
              <a:defRPr sz="1800"/>
            </a:pPr>
            <a:r>
              <a:rPr lang="en-US" sz="2300" dirty="0" smtClean="0"/>
              <a:t>1. </a:t>
            </a:r>
            <a:r>
              <a:rPr sz="2300" dirty="0" smtClean="0"/>
              <a:t>Detect </a:t>
            </a:r>
            <a:r>
              <a:rPr sz="2400" dirty="0"/>
              <a:t>whether</a:t>
            </a:r>
            <a:r>
              <a:rPr sz="2300" dirty="0"/>
              <a:t> a </a:t>
            </a:r>
            <a:r>
              <a:rPr sz="2300" dirty="0">
                <a:solidFill>
                  <a:srgbClr val="FF0000"/>
                </a:solidFill>
              </a:rPr>
              <a:t>crowd computation is tampered</a:t>
            </a:r>
          </a:p>
          <a:p>
            <a:pPr lvl="1">
              <a:defRPr sz="1800"/>
            </a:pPr>
            <a:r>
              <a:rPr sz="1800" dirty="0"/>
              <a:t>Does the computation involve a sizeable fraction of Sybil participants</a:t>
            </a:r>
            <a:r>
              <a:rPr sz="1800" dirty="0" smtClean="0"/>
              <a:t>?</a:t>
            </a:r>
            <a:endParaRPr lang="en-US" sz="2400" dirty="0"/>
          </a:p>
          <a:p>
            <a:pPr marL="0" indent="0">
              <a:buFont typeface="Wingdings" charset="0"/>
              <a:buNone/>
              <a:defRPr sz="1800"/>
            </a:pPr>
            <a:endParaRPr lang="en-US" sz="2400" dirty="0" smtClean="0"/>
          </a:p>
          <a:p>
            <a:pPr marL="0" indent="0">
              <a:buFont typeface="Wingdings" charset="0"/>
              <a:buNone/>
              <a:defRPr sz="1800"/>
            </a:pPr>
            <a:endParaRPr lang="en-US" sz="2400" dirty="0"/>
          </a:p>
          <a:p>
            <a:pPr marL="0" indent="0">
              <a:buFont typeface="Wingdings" charset="0"/>
              <a:buNone/>
              <a:defRPr sz="1800"/>
            </a:pPr>
            <a:r>
              <a:rPr lang="en-US" sz="2400" dirty="0" smtClean="0"/>
              <a:t>2. Detect whether </a:t>
            </a:r>
            <a:r>
              <a:rPr lang="en-US" sz="2400" dirty="0" smtClean="0">
                <a:solidFill>
                  <a:srgbClr val="FF0000"/>
                </a:solidFill>
              </a:rPr>
              <a:t>an identity is Sybil</a:t>
            </a:r>
          </a:p>
          <a:p>
            <a:pPr marL="0" indent="0">
              <a:buFont typeface="Wingdings" charset="0"/>
              <a:buNone/>
              <a:defRPr sz="1800"/>
            </a:pPr>
            <a:endParaRPr lang="en-US" sz="2400" dirty="0">
              <a:solidFill>
                <a:srgbClr val="FF0000"/>
              </a:solidFill>
            </a:endParaRPr>
          </a:p>
          <a:p>
            <a:pPr marL="0" indent="0">
              <a:buFont typeface="Wingdings" charset="0"/>
              <a:buNone/>
              <a:defRPr sz="1800"/>
            </a:pPr>
            <a:endParaRPr lang="en-US" sz="2400" dirty="0" smtClean="0">
              <a:solidFill>
                <a:srgbClr val="FF0000"/>
              </a:solidFill>
            </a:endParaRPr>
          </a:p>
          <a:p>
            <a:pPr marL="0" indent="0">
              <a:buFont typeface="Wingdings" charset="0"/>
              <a:buNone/>
              <a:defRPr sz="1800"/>
            </a:pPr>
            <a:r>
              <a:rPr lang="en-US" sz="2400" dirty="0" smtClean="0"/>
              <a:t>Our Stamper project: </a:t>
            </a:r>
            <a:r>
              <a:rPr lang="en-US" sz="2400" dirty="0" smtClean="0">
                <a:solidFill>
                  <a:srgbClr val="008000"/>
                </a:solidFill>
              </a:rPr>
              <a:t>NO!</a:t>
            </a:r>
          </a:p>
          <a:p>
            <a:pPr marL="0" indent="0">
              <a:buFont typeface="Wingdings" charset="0"/>
              <a:buNone/>
              <a:defRPr sz="1800"/>
            </a:pPr>
            <a:endParaRPr lang="en-US" sz="2400" dirty="0" smtClean="0">
              <a:latin typeface="Tahoma" charset="0"/>
            </a:endParaRPr>
          </a:p>
          <a:p>
            <a:pPr marL="0" indent="0">
              <a:buFont typeface="Wingdings" charset="0"/>
              <a:buNone/>
              <a:defRPr sz="1800"/>
            </a:pPr>
            <a:r>
              <a:rPr lang="en-US" sz="2400" dirty="0" smtClean="0">
                <a:latin typeface="Tahoma" charset="0"/>
              </a:rPr>
              <a:t>Claim: We can </a:t>
            </a:r>
            <a:r>
              <a:rPr lang="en-US" sz="2400" dirty="0" smtClean="0">
                <a:solidFill>
                  <a:srgbClr val="FF0000"/>
                </a:solidFill>
                <a:latin typeface="Tahoma" charset="0"/>
              </a:rPr>
              <a:t>robustly detect </a:t>
            </a:r>
            <a:r>
              <a:rPr lang="en-US" sz="2400" dirty="0">
                <a:solidFill>
                  <a:srgbClr val="FF0000"/>
                </a:solidFill>
                <a:latin typeface="Tahoma" charset="0"/>
              </a:rPr>
              <a:t>tampered computations </a:t>
            </a:r>
            <a:r>
              <a:rPr lang="en-US" sz="2400" dirty="0">
                <a:latin typeface="Tahoma" charset="0"/>
              </a:rPr>
              <a:t>even when we </a:t>
            </a:r>
            <a:r>
              <a:rPr lang="en-US" sz="2400" dirty="0">
                <a:solidFill>
                  <a:srgbClr val="FF0000"/>
                </a:solidFill>
                <a:latin typeface="Tahoma" charset="0"/>
              </a:rPr>
              <a:t>cannot detect fake ids</a:t>
            </a:r>
          </a:p>
          <a:p>
            <a:pPr marL="0" indent="0">
              <a:buFont typeface="Wingdings" charset="0"/>
              <a:buNone/>
              <a:defRPr sz="1800"/>
            </a:pPr>
            <a:endParaRPr sz="2400" dirty="0">
              <a:solidFill>
                <a:srgbClr val="008000"/>
              </a:solidFill>
            </a:endParaRPr>
          </a:p>
          <a:p>
            <a:pPr>
              <a:defRPr sz="1800"/>
            </a:pPr>
            <a:endParaRPr sz="23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a:p>
            <a:pPr lvl="1">
              <a:defRPr sz="1800"/>
            </a:pPr>
            <a:endParaRPr sz="1800"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 name="time_tampered_untampe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15888"/>
            <a:ext cx="9320213"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70" name="time_untamper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3" y="115888"/>
            <a:ext cx="9321800"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867" name="Shape 427"/>
          <p:cNvSpPr>
            <a:spLocks noGrp="1"/>
          </p:cNvSpPr>
          <p:nvPr>
            <p:ph type="title"/>
          </p:nvPr>
        </p:nvSpPr>
        <p:spPr>
          <a:xfrm>
            <a:off x="485775" y="185738"/>
            <a:ext cx="8748713" cy="615950"/>
          </a:xfrm>
        </p:spPr>
        <p:txBody>
          <a:bodyPr/>
          <a:lstStyle/>
          <a:p>
            <a:r>
              <a:rPr lang="en-US" sz="4000">
                <a:latin typeface="Garamond" charset="0"/>
              </a:rPr>
              <a:t>Stamper: Detecting tampered crowds</a:t>
            </a:r>
          </a:p>
        </p:txBody>
      </p:sp>
      <p:sp>
        <p:nvSpPr>
          <p:cNvPr id="472" name="Shape 472"/>
          <p:cNvSpPr/>
          <p:nvPr/>
        </p:nvSpPr>
        <p:spPr>
          <a:xfrm>
            <a:off x="4616450" y="3468688"/>
            <a:ext cx="4608513" cy="1071562"/>
          </a:xfrm>
          <a:custGeom>
            <a:avLst/>
            <a:gdLst/>
            <a:ahLst/>
            <a:cxnLst>
              <a:cxn ang="0">
                <a:pos x="wd2" y="hd2"/>
              </a:cxn>
              <a:cxn ang="5400000">
                <a:pos x="wd2" y="hd2"/>
              </a:cxn>
              <a:cxn ang="10800000">
                <a:pos x="wd2" y="hd2"/>
              </a:cxn>
              <a:cxn ang="16200000">
                <a:pos x="wd2" y="hd2"/>
              </a:cxn>
            </a:cxnLst>
            <a:rect l="0" t="0" r="r" b="b"/>
            <a:pathLst>
              <a:path w="21600" h="21600" extrusionOk="0">
                <a:moveTo>
                  <a:pt x="6176" y="0"/>
                </a:moveTo>
                <a:cubicBezTo>
                  <a:pt x="6053" y="0"/>
                  <a:pt x="5954" y="381"/>
                  <a:pt x="5954" y="850"/>
                </a:cubicBezTo>
                <a:lnTo>
                  <a:pt x="5954" y="17731"/>
                </a:lnTo>
                <a:lnTo>
                  <a:pt x="0" y="21600"/>
                </a:lnTo>
                <a:lnTo>
                  <a:pt x="14770" y="20154"/>
                </a:lnTo>
                <a:lnTo>
                  <a:pt x="21378" y="20154"/>
                </a:lnTo>
                <a:cubicBezTo>
                  <a:pt x="21500" y="20154"/>
                  <a:pt x="21600" y="19774"/>
                  <a:pt x="21600" y="19304"/>
                </a:cubicBezTo>
                <a:lnTo>
                  <a:pt x="21600" y="850"/>
                </a:lnTo>
                <a:cubicBezTo>
                  <a:pt x="21600" y="381"/>
                  <a:pt x="21500" y="0"/>
                  <a:pt x="21378" y="0"/>
                </a:cubicBezTo>
                <a:lnTo>
                  <a:pt x="6176" y="0"/>
                </a:lnTo>
                <a:close/>
              </a:path>
            </a:pathLst>
          </a:custGeom>
          <a:blipFill>
            <a:blip r:embed="rId5"/>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b="1">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b="0">
                <a:solidFill>
                  <a:srgbClr val="000000"/>
                </a:solidFill>
                <a:effectLst/>
              </a:defRPr>
            </a:pPr>
            <a:r>
              <a:rPr lang="en-US" sz="2000" b="0" dirty="0" smtClean="0">
                <a:solidFill>
                  <a:schemeClr val="bg1"/>
                </a:solidFill>
                <a:effectLst/>
              </a:rPr>
              <a:t>                        </a:t>
            </a:r>
            <a:r>
              <a:rPr sz="2000" b="0" dirty="0" smtClean="0">
                <a:solidFill>
                  <a:schemeClr val="bg1"/>
                </a:solidFill>
                <a:effectLst/>
              </a:rPr>
              <a:t>Significant </a:t>
            </a:r>
            <a:r>
              <a:rPr sz="2000" b="0" dirty="0">
                <a:solidFill>
                  <a:schemeClr val="bg1"/>
                </a:solidFill>
                <a:effectLst/>
              </a:rPr>
              <a:t>fraction of identities </a:t>
            </a:r>
            <a:endParaRPr lang="en-US" sz="2000" b="0" dirty="0" smtClean="0">
              <a:solidFill>
                <a:schemeClr val="bg1"/>
              </a:solidFill>
              <a:effectLst/>
            </a:endParaRPr>
          </a:p>
          <a:p>
            <a:pPr>
              <a:defRPr sz="1800" b="0">
                <a:solidFill>
                  <a:srgbClr val="000000"/>
                </a:solidFill>
                <a:effectLst/>
              </a:defRPr>
            </a:pPr>
            <a:r>
              <a:rPr lang="en-US" sz="2000" b="0" dirty="0" smtClean="0">
                <a:solidFill>
                  <a:schemeClr val="bg1"/>
                </a:solidFill>
                <a:effectLst/>
              </a:rPr>
              <a:t>                         </a:t>
            </a:r>
            <a:r>
              <a:rPr sz="2000" b="0" dirty="0" smtClean="0">
                <a:solidFill>
                  <a:schemeClr val="bg1"/>
                </a:solidFill>
                <a:effectLst/>
              </a:rPr>
              <a:t>dating </a:t>
            </a:r>
            <a:r>
              <a:rPr sz="2000" b="0" dirty="0">
                <a:solidFill>
                  <a:schemeClr val="bg1"/>
                </a:solidFill>
                <a:effectLst/>
              </a:rPr>
              <a:t>all the way back </a:t>
            </a:r>
            <a:endParaRPr lang="en-US" sz="2000" b="0" dirty="0" smtClean="0">
              <a:solidFill>
                <a:schemeClr val="bg1"/>
              </a:solidFill>
              <a:effectLst/>
            </a:endParaRPr>
          </a:p>
          <a:p>
            <a:pPr>
              <a:defRPr sz="1800" b="0">
                <a:solidFill>
                  <a:srgbClr val="000000"/>
                </a:solidFill>
                <a:effectLst/>
              </a:defRPr>
            </a:pPr>
            <a:r>
              <a:rPr lang="en-US" sz="2000" b="0" dirty="0" smtClean="0">
                <a:solidFill>
                  <a:schemeClr val="bg1"/>
                </a:solidFill>
                <a:effectLst/>
              </a:rPr>
              <a:t>                         </a:t>
            </a:r>
            <a:r>
              <a:rPr sz="2000" b="0" dirty="0" smtClean="0">
                <a:solidFill>
                  <a:schemeClr val="bg1"/>
                </a:solidFill>
                <a:effectLst/>
              </a:rPr>
              <a:t>to </a:t>
            </a:r>
            <a:r>
              <a:rPr sz="2000" b="0" dirty="0">
                <a:solidFill>
                  <a:schemeClr val="bg1"/>
                </a:solidFill>
                <a:effectLst/>
              </a:rPr>
              <a:t>inception of site</a:t>
            </a:r>
          </a:p>
        </p:txBody>
      </p:sp>
      <p:sp>
        <p:nvSpPr>
          <p:cNvPr id="474" name="Shape 474"/>
          <p:cNvSpPr/>
          <p:nvPr/>
        </p:nvSpPr>
        <p:spPr>
          <a:xfrm flipH="1" flipV="1">
            <a:off x="5629275" y="4160838"/>
            <a:ext cx="442913" cy="673100"/>
          </a:xfrm>
          <a:prstGeom prst="line">
            <a:avLst/>
          </a:prstGeom>
          <a:ln w="50800">
            <a:solidFill/>
            <a:custDash>
              <a:ds d="200000" sp="200000"/>
            </a:custDash>
            <a:miter lim="400000"/>
            <a:headEnd type="triangle"/>
            <a:tailEnd type="triangle"/>
          </a:ln>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sp>
        <p:nvSpPr>
          <p:cNvPr id="36870" name="Content Placeholder 2"/>
          <p:cNvSpPr txBox="1">
            <a:spLocks/>
          </p:cNvSpPr>
          <p:nvPr/>
        </p:nvSpPr>
        <p:spPr bwMode="auto">
          <a:xfrm>
            <a:off x="485775" y="1106488"/>
            <a:ext cx="8748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669925" indent="-3254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accent1"/>
              </a:buClr>
              <a:buSzPct val="65000"/>
              <a:buFont typeface="Wingdings" charset="0"/>
              <a:buChar char="q"/>
            </a:pPr>
            <a:r>
              <a:rPr lang="en-US" sz="2800">
                <a:latin typeface="Tahoma" charset="0"/>
              </a:rPr>
              <a:t>Idea: Analyze</a:t>
            </a:r>
            <a:r>
              <a:rPr lang="en-US" sz="2800">
                <a:solidFill>
                  <a:srgbClr val="FF0000"/>
                </a:solidFill>
                <a:latin typeface="Tahoma" charset="0"/>
              </a:rPr>
              <a:t> join date distributions of participants</a:t>
            </a:r>
          </a:p>
          <a:p>
            <a:pPr lvl="1">
              <a:spcBef>
                <a:spcPct val="20000"/>
              </a:spcBef>
              <a:buClr>
                <a:schemeClr val="accent2"/>
              </a:buClr>
              <a:buSzPct val="60000"/>
              <a:buFont typeface="Wingdings" charset="0"/>
              <a:buChar char="q"/>
            </a:pPr>
            <a:r>
              <a:rPr lang="en-US" sz="2100">
                <a:latin typeface="Tahoma" charset="0"/>
              </a:rPr>
              <a:t>Entropy of tampered computations tends to be lower</a:t>
            </a:r>
          </a:p>
          <a:p>
            <a:pPr lvl="1">
              <a:spcBef>
                <a:spcPct val="20000"/>
              </a:spcBef>
              <a:buClr>
                <a:schemeClr val="accent2"/>
              </a:buClr>
              <a:buSzPct val="60000"/>
              <a:buFont typeface="Wingdings" charset="0"/>
              <a:buChar char="q"/>
            </a:pPr>
            <a:r>
              <a:rPr lang="en-US" sz="2100">
                <a:latin typeface="Tahoma" charset="0"/>
              </a:rPr>
              <a:t>More generally, </a:t>
            </a:r>
            <a:r>
              <a:rPr lang="en-US" sz="2100">
                <a:solidFill>
                  <a:srgbClr val="FF0000"/>
                </a:solidFill>
                <a:latin typeface="Tahoma" charset="0"/>
              </a:rPr>
              <a:t>temporal evolution of reputation scores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p:tmAbs val="0"/>
                                  </p:iterate>
                                  <p:childTnLst>
                                    <p:set>
                                      <p:cBhvr>
                                        <p:cTn id="6" fill="hold"/>
                                        <p:tgtEl>
                                          <p:spTgt spid="4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4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iterate>
                                    <p:tmAbs val="0"/>
                                  </p:iterate>
                                  <p:childTnLst>
                                    <p:set>
                                      <p:cBhvr>
                                        <p:cTn id="14" fill="hold">
                                          <p:stCondLst>
                                            <p:cond delay="0"/>
                                          </p:stCondLst>
                                        </p:cTn>
                                        <p:tgtEl>
                                          <p:spTgt spid="470"/>
                                        </p:tgtEl>
                                        <p:attrNameLst>
                                          <p:attrName>style.visibility</p:attrName>
                                        </p:attrNameLst>
                                      </p:cBhvr>
                                      <p:to>
                                        <p:strVal val="hidden"/>
                                      </p:to>
                                    </p:set>
                                  </p:childTnLst>
                                </p:cTn>
                              </p:par>
                            </p:childTnLst>
                          </p:cTn>
                        </p:par>
                        <p:par>
                          <p:cTn id="15" fill="hold" nodeType="afterGroup">
                            <p:stCondLst>
                              <p:cond delay="0"/>
                            </p:stCondLst>
                            <p:childTnLst>
                              <p:par>
                                <p:cTn id="16" presetID="1" presetClass="exit" presetSubtype="0" fill="hold" grpId="1" nodeType="afterEffect">
                                  <p:stCondLst>
                                    <p:cond delay="0"/>
                                  </p:stCondLst>
                                  <p:iterate>
                                    <p:tmAbs val="0"/>
                                  </p:iterate>
                                  <p:childTnLst>
                                    <p:set>
                                      <p:cBhvr>
                                        <p:cTn id="17" fill="hold">
                                          <p:stCondLst>
                                            <p:cond delay="0"/>
                                          </p:stCondLst>
                                        </p:cTn>
                                        <p:tgtEl>
                                          <p:spTgt spid="472"/>
                                        </p:tgtEl>
                                        <p:attrNameLst>
                                          <p:attrName>style.visibility</p:attrName>
                                        </p:attrNameLst>
                                      </p:cBhvr>
                                      <p:to>
                                        <p:strVal val="hidden"/>
                                      </p:to>
                                    </p:set>
                                  </p:childTnLst>
                                </p:cTn>
                              </p:par>
                            </p:childTnLst>
                          </p:cTn>
                        </p:par>
                        <p:par>
                          <p:cTn id="18" fill="hold" nodeType="afterGroup">
                            <p:stCondLst>
                              <p:cond delay="0"/>
                            </p:stCondLst>
                            <p:childTnLst>
                              <p:par>
                                <p:cTn id="19" presetID="1" presetClass="entr" presetSubtype="0" fill="hold" grpId="0" nodeType="afterEffect">
                                  <p:stCondLst>
                                    <p:cond delay="0"/>
                                  </p:stCondLst>
                                  <p:iterate>
                                    <p:tmAbs val="0"/>
                                  </p:iterate>
                                  <p:childTnLst>
                                    <p:set>
                                      <p:cBhvr>
                                        <p:cTn id="20" fill="hold"/>
                                        <p:tgtEl>
                                          <p:spTgt spid="471"/>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iterate>
                                    <p:tmAbs val="0"/>
                                  </p:iterate>
                                  <p:childTnLst>
                                    <p:set>
                                      <p:cBhvr>
                                        <p:cTn id="23" fill="hold"/>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advAuto="0"/>
      <p:bldP spid="470" grpId="0" animBg="1" advAuto="0"/>
      <p:bldP spid="470" grpId="1" animBg="1" advAuto="0"/>
      <p:bldP spid="472" grpId="0" animBg="1" advAuto="0"/>
      <p:bldP spid="472"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ln>
            <a:miter lim="800000"/>
            <a:headEnd/>
            <a:tailEnd/>
          </a:ln>
          <a:extLst/>
        </p:spPr>
        <p:txBody>
          <a:bodyPr/>
          <a:lstStyle/>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Achilles Heel of </a:t>
            </a:r>
          </a:p>
          <a:p>
            <a:pPr algn="ctr">
              <a:defRPr/>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 Computing Systems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543"/>
          <p:cNvSpPr>
            <a:spLocks noGrp="1"/>
          </p:cNvSpPr>
          <p:nvPr>
            <p:ph type="title"/>
          </p:nvPr>
        </p:nvSpPr>
        <p:spPr/>
        <p:txBody>
          <a:bodyPr/>
          <a:lstStyle/>
          <a:p>
            <a:r>
              <a:rPr lang="en-US" sz="4000">
                <a:latin typeface="Garamond" charset="0"/>
              </a:rPr>
              <a:t>Robustness against adaptive attackers</a:t>
            </a:r>
          </a:p>
        </p:txBody>
      </p:sp>
      <p:sp>
        <p:nvSpPr>
          <p:cNvPr id="38914" name="Shape 545"/>
          <p:cNvSpPr>
            <a:spLocks noChangeArrowheads="1"/>
          </p:cNvSpPr>
          <p:nvPr/>
        </p:nvSpPr>
        <p:spPr bwMode="auto">
          <a:xfrm>
            <a:off x="420688" y="1204913"/>
            <a:ext cx="75628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6159" tIns="36159" rIns="36159" bIns="36159" anchor="ctr">
            <a:spAutoFit/>
          </a:bodyPr>
          <a:lstStyle/>
          <a:p>
            <a:pPr>
              <a:spcBef>
                <a:spcPts val="200"/>
              </a:spcBef>
            </a:pPr>
            <a:r>
              <a:rPr lang="en-US" sz="2300">
                <a:solidFill>
                  <a:srgbClr val="000000"/>
                </a:solidFill>
                <a:latin typeface="Corbel" charset="0"/>
                <a:cs typeface="Corbel" charset="0"/>
                <a:sym typeface="Corbel" charset="0"/>
              </a:rPr>
              <a:t>Stamper can fundamentally alter the arms race with attackers</a:t>
            </a:r>
          </a:p>
        </p:txBody>
      </p:sp>
      <p:sp>
        <p:nvSpPr>
          <p:cNvPr id="546" name="Shape 546"/>
          <p:cNvSpPr/>
          <p:nvPr/>
        </p:nvSpPr>
        <p:spPr>
          <a:xfrm>
            <a:off x="3832225" y="820738"/>
            <a:ext cx="4664075" cy="3105150"/>
          </a:xfrm>
          <a:custGeom>
            <a:avLst/>
            <a:gdLst/>
            <a:ahLst/>
            <a:cxnLst>
              <a:cxn ang="0">
                <a:pos x="wd2" y="hd2"/>
              </a:cxn>
              <a:cxn ang="5400000">
                <a:pos x="wd2" y="hd2"/>
              </a:cxn>
              <a:cxn ang="10800000">
                <a:pos x="wd2" y="hd2"/>
              </a:cxn>
              <a:cxn ang="16200000">
                <a:pos x="wd2" y="hd2"/>
              </a:cxn>
            </a:cxnLst>
            <a:rect l="0" t="0" r="r" b="b"/>
            <a:pathLst>
              <a:path w="21600" h="21600" extrusionOk="0">
                <a:moveTo>
                  <a:pt x="332" y="0"/>
                </a:moveTo>
                <a:cubicBezTo>
                  <a:pt x="149" y="0"/>
                  <a:pt x="0" y="199"/>
                  <a:pt x="0" y="444"/>
                </a:cubicBezTo>
                <a:lnTo>
                  <a:pt x="0" y="6401"/>
                </a:lnTo>
                <a:cubicBezTo>
                  <a:pt x="0" y="6646"/>
                  <a:pt x="149" y="6845"/>
                  <a:pt x="332" y="6845"/>
                </a:cubicBezTo>
                <a:lnTo>
                  <a:pt x="8542" y="6845"/>
                </a:lnTo>
                <a:lnTo>
                  <a:pt x="9207" y="21600"/>
                </a:lnTo>
                <a:lnTo>
                  <a:pt x="9872" y="6845"/>
                </a:lnTo>
                <a:lnTo>
                  <a:pt x="21268" y="6845"/>
                </a:lnTo>
                <a:cubicBezTo>
                  <a:pt x="21451" y="6845"/>
                  <a:pt x="21600" y="6646"/>
                  <a:pt x="21600" y="6401"/>
                </a:cubicBezTo>
                <a:lnTo>
                  <a:pt x="21600" y="444"/>
                </a:lnTo>
                <a:cubicBezTo>
                  <a:pt x="21600" y="199"/>
                  <a:pt x="21451" y="0"/>
                  <a:pt x="21268" y="0"/>
                </a:cubicBezTo>
                <a:lnTo>
                  <a:pt x="332" y="0"/>
                </a:lnTo>
                <a:close/>
              </a:path>
            </a:pathLst>
          </a:custGeom>
          <a:no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sz="2000" dirty="0">
                <a:solidFill>
                  <a:srgbClr val="000000"/>
                </a:solidFill>
                <a:effectLst/>
              </a:rPr>
              <a:t>Any malicious identity that gets suspended leads to a near permanent damage to attacker's power!</a:t>
            </a:r>
          </a:p>
        </p:txBody>
      </p:sp>
      <p:sp>
        <p:nvSpPr>
          <p:cNvPr id="547" name="Shape 547"/>
          <p:cNvSpPr>
            <a:spLocks noChangeArrowheads="1"/>
          </p:cNvSpPr>
          <p:nvPr/>
        </p:nvSpPr>
        <p:spPr bwMode="auto">
          <a:xfrm>
            <a:off x="420688" y="1517650"/>
            <a:ext cx="7715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36159" tIns="36159" rIns="36159" bIns="36159" anchor="ctr">
            <a:spAutoFit/>
          </a:bodyPr>
          <a:lstStyle/>
          <a:p>
            <a:pPr>
              <a:spcBef>
                <a:spcPts val="200"/>
              </a:spcBef>
            </a:pPr>
            <a:r>
              <a:rPr lang="en-US" sz="2300">
                <a:latin typeface="Corbel" charset="0"/>
                <a:cs typeface="Corbel" charset="0"/>
                <a:sym typeface="Corbel" charset="0"/>
              </a:rPr>
              <a:t>What about attacks using compromised or colluding identities?</a:t>
            </a:r>
          </a:p>
        </p:txBody>
      </p:sp>
      <p:sp>
        <p:nvSpPr>
          <p:cNvPr id="548" name="Shape 548"/>
          <p:cNvSpPr/>
          <p:nvPr/>
        </p:nvSpPr>
        <p:spPr>
          <a:xfrm>
            <a:off x="3735388" y="1639888"/>
            <a:ext cx="4664075" cy="1447800"/>
          </a:xfrm>
          <a:custGeom>
            <a:avLst/>
            <a:gdLst/>
            <a:ahLst/>
            <a:cxnLst>
              <a:cxn ang="0">
                <a:pos x="wd2" y="hd2"/>
              </a:cxn>
              <a:cxn ang="5400000">
                <a:pos x="wd2" y="hd2"/>
              </a:cxn>
              <a:cxn ang="10800000">
                <a:pos x="wd2" y="hd2"/>
              </a:cxn>
              <a:cxn ang="16200000">
                <a:pos x="wd2" y="hd2"/>
              </a:cxn>
            </a:cxnLst>
            <a:rect l="0" t="0" r="r" b="b"/>
            <a:pathLst>
              <a:path w="21600" h="21600" extrusionOk="0">
                <a:moveTo>
                  <a:pt x="332" y="0"/>
                </a:moveTo>
                <a:cubicBezTo>
                  <a:pt x="149" y="0"/>
                  <a:pt x="0" y="273"/>
                  <a:pt x="0" y="609"/>
                </a:cubicBezTo>
                <a:lnTo>
                  <a:pt x="0" y="8787"/>
                </a:lnTo>
                <a:cubicBezTo>
                  <a:pt x="0" y="9123"/>
                  <a:pt x="149" y="9396"/>
                  <a:pt x="332" y="9396"/>
                </a:cubicBezTo>
                <a:lnTo>
                  <a:pt x="7601" y="9396"/>
                </a:lnTo>
                <a:lnTo>
                  <a:pt x="8266" y="21600"/>
                </a:lnTo>
                <a:lnTo>
                  <a:pt x="8931" y="9396"/>
                </a:lnTo>
                <a:lnTo>
                  <a:pt x="21268" y="9396"/>
                </a:lnTo>
                <a:cubicBezTo>
                  <a:pt x="21451" y="9396"/>
                  <a:pt x="21600" y="9123"/>
                  <a:pt x="21600" y="8787"/>
                </a:cubicBezTo>
                <a:lnTo>
                  <a:pt x="21600" y="609"/>
                </a:lnTo>
                <a:cubicBezTo>
                  <a:pt x="21600" y="273"/>
                  <a:pt x="21451" y="0"/>
                  <a:pt x="21268" y="0"/>
                </a:cubicBezTo>
                <a:lnTo>
                  <a:pt x="332" y="0"/>
                </a:lnTo>
                <a:close/>
              </a:path>
            </a:pathLst>
          </a:custGeom>
          <a:no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a:defRPr sz="1800">
                <a:solidFill>
                  <a:srgbClr val="000000"/>
                </a:solidFill>
                <a:effectLst/>
              </a:defRPr>
            </a:pPr>
            <a:r>
              <a:rPr sz="2000" dirty="0">
                <a:solidFill>
                  <a:srgbClr val="000000"/>
                </a:solidFill>
                <a:effectLst/>
              </a:rPr>
              <a:t>Compromised/colluding identities have to be selected in such a way that it would match the reference distribution</a:t>
            </a:r>
          </a:p>
        </p:txBody>
      </p:sp>
      <p:pic>
        <p:nvPicPr>
          <p:cNvPr id="38918" name="time_kldiv_exampl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3" y="192088"/>
            <a:ext cx="9321800"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547"/>
                                        </p:tgtEl>
                                        <p:attrNameLst>
                                          <p:attrName>style.visibility</p:attrName>
                                        </p:attrNameLst>
                                      </p:cBhvr>
                                      <p:to>
                                        <p:strVal val="visible"/>
                                      </p:to>
                                    </p:set>
                                  </p:childTnLst>
                                </p:cTn>
                              </p:par>
                            </p:childTnLst>
                          </p:cTn>
                        </p:par>
                        <p:par>
                          <p:cTn id="11" fill="hold" nodeType="afterGroup">
                            <p:stCondLst>
                              <p:cond delay="0"/>
                            </p:stCondLst>
                            <p:childTnLst>
                              <p:par>
                                <p:cTn id="12" presetID="1" presetClass="exit" presetSubtype="0" fill="hold" grpId="1" nodeType="afterEffect">
                                  <p:stCondLst>
                                    <p:cond delay="0"/>
                                  </p:stCondLst>
                                  <p:iterate>
                                    <p:tmAbs val="0"/>
                                  </p:iterate>
                                  <p:childTnLst>
                                    <p:set>
                                      <p:cBhvr>
                                        <p:cTn id="13" fill="hold">
                                          <p:stCondLst>
                                            <p:cond delay="0"/>
                                          </p:stCondLst>
                                        </p:cTn>
                                        <p:tgtEl>
                                          <p:spTgt spid="546"/>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p:tmAbs val="0"/>
                                  </p:iterate>
                                  <p:childTnLst>
                                    <p:set>
                                      <p:cBhvr>
                                        <p:cTn id="17" fill="hold"/>
                                        <p:tgtEl>
                                          <p:spTgt spid="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animBg="1" advAuto="0"/>
      <p:bldP spid="546" grpId="1" animBg="1" advAuto="0"/>
      <p:bldP spid="547" grpId="0" animBg="1" advAuto="0"/>
      <p:bldP spid="54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85775" y="115888"/>
            <a:ext cx="8748713" cy="615950"/>
          </a:xfrm>
        </p:spPr>
        <p:txBody>
          <a:bodyPr/>
          <a:lstStyle/>
          <a:p>
            <a:r>
              <a:rPr lang="en-US">
                <a:latin typeface="Garamond" charset="0"/>
              </a:rPr>
              <a:t>TrulyFollowing: A prototype system</a:t>
            </a:r>
          </a:p>
        </p:txBody>
      </p:sp>
      <p:sp>
        <p:nvSpPr>
          <p:cNvPr id="39938" name="Content Placeholder 2"/>
          <p:cNvSpPr>
            <a:spLocks noGrp="1"/>
          </p:cNvSpPr>
          <p:nvPr>
            <p:ph idx="1"/>
          </p:nvPr>
        </p:nvSpPr>
        <p:spPr>
          <a:xfrm>
            <a:off x="485775" y="5297488"/>
            <a:ext cx="8748713" cy="723900"/>
          </a:xfrm>
        </p:spPr>
        <p:txBody>
          <a:bodyPr/>
          <a:lstStyle/>
          <a:p>
            <a:pPr marL="0" indent="0">
              <a:buFont typeface="Wingdings" charset="0"/>
              <a:buNone/>
            </a:pPr>
            <a:r>
              <a:rPr lang="en-US" sz="2400">
                <a:latin typeface="Tahoma" charset="0"/>
              </a:rPr>
              <a:t>Detects </a:t>
            </a:r>
            <a:r>
              <a:rPr lang="en-US" sz="2400">
                <a:solidFill>
                  <a:srgbClr val="FF0000"/>
                </a:solidFill>
                <a:latin typeface="Tahoma" charset="0"/>
              </a:rPr>
              <a:t>popular users (politicians) with fake followers</a:t>
            </a:r>
          </a:p>
          <a:p>
            <a:pPr lvl="1">
              <a:buFont typeface="Wingdings" charset="0"/>
              <a:buChar char="q"/>
            </a:pPr>
            <a:r>
              <a:rPr lang="en-US">
                <a:latin typeface="Tahoma" charset="0"/>
              </a:rPr>
              <a:t>trulyfollowing.app-ns.mpi-sws.org</a:t>
            </a:r>
          </a:p>
        </p:txBody>
      </p:sp>
      <p:pic>
        <p:nvPicPr>
          <p:cNvPr id="39939" name="Picture 1" descr="Screen Shot 2014-11-25 at 7.37.35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877888"/>
            <a:ext cx="70024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85775" y="115888"/>
            <a:ext cx="8748713" cy="615950"/>
          </a:xfrm>
        </p:spPr>
        <p:txBody>
          <a:bodyPr/>
          <a:lstStyle/>
          <a:p>
            <a:r>
              <a:rPr lang="en-US">
                <a:latin typeface="Garamond" charset="0"/>
              </a:rPr>
              <a:t>TrulyTweeting: A prototype system</a:t>
            </a:r>
          </a:p>
        </p:txBody>
      </p:sp>
      <p:sp>
        <p:nvSpPr>
          <p:cNvPr id="41986" name="Content Placeholder 2"/>
          <p:cNvSpPr>
            <a:spLocks noGrp="1"/>
          </p:cNvSpPr>
          <p:nvPr>
            <p:ph idx="1"/>
          </p:nvPr>
        </p:nvSpPr>
        <p:spPr>
          <a:xfrm>
            <a:off x="485775" y="4840288"/>
            <a:ext cx="8748713" cy="1181100"/>
          </a:xfrm>
        </p:spPr>
        <p:txBody>
          <a:bodyPr/>
          <a:lstStyle/>
          <a:p>
            <a:pPr>
              <a:buFont typeface="Wingdings" charset="0"/>
              <a:buChar char="q"/>
            </a:pPr>
            <a:endParaRPr lang="en-US" sz="2400">
              <a:latin typeface="Tahoma" charset="0"/>
            </a:endParaRPr>
          </a:p>
          <a:p>
            <a:pPr>
              <a:buFont typeface="Wingdings" charset="0"/>
              <a:buChar char="q"/>
            </a:pPr>
            <a:endParaRPr lang="en-US" sz="2400">
              <a:solidFill>
                <a:srgbClr val="FF0000"/>
              </a:solidFill>
              <a:latin typeface="Tahoma" charset="0"/>
            </a:endParaRPr>
          </a:p>
        </p:txBody>
      </p:sp>
      <p:pic>
        <p:nvPicPr>
          <p:cNvPr id="41987" name="Picture 2" descr="Screen Shot 2014-11-24 at 1.17.3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0338" y="649288"/>
            <a:ext cx="67818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Content Placeholder 2"/>
          <p:cNvSpPr txBox="1">
            <a:spLocks/>
          </p:cNvSpPr>
          <p:nvPr/>
        </p:nvSpPr>
        <p:spPr bwMode="auto">
          <a:xfrm>
            <a:off x="485775" y="5297488"/>
            <a:ext cx="87487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669925" indent="-325438"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accent1"/>
              </a:buClr>
              <a:buSzPct val="65000"/>
              <a:buFont typeface="Wingdings" charset="0"/>
              <a:buNone/>
            </a:pPr>
            <a:r>
              <a:rPr lang="en-US">
                <a:latin typeface="Tahoma" charset="0"/>
              </a:rPr>
              <a:t>Detects </a:t>
            </a:r>
            <a:r>
              <a:rPr lang="en-US">
                <a:solidFill>
                  <a:srgbClr val="FF0000"/>
                </a:solidFill>
                <a:latin typeface="Tahoma" charset="0"/>
              </a:rPr>
              <a:t>popular hashtags, URLs, tweets with fake promoters</a:t>
            </a:r>
          </a:p>
          <a:p>
            <a:pPr lvl="1">
              <a:spcBef>
                <a:spcPct val="20000"/>
              </a:spcBef>
              <a:buClr>
                <a:schemeClr val="accent2"/>
              </a:buClr>
              <a:buSzPct val="60000"/>
              <a:buFont typeface="Wingdings" charset="0"/>
              <a:buChar char="q"/>
            </a:pPr>
            <a:r>
              <a:rPr lang="en-US">
                <a:latin typeface="Tahoma" charset="0"/>
              </a:rPr>
              <a:t>trulytweeting.app-ns.mpi-sws.org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768350" y="3468688"/>
            <a:ext cx="8261350" cy="1287462"/>
          </a:xfrm>
        </p:spPr>
        <p:txBody>
          <a:bodyPr/>
          <a:lstStyle/>
          <a:p>
            <a:endParaRPr lang="en-US">
              <a:latin typeface="Garamond" charset="0"/>
            </a:endParaRPr>
          </a:p>
        </p:txBody>
      </p:sp>
      <p:sp>
        <p:nvSpPr>
          <p:cNvPr id="5" name="Text Placeholder 4"/>
          <p:cNvSpPr>
            <a:spLocks noGrp="1"/>
          </p:cNvSpPr>
          <p:nvPr>
            <p:ph type="body" idx="1"/>
          </p:nvPr>
        </p:nvSpPr>
        <p:spPr>
          <a:ln>
            <a:miter lim="800000"/>
            <a:headEnd/>
            <a:tailEnd/>
          </a:ln>
          <a:extLst/>
        </p:spPr>
        <p:txBody>
          <a:bodyPr/>
          <a:lstStyle/>
          <a:p>
            <a:pPr algn="ctr">
              <a:defRPr/>
            </a:pPr>
            <a:r>
              <a:rPr lang="en-US" sz="7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DEMO</a:t>
            </a:r>
            <a:endParaRPr lang="en-US" sz="7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Garamond" charset="0"/>
              </a:rPr>
              <a:t>Detection by Stamper: How it works</a:t>
            </a:r>
            <a:r>
              <a:rPr lang="en-US" dirty="0">
                <a:latin typeface="Garamond" charset="0"/>
              </a:rPr>
              <a:t/>
            </a:r>
            <a:br>
              <a:rPr lang="en-US" dirty="0">
                <a:latin typeface="Garamond" charset="0"/>
              </a:rPr>
            </a:br>
            <a:r>
              <a:rPr lang="en-US" dirty="0">
                <a:latin typeface="Garamond" charset="0"/>
              </a:rPr>
              <a:t/>
            </a:r>
            <a:br>
              <a:rPr lang="en-US" dirty="0">
                <a:latin typeface="Garamond" charset="0"/>
              </a:rPr>
            </a:br>
            <a:endParaRPr lang="en-US" dirty="0">
              <a:latin typeface="Garamond" charset="0"/>
            </a:endParaRPr>
          </a:p>
        </p:txBody>
      </p:sp>
      <p:sp>
        <p:nvSpPr>
          <p:cNvPr id="22530" name="Content Placeholder 2"/>
          <p:cNvSpPr>
            <a:spLocks noGrp="1"/>
          </p:cNvSpPr>
          <p:nvPr>
            <p:ph idx="1"/>
          </p:nvPr>
        </p:nvSpPr>
        <p:spPr>
          <a:xfrm>
            <a:off x="485775" y="954087"/>
            <a:ext cx="8748713" cy="4800600"/>
          </a:xfrm>
        </p:spPr>
        <p:txBody>
          <a:bodyPr/>
          <a:lstStyle/>
          <a:p>
            <a:pPr marL="1341438" lvl="4" indent="0">
              <a:buNone/>
              <a:defRPr/>
            </a:pPr>
            <a:endParaRPr lang="en-US" dirty="0">
              <a:latin typeface="Tahoma" charset="0"/>
            </a:endParaRPr>
          </a:p>
          <a:p>
            <a:pPr marL="342900" lvl="1" indent="-342900">
              <a:buClr>
                <a:schemeClr val="accent1"/>
              </a:buClr>
              <a:buSzPct val="65000"/>
              <a:buFont typeface="Wingdings" charset="0"/>
              <a:buChar char="q"/>
              <a:defRPr/>
            </a:pPr>
            <a:r>
              <a:rPr lang="en-US" sz="2800" dirty="0" smtClean="0">
                <a:latin typeface="Tahoma" charset="0"/>
              </a:rPr>
              <a:t>Assume </a:t>
            </a:r>
            <a:r>
              <a:rPr lang="en-US" sz="2800" dirty="0" smtClean="0">
                <a:solidFill>
                  <a:srgbClr val="FF0000"/>
                </a:solidFill>
                <a:latin typeface="Tahoma" charset="0"/>
              </a:rPr>
              <a:t>unbiased participation </a:t>
            </a:r>
            <a:r>
              <a:rPr lang="en-US" sz="2800" dirty="0" smtClean="0">
                <a:latin typeface="Tahoma" charset="0"/>
              </a:rPr>
              <a:t>in a computation</a:t>
            </a:r>
          </a:p>
          <a:p>
            <a:pPr marL="695325" lvl="2" indent="-342900">
              <a:buFont typeface="Wingdings" charset="0"/>
              <a:buChar char="q"/>
              <a:defRPr/>
            </a:pPr>
            <a:r>
              <a:rPr lang="en-US" sz="2400" dirty="0" smtClean="0">
                <a:latin typeface="Tahoma" charset="0"/>
              </a:rPr>
              <a:t>The join date distributions for ids in any </a:t>
            </a:r>
            <a:r>
              <a:rPr lang="en-US" sz="2400" dirty="0">
                <a:solidFill>
                  <a:srgbClr val="FF0000"/>
                </a:solidFill>
                <a:latin typeface="Tahoma" charset="0"/>
              </a:rPr>
              <a:t>large-scale crowd </a:t>
            </a:r>
            <a:r>
              <a:rPr lang="en-US" sz="2400" dirty="0" smtClean="0">
                <a:solidFill>
                  <a:srgbClr val="FF0000"/>
                </a:solidFill>
                <a:latin typeface="Tahoma" charset="0"/>
              </a:rPr>
              <a:t>computation </a:t>
            </a:r>
            <a:r>
              <a:rPr lang="en-US" sz="2400" dirty="0" smtClean="0">
                <a:solidFill>
                  <a:srgbClr val="3366FF"/>
                </a:solidFill>
                <a:latin typeface="Tahoma" charset="0"/>
              </a:rPr>
              <a:t>must match </a:t>
            </a:r>
            <a:r>
              <a:rPr lang="en-US" sz="2400" dirty="0" smtClean="0">
                <a:latin typeface="Tahoma" charset="0"/>
              </a:rPr>
              <a:t>that of </a:t>
            </a:r>
            <a:r>
              <a:rPr lang="en-US" sz="2400" dirty="0" smtClean="0">
                <a:solidFill>
                  <a:srgbClr val="FF0000"/>
                </a:solidFill>
                <a:latin typeface="Tahoma" charset="0"/>
              </a:rPr>
              <a:t>a large random sample of ids on the site</a:t>
            </a:r>
            <a:endParaRPr lang="en-US" sz="2400" dirty="0">
              <a:solidFill>
                <a:srgbClr val="FF0000"/>
              </a:solidFill>
              <a:latin typeface="Tahoma" charset="0"/>
            </a:endParaRPr>
          </a:p>
          <a:p>
            <a:pPr lvl="4">
              <a:buFont typeface="Wingdings" charset="0"/>
              <a:buChar char="q"/>
              <a:defRPr/>
            </a:pPr>
            <a:endParaRPr lang="en-US" dirty="0">
              <a:latin typeface="Tahoma" charset="0"/>
            </a:endParaRPr>
          </a:p>
          <a:p>
            <a:pPr>
              <a:buFont typeface="Wingdings" charset="0"/>
              <a:buChar char="q"/>
              <a:defRPr/>
            </a:pPr>
            <a:r>
              <a:rPr lang="en-US" dirty="0">
                <a:latin typeface="Tahoma" charset="0"/>
              </a:rPr>
              <a:t>Any </a:t>
            </a:r>
            <a:r>
              <a:rPr lang="en-US" dirty="0" smtClean="0">
                <a:latin typeface="Tahoma" charset="0"/>
              </a:rPr>
              <a:t>deviation </a:t>
            </a:r>
            <a:r>
              <a:rPr lang="en-US" dirty="0">
                <a:latin typeface="Tahoma" charset="0"/>
              </a:rPr>
              <a:t>indicates Sybil tampering</a:t>
            </a:r>
          </a:p>
          <a:p>
            <a:pPr lvl="1">
              <a:buFont typeface="Wingdings" charset="0"/>
              <a:buChar char="q"/>
              <a:defRPr/>
            </a:pPr>
            <a:r>
              <a:rPr lang="en-US" dirty="0">
                <a:latin typeface="Tahoma" charset="0"/>
              </a:rPr>
              <a:t>Greater the </a:t>
            </a:r>
            <a:r>
              <a:rPr lang="en-US" dirty="0" smtClean="0">
                <a:latin typeface="Tahoma" charset="0"/>
              </a:rPr>
              <a:t>deviation, </a:t>
            </a:r>
            <a:r>
              <a:rPr lang="en-US" dirty="0">
                <a:latin typeface="Tahoma" charset="0"/>
              </a:rPr>
              <a:t>the more likely the </a:t>
            </a:r>
            <a:r>
              <a:rPr lang="en-US" dirty="0" smtClean="0">
                <a:latin typeface="Tahoma" charset="0"/>
              </a:rPr>
              <a:t>tampering</a:t>
            </a:r>
          </a:p>
          <a:p>
            <a:pPr lvl="1">
              <a:buFont typeface="Wingdings" charset="0"/>
              <a:buChar char="q"/>
              <a:defRPr/>
            </a:pPr>
            <a:r>
              <a:rPr lang="en-US" dirty="0" smtClean="0">
                <a:latin typeface="Tahoma" charset="0"/>
              </a:rPr>
              <a:t>Deviation can be calculated using KL-divergence</a:t>
            </a:r>
          </a:p>
          <a:p>
            <a:pPr lvl="1">
              <a:buFont typeface="Wingdings" charset="0"/>
              <a:buChar char="q"/>
              <a:defRPr/>
            </a:pPr>
            <a:endParaRPr lang="en-US" dirty="0">
              <a:latin typeface="Tahoma" charset="0"/>
            </a:endParaRPr>
          </a:p>
          <a:p>
            <a:pPr>
              <a:buFont typeface="Wingdings" charset="0"/>
              <a:buChar char="q"/>
              <a:defRPr/>
            </a:pPr>
            <a:r>
              <a:rPr lang="en-US" dirty="0" smtClean="0">
                <a:latin typeface="Tahoma" charset="0"/>
              </a:rPr>
              <a:t>Rank computations based on their divergence </a:t>
            </a:r>
          </a:p>
          <a:p>
            <a:pPr lvl="1">
              <a:buFont typeface="Wingdings" charset="0"/>
              <a:buChar char="q"/>
              <a:defRPr/>
            </a:pPr>
            <a:r>
              <a:rPr lang="en-US" dirty="0" smtClean="0">
                <a:latin typeface="Tahoma" charset="0"/>
              </a:rPr>
              <a:t>Flag the most anomalous computations  </a:t>
            </a:r>
            <a:endParaRPr lang="en-US" dirty="0">
              <a:latin typeface="Tahoma" charset="0"/>
            </a:endParaRPr>
          </a:p>
        </p:txBody>
      </p:sp>
    </p:spTree>
    <p:extLst>
      <p:ext uri="{BB962C8B-B14F-4D97-AF65-F5344CB8AC3E}">
        <p14:creationId xmlns:p14="http://schemas.microsoft.com/office/powerpoint/2010/main" val="11348064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Garamond" charset="0"/>
              </a:rPr>
              <a:t>Dealing with computations with biased participation</a:t>
            </a:r>
          </a:p>
        </p:txBody>
      </p:sp>
      <p:sp>
        <p:nvSpPr>
          <p:cNvPr id="46082" name="Content Placeholder 2"/>
          <p:cNvSpPr>
            <a:spLocks noGrp="1"/>
          </p:cNvSpPr>
          <p:nvPr>
            <p:ph idx="1"/>
          </p:nvPr>
        </p:nvSpPr>
        <p:spPr>
          <a:xfrm>
            <a:off x="485775" y="1944688"/>
            <a:ext cx="8748713" cy="4038600"/>
          </a:xfrm>
        </p:spPr>
        <p:txBody>
          <a:bodyPr/>
          <a:lstStyle/>
          <a:p>
            <a:pPr>
              <a:buFont typeface="Wingdings" charset="0"/>
              <a:buChar char="q"/>
            </a:pPr>
            <a:r>
              <a:rPr lang="en-US">
                <a:latin typeface="Tahoma" charset="0"/>
              </a:rPr>
              <a:t>When nodes come from a biased user population:</a:t>
            </a:r>
          </a:p>
          <a:p>
            <a:pPr lvl="1">
              <a:buFont typeface="Wingdings" charset="0"/>
              <a:buChar char="q"/>
            </a:pPr>
            <a:r>
              <a:rPr lang="en-US">
                <a:latin typeface="Tahoma" charset="0"/>
              </a:rPr>
              <a:t>All computations suffer high deviations</a:t>
            </a:r>
          </a:p>
          <a:p>
            <a:pPr lvl="2">
              <a:buFont typeface="Wingdings" charset="0"/>
              <a:buChar char="q"/>
            </a:pPr>
            <a:r>
              <a:rPr lang="en-US">
                <a:latin typeface="Tahoma" charset="0"/>
              </a:rPr>
              <a:t>Making the tamper detection process less effective</a:t>
            </a:r>
          </a:p>
          <a:p>
            <a:pPr lvl="4">
              <a:buFont typeface="Wingdings" charset="0"/>
              <a:buChar char="q"/>
            </a:pPr>
            <a:endParaRPr lang="en-US">
              <a:latin typeface="Tahoma" charset="0"/>
            </a:endParaRPr>
          </a:p>
          <a:p>
            <a:pPr>
              <a:buFont typeface="Wingdings" charset="0"/>
              <a:buChar char="q"/>
            </a:pPr>
            <a:r>
              <a:rPr lang="en-US">
                <a:latin typeface="Tahoma" charset="0"/>
              </a:rPr>
              <a:t>Solution: Compute join dates’ reference distribution from a similarly biased sample user population</a:t>
            </a:r>
          </a:p>
          <a:p>
            <a:pPr lvl="1">
              <a:buFont typeface="Wingdings" charset="0"/>
              <a:buChar char="q"/>
            </a:pPr>
            <a:r>
              <a:rPr lang="en-US">
                <a:latin typeface="Tahoma" charset="0"/>
              </a:rPr>
              <a:t>I.e., select a user population with similar demographics</a:t>
            </a:r>
          </a:p>
          <a:p>
            <a:pPr lvl="4">
              <a:buFont typeface="Wingdings" charset="0"/>
              <a:buChar char="q"/>
            </a:pPr>
            <a:endParaRPr lang="en-US">
              <a:latin typeface="Tahoma" charset="0"/>
            </a:endParaRPr>
          </a:p>
          <a:p>
            <a:pPr>
              <a:buFont typeface="Wingdings" charset="0"/>
              <a:buChar char="q"/>
            </a:pPr>
            <a:r>
              <a:rPr lang="en-US">
                <a:latin typeface="Tahoma" charset="0"/>
              </a:rPr>
              <a:t>Has the potential to improve accuracy further</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p:cNvSpPr>
          <p:nvPr>
            <p:ph type="title"/>
          </p:nvPr>
        </p:nvSpPr>
        <p:spPr>
          <a:xfrm>
            <a:off x="485775" y="115887"/>
            <a:ext cx="8748713" cy="615950"/>
          </a:xfrm>
          <a:prstGeom prst="rect">
            <a:avLst/>
          </a:prstGeom>
        </p:spPr>
        <p:txBody>
          <a:bodyPr/>
          <a:lstStyle>
            <a:lvl1pPr>
              <a:defRPr sz="5300"/>
            </a:lvl1pPr>
          </a:lstStyle>
          <a:p>
            <a:pPr lvl="0">
              <a:defRPr sz="1800"/>
            </a:pPr>
            <a:r>
              <a:rPr lang="en-US" sz="3800" dirty="0" smtClean="0"/>
              <a:t>Detection accuracy: Yelp case study</a:t>
            </a:r>
            <a:endParaRPr sz="3800" dirty="0"/>
          </a:p>
        </p:txBody>
      </p:sp>
      <p:sp>
        <p:nvSpPr>
          <p:cNvPr id="300" name="Shape 300"/>
          <p:cNvSpPr>
            <a:spLocks noGrp="1"/>
          </p:cNvSpPr>
          <p:nvPr>
            <p:ph type="body" idx="1"/>
          </p:nvPr>
        </p:nvSpPr>
        <p:spPr>
          <a:xfrm>
            <a:off x="303758" y="742156"/>
            <a:ext cx="9046299" cy="4860131"/>
          </a:xfrm>
          <a:prstGeom prst="rect">
            <a:avLst/>
          </a:prstGeom>
        </p:spPr>
        <p:txBody>
          <a:bodyPr/>
          <a:lstStyle/>
          <a:p>
            <a:pPr lvl="0">
              <a:defRPr sz="1800"/>
            </a:pPr>
            <a:r>
              <a:rPr sz="2300" dirty="0">
                <a:solidFill>
                  <a:srgbClr val="0433FF"/>
                </a:solidFill>
              </a:rPr>
              <a:t>Case study: Find businesses with tampered reviews in Yelp</a:t>
            </a:r>
          </a:p>
          <a:p>
            <a:pPr lvl="0">
              <a:defRPr sz="1800"/>
            </a:pPr>
            <a:r>
              <a:rPr sz="2300" dirty="0" smtClean="0"/>
              <a:t>Experiment</a:t>
            </a:r>
            <a:r>
              <a:rPr lang="en-US" sz="2300" dirty="0" smtClean="0"/>
              <a:t>al set-up</a:t>
            </a:r>
            <a:r>
              <a:rPr sz="2300" dirty="0" smtClean="0"/>
              <a:t>:</a:t>
            </a:r>
            <a:r>
              <a:rPr lang="en-US" sz="2300" dirty="0" smtClean="0"/>
              <a:t> </a:t>
            </a:r>
            <a:r>
              <a:rPr sz="2000" dirty="0" smtClean="0"/>
              <a:t>3,579 </a:t>
            </a:r>
            <a:r>
              <a:rPr sz="2000" dirty="0"/>
              <a:t>businesses with more than 100 </a:t>
            </a:r>
            <a:r>
              <a:rPr sz="2000" dirty="0" smtClean="0"/>
              <a:t>reviews</a:t>
            </a:r>
            <a:endParaRPr lang="en-US" sz="2000" dirty="0" smtClean="0"/>
          </a:p>
          <a:p>
            <a:pPr lvl="1">
              <a:defRPr sz="1800"/>
            </a:pPr>
            <a:r>
              <a:rPr sz="2300" dirty="0" smtClean="0">
                <a:solidFill>
                  <a:srgbClr val="0433FF"/>
                </a:solidFill>
              </a:rPr>
              <a:t>"</a:t>
            </a:r>
            <a:r>
              <a:rPr sz="2300" dirty="0">
                <a:solidFill>
                  <a:srgbClr val="0433FF"/>
                </a:solidFill>
              </a:rPr>
              <a:t>Ground-truth"</a:t>
            </a:r>
            <a:r>
              <a:rPr sz="2300" dirty="0"/>
              <a:t> </a:t>
            </a:r>
            <a:r>
              <a:rPr lang="en-US" sz="2300" dirty="0" smtClean="0"/>
              <a:t>obtained </a:t>
            </a:r>
            <a:r>
              <a:rPr sz="2300" dirty="0" smtClean="0"/>
              <a:t>using </a:t>
            </a:r>
            <a:r>
              <a:rPr sz="2300" dirty="0"/>
              <a:t>Yelp's review filter</a:t>
            </a:r>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a:p>
            <a:pPr lvl="0">
              <a:defRPr sz="1800"/>
            </a:pPr>
            <a:endParaRPr sz="2300" dirty="0"/>
          </a:p>
        </p:txBody>
      </p:sp>
      <p:sp>
        <p:nvSpPr>
          <p:cNvPr id="303" name="Shape 303"/>
          <p:cNvSpPr/>
          <p:nvPr/>
        </p:nvSpPr>
        <p:spPr>
          <a:xfrm>
            <a:off x="7146131" y="3703665"/>
            <a:ext cx="2220936" cy="1716023"/>
          </a:xfrm>
          <a:custGeom>
            <a:avLst/>
            <a:gdLst/>
            <a:ahLst/>
            <a:cxnLst>
              <a:cxn ang="0">
                <a:pos x="wd2" y="hd2"/>
              </a:cxn>
              <a:cxn ang="5400000">
                <a:pos x="wd2" y="hd2"/>
              </a:cxn>
              <a:cxn ang="10800000">
                <a:pos x="wd2" y="hd2"/>
              </a:cxn>
              <a:cxn ang="16200000">
                <a:pos x="wd2" y="hd2"/>
              </a:cxn>
            </a:cxnLst>
            <a:rect l="0" t="0" r="r" b="b"/>
            <a:pathLst>
              <a:path w="21600" h="21600" extrusionOk="0">
                <a:moveTo>
                  <a:pt x="4630" y="0"/>
                </a:moveTo>
                <a:cubicBezTo>
                  <a:pt x="4375" y="0"/>
                  <a:pt x="4169" y="238"/>
                  <a:pt x="4169" y="531"/>
                </a:cubicBezTo>
                <a:lnTo>
                  <a:pt x="4169" y="793"/>
                </a:lnTo>
                <a:lnTo>
                  <a:pt x="0" y="1855"/>
                </a:lnTo>
                <a:lnTo>
                  <a:pt x="4169" y="2917"/>
                </a:lnTo>
                <a:lnTo>
                  <a:pt x="4169" y="21069"/>
                </a:lnTo>
                <a:cubicBezTo>
                  <a:pt x="4169" y="21362"/>
                  <a:pt x="4375" y="21600"/>
                  <a:pt x="4630" y="21600"/>
                </a:cubicBezTo>
                <a:lnTo>
                  <a:pt x="21138" y="21600"/>
                </a:lnTo>
                <a:cubicBezTo>
                  <a:pt x="21393" y="21600"/>
                  <a:pt x="21600" y="21362"/>
                  <a:pt x="21600" y="21069"/>
                </a:cubicBezTo>
                <a:lnTo>
                  <a:pt x="21600" y="531"/>
                </a:lnTo>
                <a:cubicBezTo>
                  <a:pt x="21600" y="238"/>
                  <a:pt x="21393" y="0"/>
                  <a:pt x="21138" y="0"/>
                </a:cubicBezTo>
                <a:lnTo>
                  <a:pt x="4630" y="0"/>
                </a:ln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lvl="0">
              <a:defRPr sz="1800">
                <a:solidFill>
                  <a:srgbClr val="000000"/>
                </a:solidFill>
                <a:effectLst/>
              </a:defRPr>
            </a:pPr>
            <a:r>
              <a:rPr sz="2000" b="1" dirty="0">
                <a:solidFill>
                  <a:srgbClr val="FF0000"/>
                </a:solidFill>
              </a:rPr>
              <a:t>Stamper </a:t>
            </a:r>
            <a:r>
              <a:rPr sz="2000" b="1" dirty="0" smtClean="0">
                <a:solidFill>
                  <a:srgbClr val="FF0000"/>
                </a:solidFill>
              </a:rPr>
              <a:t>flags</a:t>
            </a:r>
            <a:r>
              <a:rPr lang="en-US" sz="2000" b="1" dirty="0" smtClean="0">
                <a:solidFill>
                  <a:srgbClr val="FF0000"/>
                </a:solidFill>
              </a:rPr>
              <a:t> &gt;</a:t>
            </a:r>
            <a:r>
              <a:rPr sz="2000" b="1" dirty="0" smtClean="0">
                <a:solidFill>
                  <a:srgbClr val="FF0000"/>
                </a:solidFill>
              </a:rPr>
              <a:t>97</a:t>
            </a:r>
            <a:r>
              <a:rPr sz="2000" b="1" dirty="0">
                <a:solidFill>
                  <a:srgbClr val="FF0000"/>
                </a:solidFill>
              </a:rPr>
              <a:t>% of highly </a:t>
            </a:r>
            <a:r>
              <a:rPr sz="2000" b="1" dirty="0" smtClean="0">
                <a:solidFill>
                  <a:srgbClr val="FF0000"/>
                </a:solidFill>
              </a:rPr>
              <a:t>tampered </a:t>
            </a:r>
            <a:r>
              <a:rPr sz="2000" b="1" dirty="0">
                <a:solidFill>
                  <a:srgbClr val="FF0000"/>
                </a:solidFill>
              </a:rPr>
              <a:t>crowds</a:t>
            </a:r>
          </a:p>
        </p:txBody>
      </p:sp>
      <p:sp>
        <p:nvSpPr>
          <p:cNvPr id="304" name="Shape 304"/>
          <p:cNvSpPr/>
          <p:nvPr/>
        </p:nvSpPr>
        <p:spPr>
          <a:xfrm>
            <a:off x="2269331" y="3117919"/>
            <a:ext cx="1792293" cy="2103368"/>
          </a:xfrm>
          <a:custGeom>
            <a:avLst/>
            <a:gdLst/>
            <a:ahLst/>
            <a:cxnLst>
              <a:cxn ang="0">
                <a:pos x="wd2" y="hd2"/>
              </a:cxn>
              <a:cxn ang="5400000">
                <a:pos x="wd2" y="hd2"/>
              </a:cxn>
              <a:cxn ang="10800000">
                <a:pos x="wd2" y="hd2"/>
              </a:cxn>
              <a:cxn ang="16200000">
                <a:pos x="wd2" y="hd2"/>
              </a:cxn>
            </a:cxnLst>
            <a:rect l="0" t="0" r="r" b="b"/>
            <a:pathLst>
              <a:path w="21600" h="21600" extrusionOk="0">
                <a:moveTo>
                  <a:pt x="572" y="0"/>
                </a:moveTo>
                <a:cubicBezTo>
                  <a:pt x="256" y="0"/>
                  <a:pt x="0" y="194"/>
                  <a:pt x="0" y="433"/>
                </a:cubicBezTo>
                <a:lnTo>
                  <a:pt x="0" y="15862"/>
                </a:lnTo>
                <a:cubicBezTo>
                  <a:pt x="0" y="16026"/>
                  <a:pt x="126" y="16162"/>
                  <a:pt x="304" y="16236"/>
                </a:cubicBezTo>
                <a:lnTo>
                  <a:pt x="1462" y="21600"/>
                </a:lnTo>
                <a:lnTo>
                  <a:pt x="2606" y="16295"/>
                </a:lnTo>
                <a:lnTo>
                  <a:pt x="21028" y="16295"/>
                </a:lnTo>
                <a:cubicBezTo>
                  <a:pt x="21344" y="16295"/>
                  <a:pt x="21600" y="16101"/>
                  <a:pt x="21600" y="15862"/>
                </a:cubicBezTo>
                <a:lnTo>
                  <a:pt x="21600" y="433"/>
                </a:lnTo>
                <a:cubicBezTo>
                  <a:pt x="21600" y="194"/>
                  <a:pt x="21344" y="0"/>
                  <a:pt x="21028" y="0"/>
                </a:cubicBezTo>
                <a:lnTo>
                  <a:pt x="572" y="0"/>
                </a:ln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6159" tIns="36159" rIns="36159" bIns="36159" anchor="ctr"/>
          <a:lstStyle>
            <a:lvl1pPr>
              <a:defRPr sz="2800">
                <a:solidFill>
                  <a:srgbClr val="FFFFFF"/>
                </a:solidFill>
                <a:effectLst>
                  <a:outerShdw blurRad="38100" dist="12700" dir="5400000" rotWithShape="0">
                    <a:srgbClr val="000000">
                      <a:alpha val="50000"/>
                    </a:srgbClr>
                  </a:outerShdw>
                </a:effectLst>
                <a:latin typeface="Corbel"/>
                <a:ea typeface="Corbel"/>
                <a:cs typeface="Corbel"/>
                <a:sym typeface="Corbel"/>
              </a:defRPr>
            </a:lvl1pPr>
          </a:lstStyle>
          <a:p>
            <a:pPr lvl="0">
              <a:defRPr sz="1800">
                <a:solidFill>
                  <a:srgbClr val="000000"/>
                </a:solidFill>
                <a:effectLst/>
              </a:defRPr>
            </a:pPr>
            <a:r>
              <a:rPr sz="2000" dirty="0">
                <a:solidFill>
                  <a:srgbClr val="FF0000"/>
                </a:solidFill>
              </a:rPr>
              <a:t>Stamper flags only 3/54 (5.6%) normal crowds</a:t>
            </a:r>
          </a:p>
        </p:txBody>
      </p:sp>
      <p:sp>
        <p:nvSpPr>
          <p:cNvPr id="305" name="Shape 305"/>
          <p:cNvSpPr/>
          <p:nvPr/>
        </p:nvSpPr>
        <p:spPr>
          <a:xfrm>
            <a:off x="212970" y="2124144"/>
            <a:ext cx="9294324" cy="369332"/>
          </a:xfrm>
          <a:prstGeom prst="rect">
            <a:avLst/>
          </a:prstGeom>
          <a:ln w="25400">
            <a:solidFill/>
            <a:miter lim="400000"/>
          </a:ln>
          <a:extLst>
            <a:ext uri="{C572A759-6A51-4108-AA02-DFA0A04FC94B}">
              <ma14:wrappingTextBoxFlag xmlns:ma14="http://schemas.microsoft.com/office/mac/drawingml/2011/main" val="1"/>
            </a:ext>
          </a:extLst>
        </p:spPr>
        <p:txBody>
          <a:bodyPr lIns="0" tIns="0" rIns="0" bIns="0" anchor="ctr">
            <a:spAutoFit/>
          </a:bodyPr>
          <a:lstStyle>
            <a:lvl1pPr>
              <a:spcBef>
                <a:spcPts val="200"/>
              </a:spcBef>
              <a:defRPr sz="3100">
                <a:latin typeface="Corbel"/>
                <a:ea typeface="Corbel"/>
                <a:cs typeface="Corbel"/>
                <a:sym typeface="Corbel"/>
              </a:defRPr>
            </a:lvl1pPr>
          </a:lstStyle>
          <a:p>
            <a:pPr lvl="0">
              <a:defRPr sz="1800"/>
            </a:pPr>
            <a:r>
              <a:rPr sz="2400" dirty="0"/>
              <a:t>Stamper flags 362 businesses (83% of all with more then 30% tampering)</a:t>
            </a:r>
          </a:p>
        </p:txBody>
      </p:sp>
      <p:graphicFrame>
        <p:nvGraphicFramePr>
          <p:cNvPr id="10" name="Chart 302"/>
          <p:cNvGraphicFramePr/>
          <p:nvPr>
            <p:extLst>
              <p:ext uri="{D42A27DB-BD31-4B8C-83A1-F6EECF244321}">
                <p14:modId xmlns:p14="http://schemas.microsoft.com/office/powerpoint/2010/main" val="3880169631"/>
              </p:ext>
            </p:extLst>
          </p:nvPr>
        </p:nvGraphicFramePr>
        <p:xfrm>
          <a:off x="897731" y="2706687"/>
          <a:ext cx="6327817" cy="3474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120997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3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04" grpId="0" animBg="1" advAuto="0"/>
      <p:bldP spid="305" grpId="0" animBg="1" advAuto="0"/>
      <p:bldP spid="10"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Garamond" charset="0"/>
              </a:rPr>
              <a:t>Take-away lesson</a:t>
            </a:r>
          </a:p>
        </p:txBody>
      </p:sp>
      <p:sp>
        <p:nvSpPr>
          <p:cNvPr id="3" name="Content Placeholder 2"/>
          <p:cNvSpPr>
            <a:spLocks noGrp="1"/>
          </p:cNvSpPr>
          <p:nvPr>
            <p:ph idx="1"/>
          </p:nvPr>
        </p:nvSpPr>
        <p:spPr/>
        <p:txBody>
          <a:bodyPr/>
          <a:lstStyle/>
          <a:p>
            <a:pPr>
              <a:defRPr/>
            </a:pPr>
            <a:r>
              <a:rPr lang="en-US" dirty="0" smtClean="0"/>
              <a:t>Ids are increasingly being profiled to detect </a:t>
            </a:r>
            <a:r>
              <a:rPr lang="en-US" dirty="0" err="1" smtClean="0"/>
              <a:t>Sybils</a:t>
            </a:r>
            <a:endParaRPr lang="en-US" dirty="0" smtClean="0"/>
          </a:p>
          <a:p>
            <a:pPr>
              <a:defRPr/>
            </a:pPr>
            <a:endParaRPr lang="en-US" dirty="0"/>
          </a:p>
          <a:p>
            <a:pPr>
              <a:defRPr/>
            </a:pPr>
            <a:r>
              <a:rPr lang="en-US" dirty="0" smtClean="0">
                <a:solidFill>
                  <a:srgbClr val="FF0000"/>
                </a:solidFill>
              </a:rPr>
              <a:t>Don’t profile individual identities!</a:t>
            </a:r>
          </a:p>
          <a:p>
            <a:pPr lvl="1">
              <a:defRPr/>
            </a:pPr>
            <a:r>
              <a:rPr lang="en-US" dirty="0"/>
              <a:t>A</a:t>
            </a:r>
            <a:r>
              <a:rPr lang="en-US" dirty="0" smtClean="0"/>
              <a:t>ccuracy would be low</a:t>
            </a:r>
          </a:p>
          <a:p>
            <a:pPr lvl="1">
              <a:defRPr/>
            </a:pPr>
            <a:r>
              <a:rPr lang="en-US" dirty="0" smtClean="0"/>
              <a:t>Can’t prevent tampering of computations</a:t>
            </a:r>
          </a:p>
          <a:p>
            <a:pPr lvl="1">
              <a:defRPr/>
            </a:pPr>
            <a:endParaRPr lang="en-US" dirty="0"/>
          </a:p>
          <a:p>
            <a:pPr>
              <a:defRPr/>
            </a:pPr>
            <a:r>
              <a:rPr lang="en-US" dirty="0" smtClean="0">
                <a:solidFill>
                  <a:srgbClr val="FF0000"/>
                </a:solidFill>
              </a:rPr>
              <a:t>Profile groups of ids participating in a computation</a:t>
            </a:r>
          </a:p>
          <a:p>
            <a:pPr lvl="1">
              <a:defRPr/>
            </a:pPr>
            <a:r>
              <a:rPr lang="en-US" dirty="0" smtClean="0"/>
              <a:t>After all, the goal is to prevent tampering of computations</a:t>
            </a:r>
            <a:r>
              <a:rPr lang="en-US" dirty="0" smtClean="0">
                <a:solidFill>
                  <a:srgbClr val="FF0000"/>
                </a:solidFill>
              </a:rPr>
              <a:t> </a:t>
            </a:r>
          </a:p>
          <a:p>
            <a:pPr marL="0" indent="0">
              <a:buFont typeface="Wingdings" pitchFamily="2" charset="2"/>
              <a:buNone/>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Garamond" charset="0"/>
              </a:rPr>
              <a:t>Take-away questions</a:t>
            </a:r>
          </a:p>
        </p:txBody>
      </p:sp>
      <p:sp>
        <p:nvSpPr>
          <p:cNvPr id="48130" name="Content Placeholder 2"/>
          <p:cNvSpPr>
            <a:spLocks noGrp="1"/>
          </p:cNvSpPr>
          <p:nvPr>
            <p:ph idx="1"/>
          </p:nvPr>
        </p:nvSpPr>
        <p:spPr/>
        <p:txBody>
          <a:bodyPr/>
          <a:lstStyle/>
          <a:p>
            <a:pPr>
              <a:buFont typeface="Wingdings" charset="0"/>
              <a:buChar char="q"/>
            </a:pPr>
            <a:r>
              <a:rPr lang="en-US">
                <a:latin typeface="Tahoma" charset="0"/>
              </a:rPr>
              <a:t>What should a site do after detecting tampering?</a:t>
            </a:r>
          </a:p>
          <a:p>
            <a:pPr>
              <a:buFont typeface="Wingdings" charset="0"/>
              <a:buChar char="q"/>
            </a:pPr>
            <a:endParaRPr lang="en-US">
              <a:latin typeface="Tahoma" charset="0"/>
            </a:endParaRPr>
          </a:p>
          <a:p>
            <a:pPr>
              <a:buFont typeface="Wingdings" charset="0"/>
              <a:buChar char="q"/>
            </a:pPr>
            <a:r>
              <a:rPr lang="en-US">
                <a:latin typeface="Tahoma" charset="0"/>
              </a:rPr>
              <a:t>How do we know who tampered the computation?</a:t>
            </a:r>
          </a:p>
          <a:p>
            <a:pPr lvl="1">
              <a:buFont typeface="Wingdings" charset="0"/>
              <a:buChar char="q"/>
            </a:pPr>
            <a:endParaRPr lang="en-US">
              <a:latin typeface="Tahoma" charset="0"/>
            </a:endParaRPr>
          </a:p>
          <a:p>
            <a:pPr lvl="1">
              <a:buFont typeface="Wingdings" charset="0"/>
              <a:buChar char="q"/>
            </a:pPr>
            <a:r>
              <a:rPr lang="en-US">
                <a:latin typeface="Tahoma" charset="0"/>
              </a:rPr>
              <a:t>Could a politician / business slander competing politicians / businesses by buying fake endorsements for them?</a:t>
            </a:r>
          </a:p>
          <a:p>
            <a:pPr lvl="1">
              <a:buFont typeface="Wingdings" charset="0"/>
              <a:buChar char="q"/>
            </a:pPr>
            <a:endParaRPr lang="en-US">
              <a:latin typeface="Tahoma" charset="0"/>
            </a:endParaRPr>
          </a:p>
          <a:p>
            <a:pPr>
              <a:buFont typeface="Wingdings" charset="0"/>
              <a:buChar char="q"/>
            </a:pPr>
            <a:r>
              <a:rPr lang="en-US">
                <a:latin typeface="Tahoma" charset="0"/>
              </a:rPr>
              <a:t>Can we eliminate the effects of tampering?</a:t>
            </a:r>
          </a:p>
          <a:p>
            <a:pPr lvl="1">
              <a:buFont typeface="Wingdings" charset="0"/>
              <a:buChar char="q"/>
            </a:pPr>
            <a:r>
              <a:rPr lang="en-US">
                <a:latin typeface="Tahoma" charset="0"/>
              </a:rPr>
              <a:t>Is it possible to discount tampered votes?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 questions</a:t>
            </a:r>
            <a:endParaRPr lang="en-US" dirty="0"/>
          </a:p>
        </p:txBody>
      </p:sp>
      <p:sp>
        <p:nvSpPr>
          <p:cNvPr id="3" name="Content Placeholder 2"/>
          <p:cNvSpPr>
            <a:spLocks noGrp="1"/>
          </p:cNvSpPr>
          <p:nvPr>
            <p:ph idx="1"/>
          </p:nvPr>
        </p:nvSpPr>
        <p:spPr/>
        <p:txBody>
          <a:bodyPr/>
          <a:lstStyle/>
          <a:p>
            <a:r>
              <a:rPr lang="en-US" dirty="0" smtClean="0"/>
              <a:t>In practice, users have weak identities across multiple sites</a:t>
            </a:r>
            <a:endParaRPr lang="en-US" dirty="0"/>
          </a:p>
          <a:p>
            <a:pPr lvl="1"/>
            <a:r>
              <a:rPr lang="en-US" dirty="0" smtClean="0"/>
              <a:t>Such weak ids are increasingly being linked</a:t>
            </a:r>
          </a:p>
          <a:p>
            <a:endParaRPr lang="en-US" dirty="0"/>
          </a:p>
          <a:p>
            <a:r>
              <a:rPr lang="en-US" dirty="0" smtClean="0"/>
              <a:t>Can we transfer trust between weak identities of a user across domains?</a:t>
            </a:r>
          </a:p>
          <a:p>
            <a:pPr lvl="1"/>
            <a:r>
              <a:rPr lang="en-US" dirty="0" smtClean="0"/>
              <a:t>Can Gmail help Facebook assess trust in Facebook ids created using Gmail ids?</a:t>
            </a:r>
          </a:p>
          <a:p>
            <a:endParaRPr lang="en-US" dirty="0" smtClean="0"/>
          </a:p>
          <a:p>
            <a:r>
              <a:rPr lang="en-US" dirty="0" smtClean="0"/>
              <a:t>Can a collection of a user’s weak user ids substitute for a </a:t>
            </a:r>
            <a:r>
              <a:rPr lang="en-US" smtClean="0"/>
              <a:t>strong user id</a:t>
            </a:r>
            <a:r>
              <a:rPr lang="en-US" dirty="0" smtClean="0"/>
              <a:t>?</a:t>
            </a:r>
            <a:endParaRPr lang="en-US" dirty="0"/>
          </a:p>
        </p:txBody>
      </p:sp>
    </p:spTree>
    <p:extLst>
      <p:ext uri="{BB962C8B-B14F-4D97-AF65-F5344CB8AC3E}">
        <p14:creationId xmlns:p14="http://schemas.microsoft.com/office/powerpoint/2010/main" val="2155471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248"/>
          <p:cNvSpPr>
            <a:spLocks noGrp="1"/>
          </p:cNvSpPr>
          <p:nvPr>
            <p:ph type="title"/>
          </p:nvPr>
        </p:nvSpPr>
        <p:spPr/>
        <p:txBody>
          <a:bodyPr/>
          <a:lstStyle/>
          <a:p>
            <a:r>
              <a:rPr lang="en-US" sz="4000" dirty="0" smtClean="0">
                <a:latin typeface="Garamond" charset="0"/>
              </a:rPr>
              <a:t>Identity infrastructures</a:t>
            </a:r>
            <a:endParaRPr lang="en-US" sz="4000" dirty="0">
              <a:latin typeface="Garamond" charset="0"/>
            </a:endParaRPr>
          </a:p>
        </p:txBody>
      </p:sp>
      <p:sp>
        <p:nvSpPr>
          <p:cNvPr id="249" name="Shape 249"/>
          <p:cNvSpPr/>
          <p:nvPr/>
        </p:nvSpPr>
        <p:spPr>
          <a:xfrm>
            <a:off x="212725" y="2332036"/>
            <a:ext cx="4457700" cy="376713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0" tIns="0" rIns="0" bIns="0" anchor="ctr"/>
          <a:lstStyle/>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r>
              <a:rPr sz="2000" dirty="0">
                <a:solidFill>
                  <a:srgbClr val="FFFFFF"/>
                </a:solidFill>
                <a:effectLst>
                  <a:outerShdw blurRad="38100" dist="12700" dir="5400000" rotWithShape="0">
                    <a:srgbClr val="000000">
                      <a:alpha val="50000"/>
                    </a:srgbClr>
                  </a:outerShdw>
                </a:effectLst>
                <a:latin typeface="Corbel"/>
                <a:ea typeface="Corbel"/>
                <a:cs typeface="Corbel"/>
                <a:sym typeface="Corbel"/>
              </a:rPr>
              <a:t>Weak identity infrastructure:</a:t>
            </a:r>
          </a:p>
          <a:p>
            <a:pPr>
              <a:defRPr sz="1800"/>
            </a:pP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	</a:t>
            </a:r>
            <a:r>
              <a:rPr sz="2000" dirty="0">
                <a:solidFill>
                  <a:srgbClr val="FFFFFF"/>
                </a:solidFill>
                <a:effectLst>
                  <a:outerShdw blurRad="38100" dist="12700" dir="5400000" rotWithShape="0">
                    <a:srgbClr val="000000">
                      <a:alpha val="50000"/>
                    </a:srgbClr>
                  </a:outerShdw>
                </a:effectLst>
                <a:latin typeface="Corbel"/>
                <a:ea typeface="Corbel"/>
                <a:cs typeface="Corbel"/>
                <a:sym typeface="Corbel"/>
              </a:rPr>
              <a:t>No verification by trusted authorities required. Fill up a simple profile to create account</a:t>
            </a:r>
          </a:p>
          <a:p>
            <a:pPr>
              <a:defRPr sz="1800"/>
            </a:pPr>
            <a:endParaRPr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r>
              <a:rPr sz="2000" dirty="0">
                <a:solidFill>
                  <a:srgbClr val="FFFFFF"/>
                </a:solidFill>
                <a:effectLst>
                  <a:outerShdw blurRad="38100" dist="12700" dir="5400000" rotWithShape="0">
                    <a:srgbClr val="000000">
                      <a:alpha val="50000"/>
                    </a:srgbClr>
                  </a:outerShdw>
                </a:effectLst>
                <a:latin typeface="Corbel"/>
                <a:ea typeface="Corbel"/>
                <a:cs typeface="Corbel"/>
                <a:sym typeface="Corbel"/>
              </a:rPr>
              <a:t>Pros:</a:t>
            </a: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	</a:t>
            </a:r>
            <a:r>
              <a:rPr sz="2000" dirty="0">
                <a:solidFill>
                  <a:srgbClr val="FFFFFF"/>
                </a:solidFill>
                <a:effectLst>
                  <a:outerShdw blurRad="38100" dist="12700" dir="5400000" rotWithShape="0">
                    <a:srgbClr val="000000">
                      <a:alpha val="50000"/>
                    </a:srgbClr>
                  </a:outerShdw>
                </a:effectLst>
                <a:latin typeface="Corbel"/>
                <a:ea typeface="Corbel"/>
                <a:cs typeface="Corbel"/>
                <a:sym typeface="Corbel"/>
              </a:rPr>
              <a:t>Provides some level of anonymity</a:t>
            </a: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 	</a:t>
            </a:r>
            <a:r>
              <a:rPr sz="2000" dirty="0">
                <a:solidFill>
                  <a:srgbClr val="FFFFFF"/>
                </a:solidFill>
                <a:effectLst>
                  <a:outerShdw blurRad="38100" dist="12700" dir="5400000" rotWithShape="0">
                    <a:srgbClr val="000000">
                      <a:alpha val="50000"/>
                    </a:srgbClr>
                  </a:outerShdw>
                </a:effectLst>
                <a:latin typeface="Corbel"/>
                <a:ea typeface="Corbel"/>
                <a:cs typeface="Corbel"/>
                <a:sym typeface="Corbel"/>
              </a:rPr>
              <a:t>Low entry barrier</a:t>
            </a: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Cons:</a:t>
            </a:r>
          </a:p>
          <a:p>
            <a:pPr>
              <a:defRPr sz="1800"/>
            </a:pP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	</a:t>
            </a:r>
            <a:r>
              <a:rPr lang="en-US" sz="2000" dirty="0" smtClean="0">
                <a:solidFill>
                  <a:srgbClr val="FFFFFF"/>
                </a:solidFill>
                <a:effectLst>
                  <a:outerShdw blurRad="38100" dist="12700" dir="5400000" rotWithShape="0">
                    <a:srgbClr val="000000">
                      <a:alpha val="50000"/>
                    </a:srgbClr>
                  </a:outerShdw>
                </a:effectLst>
                <a:latin typeface="Corbel"/>
                <a:ea typeface="Corbel"/>
                <a:cs typeface="Corbel"/>
                <a:sym typeface="Corbel"/>
              </a:rPr>
              <a:t>Lack accountability</a:t>
            </a:r>
          </a:p>
          <a:p>
            <a:pPr>
              <a:defRPr sz="1800"/>
            </a:pP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	</a:t>
            </a:r>
            <a:r>
              <a:rPr lang="en-US" sz="2000" dirty="0" smtClean="0">
                <a:solidFill>
                  <a:srgbClr val="FFFFFF"/>
                </a:solidFill>
                <a:effectLst>
                  <a:outerShdw blurRad="38100" dist="12700" dir="5400000" rotWithShape="0">
                    <a:srgbClr val="000000">
                      <a:alpha val="50000"/>
                    </a:srgbClr>
                  </a:outerShdw>
                </a:effectLst>
                <a:latin typeface="Corbel"/>
                <a:ea typeface="Corbel"/>
                <a:cs typeface="Corbel"/>
                <a:sym typeface="Corbel"/>
              </a:rPr>
              <a:t>Vulnerable </a:t>
            </a:r>
            <a:r>
              <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rPr>
              <a:t>to fake (Sybil) id attacks</a:t>
            </a:r>
          </a:p>
          <a:p>
            <a:pPr>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lvl="1">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lvl="1">
              <a:defRPr sz="1800"/>
            </a:pPr>
            <a:endParaRPr lang="en-US"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lvl="1">
              <a:defRPr sz="1800"/>
            </a:pPr>
            <a:endParaRPr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a:p>
            <a:pPr>
              <a:defRPr sz="1800"/>
            </a:pPr>
            <a:endParaRPr sz="2000" dirty="0">
              <a:solidFill>
                <a:srgbClr val="FFFFFF"/>
              </a:solidFill>
              <a:effectLst>
                <a:outerShdw blurRad="38100" dist="12700" dir="5400000" rotWithShape="0">
                  <a:srgbClr val="000000">
                    <a:alpha val="50000"/>
                  </a:srgbClr>
                </a:outerShdw>
              </a:effectLst>
              <a:latin typeface="Corbel"/>
              <a:ea typeface="Corbel"/>
              <a:cs typeface="Corbel"/>
              <a:sym typeface="Corbel"/>
            </a:endParaRPr>
          </a:p>
        </p:txBody>
      </p:sp>
      <p:pic>
        <p:nvPicPr>
          <p:cNvPr id="250" name="Screen shot 2015-02-05 at 3.31.14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2654300"/>
            <a:ext cx="31527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51" name="Shape 251"/>
          <p:cNvSpPr/>
          <p:nvPr/>
        </p:nvSpPr>
        <p:spPr>
          <a:xfrm flipH="1" flipV="1">
            <a:off x="4660900" y="3457575"/>
            <a:ext cx="960438" cy="0"/>
          </a:xfrm>
          <a:prstGeom prst="line">
            <a:avLst/>
          </a:prstGeom>
          <a:ln w="127000">
            <a:solidFill/>
            <a:miter lim="400000"/>
            <a:headEnd type="stealth"/>
          </a:ln>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grpSp>
        <p:nvGrpSpPr>
          <p:cNvPr id="275" name="Group 275"/>
          <p:cNvGrpSpPr>
            <a:grpSpLocks/>
          </p:cNvGrpSpPr>
          <p:nvPr/>
        </p:nvGrpSpPr>
        <p:grpSpPr bwMode="auto">
          <a:xfrm>
            <a:off x="369888" y="1106487"/>
            <a:ext cx="6338887" cy="1258888"/>
            <a:chOff x="0" y="112945"/>
            <a:chExt cx="8480350" cy="1893655"/>
          </a:xfrm>
        </p:grpSpPr>
        <p:grpSp>
          <p:nvGrpSpPr>
            <p:cNvPr id="11270" name="Group 273"/>
            <p:cNvGrpSpPr>
              <a:grpSpLocks/>
            </p:cNvGrpSpPr>
            <p:nvPr/>
          </p:nvGrpSpPr>
          <p:grpSpPr bwMode="auto">
            <a:xfrm>
              <a:off x="2603500" y="1219200"/>
              <a:ext cx="5257800" cy="787400"/>
              <a:chOff x="0" y="0"/>
              <a:chExt cx="5257800" cy="787400"/>
            </a:xfrm>
          </p:grpSpPr>
          <p:sp>
            <p:nvSpPr>
              <p:cNvPr id="266" name="Shape 266"/>
              <p:cNvSpPr/>
              <p:nvPr/>
            </p:nvSpPr>
            <p:spPr>
              <a:xfrm>
                <a:off x="749986" y="457861"/>
                <a:ext cx="775189" cy="0"/>
              </a:xfrm>
              <a:prstGeom prst="line">
                <a:avLst/>
              </a:prstGeom>
              <a:noFill/>
              <a:ln w="76200" cap="flat">
                <a:solidFill>
                  <a:srgbClr val="000000"/>
                </a:solidFill>
                <a:prstDash val="solid"/>
                <a:miter lim="400000"/>
                <a:tailEnd type="triangle" w="med" len="med"/>
              </a:ln>
              <a:effectLst/>
            </p:spPr>
            <p:txBody>
              <a:bodyPr lIns="0" tIns="0" rIns="0" bIns="0" anchor="ctr"/>
              <a:lstStyle/>
              <a:p>
                <a:pPr defTabSz="325435">
                  <a:defRPr sz="1200">
                    <a:latin typeface="+mn-lt"/>
                    <a:ea typeface="+mn-ea"/>
                    <a:cs typeface="+mn-cs"/>
                    <a:sym typeface="Helvetica"/>
                  </a:defRPr>
                </a:pPr>
                <a:endParaRPr sz="1200">
                  <a:latin typeface="+mn-lt"/>
                  <a:ea typeface="+mn-ea"/>
                  <a:cs typeface="+mn-cs"/>
                  <a:sym typeface="Helvetica"/>
                </a:endParaRPr>
              </a:p>
            </p:txBody>
          </p:sp>
          <p:pic>
            <p:nvPicPr>
              <p:cNvPr id="11273" name="normal-us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87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4" name="Devi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254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5" name="Devi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254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6" name="Devi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254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7" name="Devi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7300" y="254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78" name="Devil-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25400"/>
                <a:ext cx="723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11271" name="Shape 274"/>
            <p:cNvSpPr>
              <a:spLocks noChangeArrowheads="1"/>
            </p:cNvSpPr>
            <p:nvPr/>
          </p:nvSpPr>
          <p:spPr bwMode="auto">
            <a:xfrm>
              <a:off x="0" y="112945"/>
              <a:ext cx="8480350" cy="173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none" lIns="50800" tIns="50800" rIns="50800" bIns="50800" anchor="ctr">
              <a:spAutoFit/>
            </a:bodyPr>
            <a:lstStyle/>
            <a:p>
              <a:pPr lvl="1" indent="0">
                <a:spcBef>
                  <a:spcPts val="138"/>
                </a:spcBef>
              </a:pPr>
              <a:r>
                <a:rPr lang="en-US" sz="2400" dirty="0">
                  <a:latin typeface="Corbel" charset="0"/>
                  <a:cs typeface="Corbel" charset="0"/>
                  <a:sym typeface="Corbel" charset="0"/>
                </a:rPr>
                <a:t>Most platforms use a </a:t>
              </a:r>
              <a:r>
                <a:rPr lang="en-US" sz="2400" dirty="0">
                  <a:solidFill>
                    <a:srgbClr val="FF0000"/>
                  </a:solidFill>
                  <a:latin typeface="Corbel" charset="0"/>
                  <a:cs typeface="Corbel" charset="0"/>
                  <a:sym typeface="Corbel" charset="0"/>
                </a:rPr>
                <a:t>weak identity infrastructure</a:t>
              </a:r>
            </a:p>
            <a:p>
              <a:pPr lvl="2" indent="0">
                <a:spcBef>
                  <a:spcPts val="138"/>
                </a:spcBef>
              </a:pPr>
              <a:endParaRPr lang="en-US" sz="2100" dirty="0">
                <a:solidFill>
                  <a:srgbClr val="0433FF"/>
                </a:solidFill>
                <a:latin typeface="Corbel" charset="0"/>
                <a:cs typeface="Corbel" charset="0"/>
                <a:sym typeface="Corbel" charset="0"/>
              </a:endParaRPr>
            </a:p>
            <a:p>
              <a:pPr lvl="2" indent="0">
                <a:spcBef>
                  <a:spcPts val="138"/>
                </a:spcBef>
              </a:pPr>
              <a:endParaRPr lang="en-US" sz="2100" dirty="0">
                <a:solidFill>
                  <a:srgbClr val="0433FF"/>
                </a:solidFill>
                <a:latin typeface="Corbel" charset="0"/>
                <a:cs typeface="Corbel" charset="0"/>
                <a:sym typeface="Corbe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2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249"/>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iterate>
                                    <p:tmAbs val="0"/>
                                  </p:iterate>
                                  <p:childTnLst>
                                    <p:set>
                                      <p:cBhvr>
                                        <p:cTn id="13" fill="hold"/>
                                        <p:tgtEl>
                                          <p:spTgt spid="25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iterate>
                                    <p:tmAbs val="0"/>
                                  </p:iterate>
                                  <p:childTnLst>
                                    <p:set>
                                      <p:cBhvr>
                                        <p:cTn id="16" fill="hold"/>
                                        <p:tgtEl>
                                          <p:spTgt spid="2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iterate>
                                    <p:tmAbs val="0"/>
                                  </p:iterate>
                                  <p:childTnLst>
                                    <p:set>
                                      <p:cBhvr>
                                        <p:cTn id="20" fill="hold">
                                          <p:stCondLst>
                                            <p:cond delay="0"/>
                                          </p:stCondLst>
                                        </p:cTn>
                                        <p:tgtEl>
                                          <p:spTgt spid="249"/>
                                        </p:tgtEl>
                                        <p:attrNameLst>
                                          <p:attrName>style.visibility</p:attrName>
                                        </p:attrNameLst>
                                      </p:cBhvr>
                                      <p:to>
                                        <p:strVal val="hidden"/>
                                      </p:to>
                                    </p:set>
                                  </p:childTnLst>
                                </p:cTn>
                              </p:par>
                            </p:childTnLst>
                          </p:cTn>
                        </p:par>
                        <p:par>
                          <p:cTn id="21" fill="hold" nodeType="afterGroup">
                            <p:stCondLst>
                              <p:cond delay="0"/>
                            </p:stCondLst>
                            <p:childTnLst>
                              <p:par>
                                <p:cTn id="22" presetID="1" presetClass="exit" presetSubtype="0" fill="hold" grpId="1" nodeType="afterEffect">
                                  <p:stCondLst>
                                    <p:cond delay="0"/>
                                  </p:stCondLst>
                                  <p:iterate>
                                    <p:tmAbs val="0"/>
                                  </p:iterate>
                                  <p:childTnLst>
                                    <p:set>
                                      <p:cBhvr>
                                        <p:cTn id="23" fill="hold">
                                          <p:stCondLst>
                                            <p:cond delay="0"/>
                                          </p:stCondLst>
                                        </p:cTn>
                                        <p:tgtEl>
                                          <p:spTgt spid="250"/>
                                        </p:tgtEl>
                                        <p:attrNameLst>
                                          <p:attrName>style.visibility</p:attrName>
                                        </p:attrNameLst>
                                      </p:cBhvr>
                                      <p:to>
                                        <p:strVal val="hidden"/>
                                      </p:to>
                                    </p:set>
                                  </p:childTnLst>
                                </p:cTn>
                              </p:par>
                            </p:childTnLst>
                          </p:cTn>
                        </p:par>
                        <p:par>
                          <p:cTn id="24" fill="hold" nodeType="afterGroup">
                            <p:stCondLst>
                              <p:cond delay="0"/>
                            </p:stCondLst>
                            <p:childTnLst>
                              <p:par>
                                <p:cTn id="25" presetID="1" presetClass="exit" presetSubtype="0" fill="hold" nodeType="afterEffect">
                                  <p:stCondLst>
                                    <p:cond delay="0"/>
                                  </p:stCondLst>
                                  <p:iterate>
                                    <p:tmAbs val="0"/>
                                  </p:iterate>
                                  <p:childTnLst>
                                    <p:set>
                                      <p:cBhvr>
                                        <p:cTn id="26" fill="hold">
                                          <p:stCondLst>
                                            <p:cond delay="0"/>
                                          </p:stCondLst>
                                        </p:cTn>
                                        <p:tgtEl>
                                          <p:spTgt spid="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advAuto="0"/>
      <p:bldP spid="249" grpId="1" animBg="1" advAuto="0"/>
      <p:bldP spid="250" grpId="0" animBg="1" advAuto="0"/>
      <p:bldP spid="250" grpId="1" animBg="1" advAuto="0"/>
      <p:bldP spid="27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pPr eaLnBrk="1" hangingPunct="1"/>
            <a:r>
              <a:rPr lang="en-US" sz="3600">
                <a:latin typeface="Garamond" charset="0"/>
              </a:rPr>
              <a:t>Sybil attacks: Attacks using fake identities</a:t>
            </a:r>
          </a:p>
        </p:txBody>
      </p:sp>
      <p:sp>
        <p:nvSpPr>
          <p:cNvPr id="12290" name="Rectangle 2"/>
          <p:cNvSpPr>
            <a:spLocks noGrp="1" noChangeArrowheads="1"/>
          </p:cNvSpPr>
          <p:nvPr>
            <p:ph type="body" idx="1"/>
          </p:nvPr>
        </p:nvSpPr>
        <p:spPr>
          <a:xfrm>
            <a:off x="592138" y="1360488"/>
            <a:ext cx="8796337" cy="4740275"/>
          </a:xfrm>
        </p:spPr>
        <p:txBody>
          <a:bodyPr/>
          <a:lstStyle/>
          <a:p>
            <a:pPr marL="304800" indent="-304800" eaLnBrk="1" hangingPunct="1">
              <a:buFont typeface="Wingdings" charset="0"/>
              <a:buChar char="q"/>
            </a:pPr>
            <a:r>
              <a:rPr lang="en-US" sz="2400">
                <a:latin typeface="Tahoma" charset="0"/>
              </a:rPr>
              <a:t>Fundamental problem in systems with weak user ids</a:t>
            </a:r>
            <a:r>
              <a:rPr lang="en-US">
                <a:latin typeface="Tahoma" charset="0"/>
              </a:rPr>
              <a:t/>
            </a:r>
            <a:br>
              <a:rPr lang="en-US">
                <a:latin typeface="Tahoma" charset="0"/>
              </a:rPr>
            </a:br>
            <a:endParaRPr lang="en-US">
              <a:latin typeface="Tahoma" charset="0"/>
            </a:endParaRPr>
          </a:p>
          <a:p>
            <a:pPr marL="304800" indent="-304800" eaLnBrk="1" hangingPunct="1">
              <a:buFont typeface="Wingdings" charset="0"/>
              <a:buChar char="q"/>
            </a:pPr>
            <a:r>
              <a:rPr lang="en-US" sz="2400">
                <a:latin typeface="Tahoma" charset="0"/>
              </a:rPr>
              <a:t>Numerous real-world examples:</a:t>
            </a:r>
          </a:p>
          <a:p>
            <a:pPr lvl="1">
              <a:buFont typeface="Wingdings" charset="0"/>
              <a:buChar char="q"/>
            </a:pPr>
            <a:r>
              <a:rPr lang="en-US" sz="2000">
                <a:latin typeface="Tahoma" charset="0"/>
              </a:rPr>
              <a:t>Facebook: Fake likes and ad-clicks for businesses and celebrities</a:t>
            </a:r>
          </a:p>
          <a:p>
            <a:pPr lvl="1">
              <a:buFont typeface="Wingdings" charset="0"/>
              <a:buChar char="q"/>
            </a:pPr>
            <a:r>
              <a:rPr lang="en-US" sz="2000">
                <a:latin typeface="Tahoma" charset="0"/>
              </a:rPr>
              <a:t>Twitter: Fake followers and tweet popularity manipulation</a:t>
            </a:r>
          </a:p>
          <a:p>
            <a:pPr lvl="1">
              <a:buFont typeface="Wingdings" charset="0"/>
              <a:buChar char="q"/>
            </a:pPr>
            <a:r>
              <a:rPr lang="en-US" sz="2000">
                <a:latin typeface="Tahoma" charset="0"/>
              </a:rPr>
              <a:t>YouTube, Reddit: Content owners manipulate popularity</a:t>
            </a:r>
          </a:p>
          <a:p>
            <a:pPr lvl="1">
              <a:buFont typeface="Wingdings" charset="0"/>
              <a:buChar char="q"/>
            </a:pPr>
            <a:r>
              <a:rPr lang="en-US" sz="2000">
                <a:latin typeface="Tahoma" charset="0"/>
              </a:rPr>
              <a:t>Yelp: Restaurants buy fake reviews</a:t>
            </a:r>
          </a:p>
          <a:p>
            <a:pPr lvl="1">
              <a:buFont typeface="Wingdings" charset="0"/>
              <a:buChar char="q"/>
            </a:pPr>
            <a:r>
              <a:rPr lang="en-US" sz="2000">
                <a:latin typeface="Tahoma" charset="0"/>
              </a:rPr>
              <a:t>AMT, freelancer: Offer Sybil identities to hire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231"/>
          <p:cNvSpPr>
            <a:spLocks noGrp="1"/>
          </p:cNvSpPr>
          <p:nvPr>
            <p:ph type="title"/>
          </p:nvPr>
        </p:nvSpPr>
        <p:spPr/>
        <p:txBody>
          <a:bodyPr/>
          <a:lstStyle/>
          <a:p>
            <a:r>
              <a:rPr lang="en-US" sz="4000">
                <a:latin typeface="Garamond" charset="0"/>
              </a:rPr>
              <a:t>Sybil attacks are a growing menace</a:t>
            </a:r>
          </a:p>
        </p:txBody>
      </p:sp>
      <p:grpSp>
        <p:nvGrpSpPr>
          <p:cNvPr id="14338" name="Group 239"/>
          <p:cNvGrpSpPr>
            <a:grpSpLocks/>
          </p:cNvGrpSpPr>
          <p:nvPr/>
        </p:nvGrpSpPr>
        <p:grpSpPr bwMode="auto">
          <a:xfrm>
            <a:off x="287338" y="1458913"/>
            <a:ext cx="9029700" cy="3979862"/>
            <a:chOff x="-211407" y="272374"/>
            <a:chExt cx="12079687" cy="5988577"/>
          </a:xfrm>
        </p:grpSpPr>
        <p:grpSp>
          <p:nvGrpSpPr>
            <p:cNvPr id="14339" name="Group 237"/>
            <p:cNvGrpSpPr>
              <a:grpSpLocks/>
            </p:cNvGrpSpPr>
            <p:nvPr/>
          </p:nvGrpSpPr>
          <p:grpSpPr bwMode="auto">
            <a:xfrm>
              <a:off x="45402" y="1111250"/>
              <a:ext cx="11554857" cy="5149701"/>
              <a:chOff x="0" y="0"/>
              <a:chExt cx="11554855" cy="5149700"/>
            </a:xfrm>
          </p:grpSpPr>
          <p:grpSp>
            <p:nvGrpSpPr>
              <p:cNvPr id="14341" name="Group 234"/>
              <p:cNvGrpSpPr>
                <a:grpSpLocks/>
              </p:cNvGrpSpPr>
              <p:nvPr/>
            </p:nvGrpSpPr>
            <p:grpSpPr bwMode="auto">
              <a:xfrm>
                <a:off x="1288097" y="0"/>
                <a:ext cx="8995665" cy="1193800"/>
                <a:chOff x="0" y="0"/>
                <a:chExt cx="8995664" cy="1193800"/>
              </a:xfrm>
            </p:grpSpPr>
            <p:pic>
              <p:nvPicPr>
                <p:cNvPr id="14344" name="Screen shot 2015-02-10 at 1.12.09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7747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345" name="Screen shot 2015-02-10 at 1.12.36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1200"/>
                  <a:ext cx="899566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pic>
            <p:nvPicPr>
              <p:cNvPr id="14342" name="Screen shot 2015-02-10 at 1.13.20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7400"/>
                <a:ext cx="11554856" cy="18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4343" name="Screen shot 2015-02-10 at 1.23.39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197" y="1701800"/>
                <a:ext cx="6527801" cy="10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
          <p:nvSpPr>
            <p:cNvPr id="238" name="Shape 238"/>
            <p:cNvSpPr/>
            <p:nvPr/>
          </p:nvSpPr>
          <p:spPr>
            <a:xfrm>
              <a:off x="-211407" y="272374"/>
              <a:ext cx="12079687" cy="6879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lvl="1" indent="0">
                <a:spcBef>
                  <a:spcPts val="142"/>
                </a:spcBef>
                <a:defRPr sz="1800"/>
              </a:pPr>
              <a:r>
                <a:rPr sz="2300" dirty="0">
                  <a:solidFill>
                    <a:srgbClr val="0433FF"/>
                  </a:solidFill>
                  <a:latin typeface="+mn-lt"/>
                  <a:ea typeface="+mn-ea"/>
                  <a:cs typeface="+mn-cs"/>
                  <a:sym typeface="Helvetica"/>
                </a:rPr>
                <a:t>There is an incentive to manipulate popularity of ids and information</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231"/>
          <p:cNvSpPr>
            <a:spLocks noGrp="1"/>
          </p:cNvSpPr>
          <p:nvPr>
            <p:ph type="title"/>
          </p:nvPr>
        </p:nvSpPr>
        <p:spPr/>
        <p:txBody>
          <a:bodyPr/>
          <a:lstStyle/>
          <a:p>
            <a:r>
              <a:rPr lang="en-US" sz="4000">
                <a:latin typeface="Garamond" charset="0"/>
              </a:rPr>
              <a:t>The emergence of Abuse-As-A-Service</a:t>
            </a:r>
          </a:p>
        </p:txBody>
      </p:sp>
      <p:grpSp>
        <p:nvGrpSpPr>
          <p:cNvPr id="15362" name="Group 244"/>
          <p:cNvGrpSpPr>
            <a:grpSpLocks/>
          </p:cNvGrpSpPr>
          <p:nvPr/>
        </p:nvGrpSpPr>
        <p:grpSpPr bwMode="auto">
          <a:xfrm>
            <a:off x="1651000" y="1679575"/>
            <a:ext cx="5918200" cy="4303713"/>
            <a:chOff x="0" y="0"/>
            <a:chExt cx="7916333" cy="6477887"/>
          </a:xfrm>
        </p:grpSpPr>
        <p:pic>
          <p:nvPicPr>
            <p:cNvPr id="15363" name="Screen shot 2015-01-11 at 3.48.04 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26" y="1664587"/>
              <a:ext cx="7505701" cy="23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364" name="Screen shot 2015-02-10 at 1.40.21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887"/>
              <a:ext cx="7916334" cy="215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5365" name="Screen shot 2015-02-10 at 1.30.35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94" y="0"/>
              <a:ext cx="6654801" cy="160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US">
                <a:latin typeface="Garamond" charset="0"/>
              </a:rPr>
              <a:t>Sybil identities are a growing menace</a:t>
            </a:r>
          </a:p>
        </p:txBody>
      </p:sp>
      <p:sp>
        <p:nvSpPr>
          <p:cNvPr id="16386" name="Rectangle 2"/>
          <p:cNvSpPr>
            <a:spLocks noGrp="1" noChangeArrowheads="1"/>
          </p:cNvSpPr>
          <p:nvPr>
            <p:ph type="body" idx="1"/>
          </p:nvPr>
        </p:nvSpPr>
        <p:spPr/>
        <p:txBody>
          <a:bodyPr/>
          <a:lstStyle/>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r>
              <a:rPr lang="en-US">
                <a:solidFill>
                  <a:srgbClr val="FF0000"/>
                </a:solidFill>
                <a:latin typeface="Tahoma" charset="0"/>
              </a:rPr>
              <a:t>40% of all newly created Twitter ids are fake!</a:t>
            </a:r>
          </a:p>
        </p:txBody>
      </p:sp>
      <p:pic>
        <p:nvPicPr>
          <p:cNvPr id="16387" name="Picture 1" descr="suspended_pdf_date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36800" y="-5988050"/>
            <a:ext cx="10569576" cy="136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r>
              <a:rPr lang="en-US">
                <a:latin typeface="Garamond" charset="0"/>
              </a:rPr>
              <a:t>Sybil identities are a growing menace</a:t>
            </a:r>
          </a:p>
        </p:txBody>
      </p:sp>
      <p:sp>
        <p:nvSpPr>
          <p:cNvPr id="17410" name="Rectangle 2"/>
          <p:cNvSpPr>
            <a:spLocks noGrp="1" noChangeArrowheads="1"/>
          </p:cNvSpPr>
          <p:nvPr>
            <p:ph type="body" idx="1"/>
          </p:nvPr>
        </p:nvSpPr>
        <p:spPr/>
        <p:txBody>
          <a:bodyPr/>
          <a:lstStyle/>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endParaRPr lang="en-US">
              <a:latin typeface="Tahoma" charset="0"/>
            </a:endParaRPr>
          </a:p>
          <a:p>
            <a:pPr>
              <a:buFont typeface="Wingdings" charset="0"/>
              <a:buChar char="q"/>
            </a:pPr>
            <a:r>
              <a:rPr lang="en-US">
                <a:solidFill>
                  <a:srgbClr val="FF0000"/>
                </a:solidFill>
                <a:latin typeface="Tahoma" charset="0"/>
              </a:rPr>
              <a:t>50% of all newly created Yelp ids are fake!</a:t>
            </a:r>
          </a:p>
        </p:txBody>
      </p:sp>
      <p:pic>
        <p:nvPicPr>
          <p:cNvPr id="17411" name="Picture 5" descr="Screen shot 2013-08-06 at 3.57.2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613" y="1487488"/>
            <a:ext cx="788352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trength_socid_FlipKart_2015">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strength_socid_FlipKart_2015.potx</Template>
  <TotalTime>20468</TotalTime>
  <Words>1660</Words>
  <Application>Microsoft Macintosh PowerPoint</Application>
  <PresentationFormat>Custom</PresentationFormat>
  <Paragraphs>341</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strength_socid_FlipKart_2015</vt:lpstr>
      <vt:lpstr>On the Strength of Weak Identities  in Social Computing Systems</vt:lpstr>
      <vt:lpstr>Social computing systems</vt:lpstr>
      <vt:lpstr>PowerPoint Presentation</vt:lpstr>
      <vt:lpstr>Identity infrastructures</vt:lpstr>
      <vt:lpstr>Sybil attacks: Attacks using fake identities</vt:lpstr>
      <vt:lpstr>Sybil attacks are a growing menace</vt:lpstr>
      <vt:lpstr>The emergence of Abuse-As-A-Service</vt:lpstr>
      <vt:lpstr>Sybil identities are a growing menace</vt:lpstr>
      <vt:lpstr>Sybil identities are a growing menace</vt:lpstr>
      <vt:lpstr>PowerPoint Presentation</vt:lpstr>
      <vt:lpstr>Strength of a weak identity</vt:lpstr>
      <vt:lpstr>PowerPoint Presentation</vt:lpstr>
      <vt:lpstr>PowerPoint Presentation</vt:lpstr>
      <vt:lpstr>Key observation</vt:lpstr>
      <vt:lpstr>Most active fakes are new ids </vt:lpstr>
      <vt:lpstr>Assessing strength of weak identities</vt:lpstr>
      <vt:lpstr>PowerPoint Presentation</vt:lpstr>
      <vt:lpstr>Trustworthiness of an identity</vt:lpstr>
      <vt:lpstr>Traditional Sybil defense approaches</vt:lpstr>
      <vt:lpstr>Lots of recent work</vt:lpstr>
      <vt:lpstr>Key idea behind id profiling</vt:lpstr>
      <vt:lpstr>Key idea behind id profiling</vt:lpstr>
      <vt:lpstr>Limitations of profiling identities</vt:lpstr>
      <vt:lpstr>Attacks with newly created Sybils</vt:lpstr>
      <vt:lpstr>PowerPoint Presentation</vt:lpstr>
      <vt:lpstr>Is a crowd computation tampered? </vt:lpstr>
      <vt:lpstr>Are the following problems equivalent? </vt:lpstr>
      <vt:lpstr>Are the following problems equivalent? </vt:lpstr>
      <vt:lpstr>Stamper: Detecting tampered crowds</vt:lpstr>
      <vt:lpstr>Robustness against adaptive attackers</vt:lpstr>
      <vt:lpstr>TrulyFollowing: A prototype system</vt:lpstr>
      <vt:lpstr>TrulyTweeting: A prototype system</vt:lpstr>
      <vt:lpstr>PowerPoint Presentation</vt:lpstr>
      <vt:lpstr>Detection by Stamper: How it works  </vt:lpstr>
      <vt:lpstr>Dealing with computations with biased participation</vt:lpstr>
      <vt:lpstr>Detection accuracy: Yelp case study</vt:lpstr>
      <vt:lpstr>Take-away lesson</vt:lpstr>
      <vt:lpstr>Take-away questions</vt:lpstr>
      <vt:lpstr>Take-away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Saptarshi Ghosh</dc:creator>
  <cp:lastModifiedBy>Krishna Gummadi</cp:lastModifiedBy>
  <cp:revision>363</cp:revision>
  <dcterms:created xsi:type="dcterms:W3CDTF">2013-08-06T12:44:24Z</dcterms:created>
  <dcterms:modified xsi:type="dcterms:W3CDTF">2015-11-26T13:48:10Z</dcterms:modified>
</cp:coreProperties>
</file>