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17" r:id="rId2"/>
    <p:sldId id="447" r:id="rId3"/>
    <p:sldId id="443" r:id="rId4"/>
    <p:sldId id="444" r:id="rId5"/>
    <p:sldId id="419" r:id="rId6"/>
    <p:sldId id="404" r:id="rId7"/>
    <p:sldId id="420" r:id="rId8"/>
    <p:sldId id="406" r:id="rId9"/>
    <p:sldId id="421" r:id="rId10"/>
    <p:sldId id="409" r:id="rId11"/>
    <p:sldId id="408" r:id="rId12"/>
    <p:sldId id="435" r:id="rId13"/>
    <p:sldId id="436" r:id="rId14"/>
    <p:sldId id="430" r:id="rId15"/>
    <p:sldId id="433" r:id="rId16"/>
    <p:sldId id="434" r:id="rId17"/>
    <p:sldId id="431" r:id="rId18"/>
    <p:sldId id="410" r:id="rId19"/>
    <p:sldId id="429" r:id="rId20"/>
    <p:sldId id="357" r:id="rId21"/>
    <p:sldId id="39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84570" autoAdjust="0"/>
  </p:normalViewPr>
  <p:slideViewPr>
    <p:cSldViewPr snapToGrid="0" snapToObjects="1">
      <p:cViewPr varScale="1">
        <p:scale>
          <a:sx n="61" d="100"/>
          <a:sy n="61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895E1-0928-9248-A02C-B754A60164ED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E2079-7E64-B84B-B2E6-09B01A68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36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46F79-28C2-914D-8819-32B559F669A2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CDBFE-72E8-174C-A5AA-B013619A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8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sym typeface="Wingdings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C0ECDF-E213-DB42-B7C4-E17E78AED65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CDBFE-72E8-174C-A5AA-B013619A8C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6A14-AC1F-4C9A-8DDE-CE6B11F311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Data-parallel programming model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dirty="0" smtClean="0">
                <a:sym typeface="Wingdings"/>
              </a:rPr>
              <a:t> Input locality, shuffle/sort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dirty="0" smtClean="0">
                <a:sym typeface="Wingdings"/>
              </a:rPr>
              <a:t> Reduce stage acts as a barrier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dirty="0" smtClean="0">
                <a:sym typeface="Wingdings"/>
              </a:rPr>
              <a:t> Straggler, balanced </a:t>
            </a:r>
            <a:r>
              <a:rPr lang="en-US" dirty="0" err="1" smtClean="0">
                <a:sym typeface="Wingdings"/>
              </a:rPr>
              <a:t>partiioning</a:t>
            </a:r>
            <a:r>
              <a:rPr lang="en-US" dirty="0" smtClean="0">
                <a:sym typeface="Wingdings"/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endParaRPr lang="en-US" dirty="0" smtClean="0"/>
          </a:p>
          <a:p>
            <a:pPr marL="171450" indent="-171450">
              <a:buFont typeface="Wingdings" charset="0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CDBFE-72E8-174C-A5AA-B013619A8C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7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28"/>
            <a:ext cx="82296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2"/>
                </a:solidFill>
                <a:latin typeface="Candara"/>
                <a:cs typeface="Candar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778"/>
            <a:ext cx="8229600" cy="4484355"/>
          </a:xfrm>
        </p:spPr>
        <p:txBody>
          <a:bodyPr/>
          <a:lstStyle>
            <a:lvl1pPr marL="0" indent="0">
              <a:buNone/>
              <a:defRPr sz="2800">
                <a:latin typeface="Candara"/>
                <a:cs typeface="Candara"/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defRPr>
            </a:lvl2pPr>
            <a:lvl3pPr>
              <a:defRPr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Myriad Pro"/>
                <a:cs typeface="Myriad Pro"/>
              </a:defRPr>
            </a:lvl1pPr>
          </a:lstStyle>
          <a:p>
            <a:fld id="{4157E00D-027A-B94C-964F-F89DFF853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2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2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E00D-027A-B94C-964F-F89DFF853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8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lider@mpi-sws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4" Type="http://schemas.openxmlformats.org/officeDocument/2006/relationships/hyperlink" Target="http://research.microsoft.com/en-us/projects/dry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doop.apache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lider@mpi-sws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18" y="494468"/>
            <a:ext cx="8408988" cy="47609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 smtClean="0">
                <a:latin typeface="Candara"/>
                <a:cs typeface="Candara"/>
              </a:rPr>
              <a:t>Distributed Programming </a:t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 smtClean="0">
                <a:latin typeface="Candara"/>
                <a:cs typeface="Candara"/>
              </a:rPr>
              <a:t>in “Big Data” Systems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/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/>
                <a:cs typeface="Candara"/>
              </a:rPr>
            </a:br>
            <a:r>
              <a:rPr lang="en-US" sz="2800" dirty="0">
                <a:solidFill>
                  <a:schemeClr val="tx1"/>
                </a:solidFill>
                <a:latin typeface="Candara"/>
                <a:cs typeface="Candara"/>
              </a:rPr>
              <a:t>Pramod Bhatotia</a:t>
            </a:r>
            <a:br>
              <a:rPr lang="en-US" sz="2800" dirty="0">
                <a:solidFill>
                  <a:schemeClr val="tx1"/>
                </a:solidFill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  <a:hlinkClick r:id="rId3"/>
              </a:rPr>
              <a:t>wp.mpi-sws.org/~bhatotia</a:t>
            </a:r>
            <a:endParaRPr lang="en-US" sz="4800" dirty="0">
              <a:solidFill>
                <a:schemeClr val="tx1"/>
              </a:solidFill>
              <a:latin typeface="Candara"/>
              <a:ea typeface="+mj-e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856" y="4384410"/>
            <a:ext cx="5553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Distributed Systems,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77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run-time system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54347" y="1561569"/>
            <a:ext cx="540617" cy="2597734"/>
            <a:chOff x="2622317" y="3354992"/>
            <a:chExt cx="540617" cy="2597734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3354992"/>
              <a:ext cx="540617" cy="493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4056491"/>
              <a:ext cx="540617" cy="4932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4757990"/>
              <a:ext cx="540617" cy="493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5459489"/>
              <a:ext cx="540617" cy="4932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84163" y="1704971"/>
            <a:ext cx="1440576" cy="2102267"/>
            <a:chOff x="1649025" y="1595522"/>
            <a:chExt cx="1440576" cy="2102267"/>
          </a:xfrm>
        </p:grpSpPr>
        <p:cxnSp>
          <p:nvCxnSpPr>
            <p:cNvPr id="16" name="Straight Arrow Connector 15"/>
            <p:cNvCxnSpPr>
              <a:endCxn id="42" idx="1"/>
            </p:cNvCxnSpPr>
            <p:nvPr/>
          </p:nvCxnSpPr>
          <p:spPr>
            <a:xfrm flipV="1">
              <a:off x="1654358" y="1595522"/>
              <a:ext cx="1435243" cy="68133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41" idx="1"/>
            </p:cNvCxnSpPr>
            <p:nvPr/>
          </p:nvCxnSpPr>
          <p:spPr>
            <a:xfrm flipV="1">
              <a:off x="1654358" y="2288494"/>
              <a:ext cx="1435243" cy="289638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40" idx="1"/>
            </p:cNvCxnSpPr>
            <p:nvPr/>
          </p:nvCxnSpPr>
          <p:spPr>
            <a:xfrm>
              <a:off x="1649025" y="2900136"/>
              <a:ext cx="1440576" cy="96101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39" idx="1"/>
            </p:cNvCxnSpPr>
            <p:nvPr/>
          </p:nvCxnSpPr>
          <p:spPr>
            <a:xfrm>
              <a:off x="1654358" y="3169857"/>
              <a:ext cx="1435243" cy="527932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598881" y="4159303"/>
            <a:ext cx="111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ap tasks</a:t>
            </a:r>
            <a:endParaRPr lang="en-US" sz="16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704610" y="2121849"/>
            <a:ext cx="1501022" cy="1810272"/>
            <a:chOff x="472580" y="3915272"/>
            <a:chExt cx="1501022" cy="1810272"/>
          </a:xfrm>
        </p:grpSpPr>
        <p:grpSp>
          <p:nvGrpSpPr>
            <p:cNvPr id="65" name="Group 64"/>
            <p:cNvGrpSpPr/>
            <p:nvPr/>
          </p:nvGrpSpPr>
          <p:grpSpPr>
            <a:xfrm rot="16200000">
              <a:off x="619130" y="4380986"/>
              <a:ext cx="1268912" cy="337483"/>
              <a:chOff x="2344694" y="2798449"/>
              <a:chExt cx="1268912" cy="337483"/>
            </a:xfrm>
          </p:grpSpPr>
          <p:sp>
            <p:nvSpPr>
              <p:cNvPr id="67" name="Alternate Process 66"/>
              <p:cNvSpPr/>
              <p:nvPr/>
            </p:nvSpPr>
            <p:spPr>
              <a:xfrm>
                <a:off x="2344694" y="2806060"/>
                <a:ext cx="1268912" cy="324539"/>
              </a:xfrm>
              <a:prstGeom prst="flowChartAlternateProcess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>
                <a:stCxn id="67" idx="0"/>
                <a:endCxn id="67" idx="2"/>
              </p:cNvCxnSpPr>
              <p:nvPr/>
            </p:nvCxnSpPr>
            <p:spPr>
              <a:xfrm>
                <a:off x="2979150" y="2806060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308095" y="2798449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69554" y="2811393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72580" y="5386990"/>
              <a:ext cx="1501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</a:t>
              </a:r>
              <a:r>
                <a:rPr lang="en-US" sz="1600" dirty="0" smtClean="0"/>
                <a:t>nput</a:t>
              </a:r>
              <a:endParaRPr lang="en-US" sz="16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6869" y="2088357"/>
            <a:ext cx="1156687" cy="1332592"/>
            <a:chOff x="56869" y="2088357"/>
            <a:chExt cx="1156687" cy="1332592"/>
          </a:xfrm>
        </p:grpSpPr>
        <p:sp>
          <p:nvSpPr>
            <p:cNvPr id="3" name="TextBox 2"/>
            <p:cNvSpPr txBox="1"/>
            <p:nvPr/>
          </p:nvSpPr>
          <p:spPr>
            <a:xfrm>
              <a:off x="56869" y="2088357"/>
              <a:ext cx="1156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(InK1, InV1)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869" y="2434026"/>
              <a:ext cx="1156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(InK2, InV2)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869" y="2741159"/>
              <a:ext cx="1156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(InK3, InV3)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869" y="3082395"/>
              <a:ext cx="1156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(InK4, InV4)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466223" y="1141357"/>
            <a:ext cx="2053137" cy="3126010"/>
            <a:chOff x="3466223" y="1141357"/>
            <a:chExt cx="2053137" cy="3126010"/>
          </a:xfrm>
        </p:grpSpPr>
        <p:grpSp>
          <p:nvGrpSpPr>
            <p:cNvPr id="20" name="Group 19"/>
            <p:cNvGrpSpPr/>
            <p:nvPr/>
          </p:nvGrpSpPr>
          <p:grpSpPr>
            <a:xfrm>
              <a:off x="3466223" y="1595522"/>
              <a:ext cx="1134903" cy="2102267"/>
              <a:chOff x="3234193" y="3388945"/>
              <a:chExt cx="1134903" cy="2102267"/>
            </a:xfrm>
          </p:grpSpPr>
          <p:cxnSp>
            <p:nvCxnSpPr>
              <p:cNvPr id="21" name="Straight Arrow Connector 20"/>
              <p:cNvCxnSpPr>
                <a:stCxn id="42" idx="3"/>
                <a:endCxn id="80" idx="1"/>
              </p:cNvCxnSpPr>
              <p:nvPr/>
            </p:nvCxnSpPr>
            <p:spPr>
              <a:xfrm>
                <a:off x="3234193" y="3388945"/>
                <a:ext cx="1124088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41" idx="3"/>
                <a:endCxn id="81" idx="1"/>
              </p:cNvCxnSpPr>
              <p:nvPr/>
            </p:nvCxnSpPr>
            <p:spPr>
              <a:xfrm>
                <a:off x="3234193" y="4081917"/>
                <a:ext cx="1126322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40" idx="3"/>
                <a:endCxn id="82" idx="1"/>
              </p:cNvCxnSpPr>
              <p:nvPr/>
            </p:nvCxnSpPr>
            <p:spPr>
              <a:xfrm>
                <a:off x="3234193" y="4789660"/>
                <a:ext cx="1124088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39" idx="3"/>
                <a:endCxn id="83" idx="1"/>
              </p:cNvCxnSpPr>
              <p:nvPr/>
            </p:nvCxnSpPr>
            <p:spPr>
              <a:xfrm>
                <a:off x="3234193" y="5491212"/>
                <a:ext cx="1134903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018338" y="1421902"/>
              <a:ext cx="1501022" cy="2845465"/>
              <a:chOff x="3786308" y="3215325"/>
              <a:chExt cx="1501022" cy="2845465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358281" y="3215325"/>
                <a:ext cx="311146" cy="2449507"/>
                <a:chOff x="4358281" y="3215325"/>
                <a:chExt cx="311146" cy="2449507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4358281" y="3215325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360515" y="3908297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358281" y="4616040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369096" y="5317592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3786308" y="5722236"/>
                <a:ext cx="150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</a:t>
                </a:r>
                <a:r>
                  <a:rPr lang="en-US" sz="1600" dirty="0" smtClean="0"/>
                  <a:t>ap outputs</a:t>
                </a:r>
                <a:endParaRPr lang="en-US" sz="16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599493" y="1141357"/>
              <a:ext cx="844091" cy="2502805"/>
              <a:chOff x="3599493" y="1141357"/>
              <a:chExt cx="844091" cy="250280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3599493" y="1141357"/>
                <a:ext cx="83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(K1, V1)</a:t>
                </a:r>
                <a:endParaRPr lang="en-US" sz="16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99493" y="2604963"/>
                <a:ext cx="83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(K1, V3)</a:t>
                </a:r>
                <a:endParaRPr lang="en-US" sz="16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599493" y="1871037"/>
                <a:ext cx="83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(K2, V2)</a:t>
                </a:r>
                <a:endParaRPr lang="en-US" sz="16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605895" y="3305608"/>
                <a:ext cx="83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(K2, V4)</a:t>
                </a:r>
                <a:endParaRPr lang="en-US" sz="16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689275" y="1239510"/>
            <a:ext cx="2116036" cy="4199125"/>
            <a:chOff x="4689275" y="1239510"/>
            <a:chExt cx="2116036" cy="4199125"/>
          </a:xfrm>
        </p:grpSpPr>
        <p:grpSp>
          <p:nvGrpSpPr>
            <p:cNvPr id="11" name="Group 10"/>
            <p:cNvGrpSpPr/>
            <p:nvPr/>
          </p:nvGrpSpPr>
          <p:grpSpPr>
            <a:xfrm>
              <a:off x="6052959" y="1698119"/>
              <a:ext cx="540617" cy="1563961"/>
              <a:chOff x="5820929" y="3263633"/>
              <a:chExt cx="540617" cy="1563961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20929" y="3263633"/>
                <a:ext cx="540617" cy="49323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20929" y="4334357"/>
                <a:ext cx="540617" cy="493237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5491630" y="1239510"/>
              <a:ext cx="1313681" cy="1578488"/>
              <a:chOff x="5491630" y="1239510"/>
              <a:chExt cx="1313681" cy="157848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5491630" y="1239510"/>
                <a:ext cx="13136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(K1, &lt;V1,V3&gt;)</a:t>
                </a:r>
                <a:endParaRPr lang="en-US" sz="16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91630" y="2479444"/>
                <a:ext cx="13136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(K2, &lt;V2,V4&gt;)</a:t>
                </a:r>
                <a:endParaRPr lang="en-US" sz="1600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689275" y="1595522"/>
              <a:ext cx="1951282" cy="3843113"/>
              <a:chOff x="4689275" y="1595522"/>
              <a:chExt cx="1951282" cy="38431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74292" y="1595522"/>
                <a:ext cx="1479685" cy="2123187"/>
                <a:chOff x="4629035" y="1442643"/>
                <a:chExt cx="1479685" cy="2123187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4629035" y="2179021"/>
                  <a:ext cx="1392918" cy="837957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4654047" y="3035282"/>
                  <a:ext cx="1367906" cy="53054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80" idx="3"/>
                  <a:endCxn id="60" idx="1"/>
                </p:cNvCxnSpPr>
                <p:nvPr/>
              </p:nvCxnSpPr>
              <p:spPr>
                <a:xfrm>
                  <a:off x="4645385" y="1442643"/>
                  <a:ext cx="1449057" cy="282055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643232" y="1761556"/>
                  <a:ext cx="1465488" cy="11212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4689275" y="4497859"/>
                <a:ext cx="1951282" cy="940776"/>
                <a:chOff x="4689275" y="4497859"/>
                <a:chExt cx="1951282" cy="940776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4689275" y="5069303"/>
                  <a:ext cx="1951282" cy="36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Candara"/>
                      <a:cs typeface="Candara"/>
                    </a:rPr>
                    <a:t>Shuffle and sort</a:t>
                  </a:r>
                  <a:endParaRPr lang="en-US" dirty="0">
                    <a:solidFill>
                      <a:schemeClr val="tx1"/>
                    </a:solidFill>
                    <a:latin typeface="Candara"/>
                    <a:cs typeface="Candara"/>
                  </a:endParaRPr>
                </a:p>
              </p:txBody>
            </p:sp>
            <p:sp>
              <p:nvSpPr>
                <p:cNvPr id="114" name="Right Brace 113"/>
                <p:cNvSpPr/>
                <p:nvPr/>
              </p:nvSpPr>
              <p:spPr>
                <a:xfrm rot="16200000" flipH="1">
                  <a:off x="5368621" y="4000377"/>
                  <a:ext cx="570348" cy="1565311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5872401" y="1703957"/>
            <a:ext cx="3207607" cy="2215376"/>
            <a:chOff x="5872401" y="1703957"/>
            <a:chExt cx="3207607" cy="2215376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16565" y="1952748"/>
              <a:ext cx="862363" cy="1166748"/>
              <a:chOff x="6904763" y="1848869"/>
              <a:chExt cx="1173638" cy="1166748"/>
            </a:xfrm>
          </p:grpSpPr>
          <p:cxnSp>
            <p:nvCxnSpPr>
              <p:cNvPr id="137" name="Straight Arrow Connector 136"/>
              <p:cNvCxnSpPr>
                <a:stCxn id="136" idx="3"/>
              </p:cNvCxnSpPr>
              <p:nvPr/>
            </p:nvCxnSpPr>
            <p:spPr>
              <a:xfrm>
                <a:off x="6927211" y="1848869"/>
                <a:ext cx="1151190" cy="392214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35" idx="3"/>
              </p:cNvCxnSpPr>
              <p:nvPr/>
            </p:nvCxnSpPr>
            <p:spPr>
              <a:xfrm flipV="1">
                <a:off x="6904763" y="2690451"/>
                <a:ext cx="1161243" cy="325166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5872401" y="1703957"/>
              <a:ext cx="1442350" cy="2215376"/>
              <a:chOff x="5872401" y="1703957"/>
              <a:chExt cx="1442350" cy="221537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5872401" y="3580779"/>
                <a:ext cx="14423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dirty="0" smtClean="0"/>
                  <a:t>educe tasks</a:t>
                </a:r>
                <a:endParaRPr lang="en-US" sz="1600" dirty="0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6339699" y="1703957"/>
                <a:ext cx="476868" cy="1589159"/>
                <a:chOff x="6107669" y="3497380"/>
                <a:chExt cx="476868" cy="1589159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6107669" y="4664128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6107669" y="349738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6191421" y="4739299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R2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6207915" y="3572551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R1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7047932" y="2074384"/>
              <a:ext cx="1501022" cy="1553442"/>
              <a:chOff x="6848890" y="4073132"/>
              <a:chExt cx="1501022" cy="1553442"/>
            </a:xfrm>
          </p:grpSpPr>
          <p:grpSp>
            <p:nvGrpSpPr>
              <p:cNvPr id="127" name="Group 126"/>
              <p:cNvGrpSpPr/>
              <p:nvPr/>
            </p:nvGrpSpPr>
            <p:grpSpPr>
              <a:xfrm rot="16200000">
                <a:off x="7145954" y="4392563"/>
                <a:ext cx="963401" cy="324540"/>
                <a:chOff x="5547984" y="2539240"/>
                <a:chExt cx="963401" cy="324540"/>
              </a:xfrm>
            </p:grpSpPr>
            <p:sp>
              <p:nvSpPr>
                <p:cNvPr id="129" name="Alternate Process 128"/>
                <p:cNvSpPr/>
                <p:nvPr/>
              </p:nvSpPr>
              <p:spPr>
                <a:xfrm>
                  <a:off x="5547984" y="2539240"/>
                  <a:ext cx="963401" cy="324539"/>
                </a:xfrm>
                <a:prstGeom prst="flowChartAlternateProcess">
                  <a:avLst/>
                </a:prstGeom>
                <a:ln w="28575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5868666" y="2701511"/>
                  <a:ext cx="324539" cy="0"/>
                </a:xfrm>
                <a:prstGeom prst="line">
                  <a:avLst/>
                </a:prstGeom>
                <a:ln w="28575" cmpd="sng">
                  <a:solidFill>
                    <a:schemeClr val="accent1"/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/>
              <p:cNvSpPr txBox="1"/>
              <p:nvPr/>
            </p:nvSpPr>
            <p:spPr>
              <a:xfrm>
                <a:off x="6848890" y="5288020"/>
                <a:ext cx="150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Output</a:t>
                </a:r>
                <a:endParaRPr lang="en-US" sz="16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970610" y="2108983"/>
              <a:ext cx="1109398" cy="777647"/>
              <a:chOff x="56869" y="2302066"/>
              <a:chExt cx="1109398" cy="77764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6869" y="2302066"/>
                <a:ext cx="1109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(OK1, OV1)</a:t>
                </a:r>
                <a:endParaRPr lang="en-US" sz="16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6869" y="2741159"/>
                <a:ext cx="1109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(OK2, OV2)</a:t>
                </a:r>
                <a:endParaRPr lang="en-US" sz="1600" dirty="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089601" y="1421902"/>
            <a:ext cx="509802" cy="2565525"/>
            <a:chOff x="2857571" y="3215325"/>
            <a:chExt cx="509802" cy="2565525"/>
          </a:xfrm>
        </p:grpSpPr>
        <p:sp>
          <p:nvSpPr>
            <p:cNvPr id="141" name="Rounded Rectangle 140"/>
            <p:cNvSpPr/>
            <p:nvPr/>
          </p:nvSpPr>
          <p:spPr>
            <a:xfrm>
              <a:off x="2857571" y="5317592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857571" y="4616040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2857571" y="3908297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2857571" y="3215325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2924161" y="5375601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924161" y="4674049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2924161" y="3966306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2924161" y="3273334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990751" y="5433610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M4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2990751" y="4732058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M3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2990751" y="4024315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M2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2990751" y="3331343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M1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9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word-count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Input: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Given a corpus of documents, such as Wikipedia</a:t>
            </a:r>
          </a:p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Output: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Count the frequency of each distinct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5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for word-count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28842"/>
            <a:ext cx="8231188" cy="477996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323850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dirty="0">
              <a:ea typeface="ＭＳ Ｐゴシック" charset="0"/>
            </a:endParaRPr>
          </a:p>
          <a:p>
            <a:pPr marL="428625" indent="-323850">
              <a:lnSpc>
                <a:spcPct val="97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>
                <a:solidFill>
                  <a:srgbClr val="0000FF"/>
                </a:solidFill>
                <a:ea typeface="ＭＳ Ｐゴシック" charset="0"/>
              </a:rPr>
              <a:t>map(string key, string value)</a:t>
            </a:r>
            <a:r>
              <a:rPr lang="ar-sa" sz="3600" dirty="0" smtClean="0">
                <a:solidFill>
                  <a:srgbClr val="0000FF"/>
                </a:solidFill>
                <a:ea typeface="ＭＳ Ｐゴシック" charset="0"/>
              </a:rPr>
              <a:t>‏</a:t>
            </a:r>
            <a:endParaRPr lang="en-GB" sz="3600" dirty="0" smtClean="0">
              <a:solidFill>
                <a:srgbClr val="0000FF"/>
              </a:solidFill>
              <a:ea typeface="ＭＳ Ｐゴシック" charset="0"/>
            </a:endParaRP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7F7F7F"/>
                </a:solidFill>
                <a:ea typeface="ＭＳ Ｐゴシック" charset="0"/>
              </a:rPr>
              <a:t>//key: document name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7F7F7F"/>
                </a:solidFill>
                <a:ea typeface="ＭＳ Ｐゴシック" charset="0"/>
              </a:rPr>
              <a:t>//value: document contents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chemeClr val="tx1"/>
                </a:solidFill>
                <a:ea typeface="ＭＳ Ｐゴシック" charset="0"/>
              </a:rPr>
              <a:t>for each word w in value</a:t>
            </a:r>
          </a:p>
          <a:p>
            <a:pPr marL="1292225" lvl="2" indent="-214313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err="1" smtClean="0">
                <a:latin typeface="Candara"/>
                <a:ea typeface="ＭＳ Ｐゴシック" charset="0"/>
                <a:cs typeface="Candara"/>
              </a:rPr>
              <a:t>EmitIntermediate</a:t>
            </a:r>
            <a:r>
              <a:rPr lang="en-GB" sz="2800" dirty="0" smtClean="0">
                <a:latin typeface="Candara"/>
                <a:ea typeface="ＭＳ Ｐゴシック" charset="0"/>
                <a:cs typeface="Candara"/>
              </a:rPr>
              <a:t>(w, “1”);</a:t>
            </a:r>
          </a:p>
          <a:p>
            <a:pPr marL="428625" indent="-323850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100" dirty="0" smtClean="0">
              <a:ea typeface="ＭＳ Ｐゴシック" charset="0"/>
            </a:endParaRPr>
          </a:p>
          <a:p>
            <a:pPr marL="428625" indent="-323850">
              <a:lnSpc>
                <a:spcPct val="97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>
                <a:solidFill>
                  <a:srgbClr val="0000FF"/>
                </a:solidFill>
                <a:ea typeface="ＭＳ Ｐゴシック" charset="0"/>
              </a:rPr>
              <a:t>reduce(string key, iterator values)</a:t>
            </a:r>
            <a:r>
              <a:rPr lang="ar-sa" sz="3600" dirty="0" smtClean="0">
                <a:solidFill>
                  <a:srgbClr val="0000FF"/>
                </a:solidFill>
                <a:ea typeface="ＭＳ Ｐゴシック" charset="0"/>
              </a:rPr>
              <a:t>‏</a:t>
            </a:r>
            <a:endParaRPr lang="en-GB" sz="3600" dirty="0" smtClean="0">
              <a:solidFill>
                <a:srgbClr val="0000FF"/>
              </a:solidFill>
              <a:ea typeface="ＭＳ Ｐゴシック" charset="0"/>
            </a:endParaRP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//key: word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//values: list of counts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err="1" smtClean="0">
                <a:solidFill>
                  <a:srgbClr val="000000"/>
                </a:solidFill>
                <a:ea typeface="ＭＳ Ｐゴシック" charset="0"/>
              </a:rPr>
              <a:t>int</a:t>
            </a:r>
            <a:r>
              <a:rPr lang="en-GB" sz="3000" dirty="0" smtClean="0">
                <a:solidFill>
                  <a:srgbClr val="000000"/>
                </a:solidFill>
                <a:ea typeface="ＭＳ Ｐゴシック" charset="0"/>
              </a:rPr>
              <a:t> results = 0;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</a:rPr>
              <a:t>for each v in values</a:t>
            </a:r>
          </a:p>
          <a:p>
            <a:pPr marL="1292225" lvl="2" indent="-214313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result += </a:t>
            </a:r>
            <a:r>
              <a:rPr lang="en-GB" sz="3000" dirty="0" err="1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ParseInt</a:t>
            </a:r>
            <a:r>
              <a:rPr lang="en-GB" sz="3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(v);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</a:rPr>
              <a:t>Emit(key, </a:t>
            </a:r>
            <a:r>
              <a:rPr lang="en-GB" sz="3000" dirty="0" err="1" smtClean="0">
                <a:solidFill>
                  <a:srgbClr val="000000"/>
                </a:solidFill>
                <a:ea typeface="ＭＳ Ｐゴシック" charset="0"/>
              </a:rPr>
              <a:t>AsString</a:t>
            </a:r>
            <a:r>
              <a:rPr lang="en-GB" sz="3000" dirty="0" smtClean="0">
                <a:solidFill>
                  <a:srgbClr val="000000"/>
                </a:solidFill>
                <a:ea typeface="ＭＳ Ｐゴシック" charset="0"/>
              </a:rPr>
              <a:t>(result));</a:t>
            </a:r>
          </a:p>
          <a:p>
            <a:pPr marL="860425" lvl="1">
              <a:lnSpc>
                <a:spcPct val="97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dirty="0">
              <a:latin typeface="Courier 10 Pitch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143"/>
            <a:ext cx="8229600" cy="1143000"/>
          </a:xfrm>
        </p:spPr>
        <p:txBody>
          <a:bodyPr/>
          <a:lstStyle/>
          <a:p>
            <a:r>
              <a:rPr lang="en-US" dirty="0" smtClean="0"/>
              <a:t>Word-count 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54347" y="1561569"/>
            <a:ext cx="540617" cy="2597734"/>
            <a:chOff x="2622317" y="3354992"/>
            <a:chExt cx="540617" cy="2597734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3354992"/>
              <a:ext cx="540617" cy="493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4056491"/>
              <a:ext cx="540617" cy="4932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4757990"/>
              <a:ext cx="540617" cy="493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2317" y="5459489"/>
              <a:ext cx="540617" cy="4932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84163" y="1704971"/>
            <a:ext cx="1440576" cy="2102267"/>
            <a:chOff x="1649025" y="1595522"/>
            <a:chExt cx="1440576" cy="210226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654358" y="1595522"/>
              <a:ext cx="1435243" cy="68133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654358" y="2288494"/>
              <a:ext cx="1435243" cy="289638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649025" y="2900136"/>
              <a:ext cx="1440576" cy="96101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54358" y="3169857"/>
              <a:ext cx="1435243" cy="527932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598881" y="4159303"/>
            <a:ext cx="111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ap tasks</a:t>
            </a:r>
            <a:endParaRPr lang="en-US" sz="16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704610" y="2121849"/>
            <a:ext cx="1501022" cy="1810272"/>
            <a:chOff x="472580" y="3915272"/>
            <a:chExt cx="1501022" cy="1810272"/>
          </a:xfrm>
        </p:grpSpPr>
        <p:grpSp>
          <p:nvGrpSpPr>
            <p:cNvPr id="65" name="Group 64"/>
            <p:cNvGrpSpPr/>
            <p:nvPr/>
          </p:nvGrpSpPr>
          <p:grpSpPr>
            <a:xfrm rot="16200000">
              <a:off x="619130" y="4380986"/>
              <a:ext cx="1268912" cy="337483"/>
              <a:chOff x="2344694" y="2798449"/>
              <a:chExt cx="1268912" cy="337483"/>
            </a:xfrm>
          </p:grpSpPr>
          <p:sp>
            <p:nvSpPr>
              <p:cNvPr id="67" name="Alternate Process 66"/>
              <p:cNvSpPr/>
              <p:nvPr/>
            </p:nvSpPr>
            <p:spPr>
              <a:xfrm>
                <a:off x="2344694" y="2806060"/>
                <a:ext cx="1268912" cy="324539"/>
              </a:xfrm>
              <a:prstGeom prst="flowChartAlternateProcess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>
                <a:stCxn id="67" idx="0"/>
                <a:endCxn id="67" idx="2"/>
              </p:cNvCxnSpPr>
              <p:nvPr/>
            </p:nvCxnSpPr>
            <p:spPr>
              <a:xfrm>
                <a:off x="2979150" y="2806060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308095" y="2798449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69554" y="2811393"/>
                <a:ext cx="0" cy="324539"/>
              </a:xfrm>
              <a:prstGeom prst="line">
                <a:avLst/>
              </a:prstGeom>
              <a:ln w="28575" cmpd="sng">
                <a:solidFill>
                  <a:schemeClr val="accent6">
                    <a:lumMod val="75000"/>
                  </a:schemeClr>
                </a:solidFill>
                <a:headEnd type="none"/>
                <a:tailEnd type="non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72580" y="5386990"/>
              <a:ext cx="1501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</a:t>
              </a:r>
              <a:r>
                <a:rPr lang="en-US" sz="1600" dirty="0" smtClean="0"/>
                <a:t>nput</a:t>
              </a:r>
              <a:endParaRPr lang="en-US" sz="16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6869" y="2088357"/>
            <a:ext cx="1278615" cy="1332592"/>
            <a:chOff x="56869" y="2088357"/>
            <a:chExt cx="1278615" cy="1332592"/>
          </a:xfrm>
        </p:grpSpPr>
        <p:sp>
          <p:nvSpPr>
            <p:cNvPr id="3" name="TextBox 2"/>
            <p:cNvSpPr txBox="1"/>
            <p:nvPr/>
          </p:nvSpPr>
          <p:spPr>
            <a:xfrm>
              <a:off x="56869" y="2088357"/>
              <a:ext cx="1278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(Doc1, “the”)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869" y="2434026"/>
              <a:ext cx="12423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(Doc2, “for”)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869" y="2741159"/>
              <a:ext cx="1278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(Doc3, “the”)</a:t>
              </a:r>
              <a:endParaRPr lang="en-US" sz="1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869" y="3082395"/>
              <a:ext cx="12423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(Doc4, “for”)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466223" y="1141357"/>
            <a:ext cx="2053137" cy="3126010"/>
            <a:chOff x="3466223" y="1141357"/>
            <a:chExt cx="2053137" cy="3126010"/>
          </a:xfrm>
        </p:grpSpPr>
        <p:grpSp>
          <p:nvGrpSpPr>
            <p:cNvPr id="20" name="Group 19"/>
            <p:cNvGrpSpPr/>
            <p:nvPr/>
          </p:nvGrpSpPr>
          <p:grpSpPr>
            <a:xfrm>
              <a:off x="3466223" y="1595522"/>
              <a:ext cx="1134903" cy="2102267"/>
              <a:chOff x="3234193" y="3388945"/>
              <a:chExt cx="1134903" cy="2102267"/>
            </a:xfrm>
          </p:grpSpPr>
          <p:cxnSp>
            <p:nvCxnSpPr>
              <p:cNvPr id="21" name="Straight Arrow Connector 20"/>
              <p:cNvCxnSpPr>
                <a:endCxn id="80" idx="1"/>
              </p:cNvCxnSpPr>
              <p:nvPr/>
            </p:nvCxnSpPr>
            <p:spPr>
              <a:xfrm>
                <a:off x="3234193" y="3388945"/>
                <a:ext cx="1124088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81" idx="1"/>
              </p:cNvCxnSpPr>
              <p:nvPr/>
            </p:nvCxnSpPr>
            <p:spPr>
              <a:xfrm>
                <a:off x="3234193" y="4081917"/>
                <a:ext cx="1126322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82" idx="1"/>
              </p:cNvCxnSpPr>
              <p:nvPr/>
            </p:nvCxnSpPr>
            <p:spPr>
              <a:xfrm>
                <a:off x="3234193" y="4789660"/>
                <a:ext cx="1124088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83" idx="1"/>
              </p:cNvCxnSpPr>
              <p:nvPr/>
            </p:nvCxnSpPr>
            <p:spPr>
              <a:xfrm>
                <a:off x="3234193" y="5491212"/>
                <a:ext cx="1134903" cy="0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018338" y="1421902"/>
              <a:ext cx="1501022" cy="2845465"/>
              <a:chOff x="3786308" y="3215325"/>
              <a:chExt cx="1501022" cy="2845465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358281" y="3215325"/>
                <a:ext cx="311146" cy="2449507"/>
                <a:chOff x="4358281" y="3215325"/>
                <a:chExt cx="311146" cy="2449507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4358281" y="3215325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360515" y="3908297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358281" y="4616040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369096" y="5317592"/>
                  <a:ext cx="300331" cy="3472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3786308" y="5722236"/>
                <a:ext cx="150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</a:t>
                </a:r>
                <a:r>
                  <a:rPr lang="en-US" sz="1600" dirty="0" smtClean="0"/>
                  <a:t>ap outputs</a:t>
                </a:r>
                <a:endParaRPr lang="en-US" sz="16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506931" y="1141357"/>
              <a:ext cx="1155721" cy="2502805"/>
              <a:chOff x="3506931" y="1141357"/>
              <a:chExt cx="1155721" cy="250280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3533517" y="1141357"/>
                <a:ext cx="1129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(“the”, “1”)</a:t>
                </a:r>
                <a:endParaRPr lang="en-US" sz="16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17023" y="2604963"/>
                <a:ext cx="1129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(“the”, “1”)</a:t>
                </a:r>
                <a:endParaRPr lang="en-US" sz="16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550011" y="1871037"/>
                <a:ext cx="109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(“for”, “1”)</a:t>
                </a:r>
                <a:endParaRPr lang="en-US" sz="16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506931" y="3305608"/>
                <a:ext cx="109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(“for”, “1”)</a:t>
                </a:r>
                <a:endParaRPr lang="en-US" sz="16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689275" y="1239510"/>
            <a:ext cx="2462786" cy="4199125"/>
            <a:chOff x="4689275" y="1239510"/>
            <a:chExt cx="2462786" cy="4199125"/>
          </a:xfrm>
        </p:grpSpPr>
        <p:grpSp>
          <p:nvGrpSpPr>
            <p:cNvPr id="11" name="Group 10"/>
            <p:cNvGrpSpPr/>
            <p:nvPr/>
          </p:nvGrpSpPr>
          <p:grpSpPr>
            <a:xfrm>
              <a:off x="6052959" y="1698119"/>
              <a:ext cx="540617" cy="1563961"/>
              <a:chOff x="5820929" y="3263633"/>
              <a:chExt cx="540617" cy="1563961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20929" y="3263633"/>
                <a:ext cx="540617" cy="49323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20929" y="4334357"/>
                <a:ext cx="540617" cy="493237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5491630" y="1239510"/>
              <a:ext cx="1660431" cy="1578488"/>
              <a:chOff x="5491630" y="1239510"/>
              <a:chExt cx="1660431" cy="157848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5491630" y="1239510"/>
                <a:ext cx="16604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(“the”, &lt;“1”,”1”&gt;)</a:t>
                </a:r>
                <a:endParaRPr lang="en-US" sz="16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91630" y="2479444"/>
                <a:ext cx="16277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(“for”, &lt;“1”,”1”&gt;)</a:t>
                </a:r>
                <a:endParaRPr lang="en-US" sz="1600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689275" y="1595522"/>
              <a:ext cx="1951282" cy="3843113"/>
              <a:chOff x="4689275" y="1595522"/>
              <a:chExt cx="1951282" cy="38431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74292" y="1595522"/>
                <a:ext cx="1479685" cy="2123187"/>
                <a:chOff x="4629035" y="1442643"/>
                <a:chExt cx="1479685" cy="2123187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4629035" y="2179021"/>
                  <a:ext cx="1392918" cy="837957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4654047" y="3035282"/>
                  <a:ext cx="1367906" cy="53054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80" idx="3"/>
                </p:cNvCxnSpPr>
                <p:nvPr/>
              </p:nvCxnSpPr>
              <p:spPr>
                <a:xfrm>
                  <a:off x="4645385" y="1442643"/>
                  <a:ext cx="1449057" cy="282055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643232" y="1761556"/>
                  <a:ext cx="1465488" cy="11212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4689275" y="4497859"/>
                <a:ext cx="1951282" cy="940776"/>
                <a:chOff x="4689275" y="4497859"/>
                <a:chExt cx="1951282" cy="940776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4689275" y="5069303"/>
                  <a:ext cx="1951282" cy="36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Candara"/>
                      <a:cs typeface="Candara"/>
                    </a:rPr>
                    <a:t>Shuffle and sort</a:t>
                  </a:r>
                  <a:endParaRPr lang="en-US" dirty="0">
                    <a:solidFill>
                      <a:schemeClr val="tx1"/>
                    </a:solidFill>
                    <a:latin typeface="Candara"/>
                    <a:cs typeface="Candara"/>
                  </a:endParaRPr>
                </a:p>
              </p:txBody>
            </p:sp>
            <p:sp>
              <p:nvSpPr>
                <p:cNvPr id="114" name="Right Brace 113"/>
                <p:cNvSpPr/>
                <p:nvPr/>
              </p:nvSpPr>
              <p:spPr>
                <a:xfrm rot="16200000" flipH="1">
                  <a:off x="5368621" y="4000377"/>
                  <a:ext cx="570348" cy="1565311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5872401" y="1703957"/>
            <a:ext cx="3227344" cy="2215376"/>
            <a:chOff x="5872401" y="1703957"/>
            <a:chExt cx="3227344" cy="2215376"/>
          </a:xfrm>
        </p:grpSpPr>
        <p:grpSp>
          <p:nvGrpSpPr>
            <p:cNvPr id="121" name="Group 120"/>
            <p:cNvGrpSpPr/>
            <p:nvPr/>
          </p:nvGrpSpPr>
          <p:grpSpPr>
            <a:xfrm>
              <a:off x="6816565" y="1952748"/>
              <a:ext cx="862363" cy="1166748"/>
              <a:chOff x="6904763" y="1848869"/>
              <a:chExt cx="1173638" cy="1166748"/>
            </a:xfrm>
          </p:grpSpPr>
          <p:cxnSp>
            <p:nvCxnSpPr>
              <p:cNvPr id="137" name="Straight Arrow Connector 136"/>
              <p:cNvCxnSpPr>
                <a:stCxn id="136" idx="3"/>
              </p:cNvCxnSpPr>
              <p:nvPr/>
            </p:nvCxnSpPr>
            <p:spPr>
              <a:xfrm>
                <a:off x="6927211" y="1848869"/>
                <a:ext cx="1151190" cy="392214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35" idx="3"/>
              </p:cNvCxnSpPr>
              <p:nvPr/>
            </p:nvCxnSpPr>
            <p:spPr>
              <a:xfrm flipV="1">
                <a:off x="6904763" y="2690451"/>
                <a:ext cx="1161243" cy="325166"/>
              </a:xfrm>
              <a:prstGeom prst="straightConnector1">
                <a:avLst/>
              </a:prstGeom>
              <a:ln w="190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5872401" y="1703957"/>
              <a:ext cx="1442350" cy="2215376"/>
              <a:chOff x="5872401" y="1703957"/>
              <a:chExt cx="1442350" cy="221537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5872401" y="3580779"/>
                <a:ext cx="14423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</a:t>
                </a:r>
                <a:r>
                  <a:rPr lang="en-US" sz="1600" dirty="0" smtClean="0"/>
                  <a:t>educe tasks</a:t>
                </a:r>
                <a:endParaRPr lang="en-US" sz="1600" dirty="0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6339699" y="1703957"/>
                <a:ext cx="476868" cy="1589159"/>
                <a:chOff x="6107669" y="3497380"/>
                <a:chExt cx="476868" cy="1589159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6107669" y="4664128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6107669" y="349738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6191421" y="4739299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R2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36" name="Rounded Rectangle 135"/>
                <p:cNvSpPr/>
                <p:nvPr/>
              </p:nvSpPr>
              <p:spPr>
                <a:xfrm>
                  <a:off x="6207915" y="3572551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R1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7047932" y="2074384"/>
              <a:ext cx="1501022" cy="1553442"/>
              <a:chOff x="6848890" y="4073132"/>
              <a:chExt cx="1501022" cy="1553442"/>
            </a:xfrm>
          </p:grpSpPr>
          <p:grpSp>
            <p:nvGrpSpPr>
              <p:cNvPr id="127" name="Group 126"/>
              <p:cNvGrpSpPr/>
              <p:nvPr/>
            </p:nvGrpSpPr>
            <p:grpSpPr>
              <a:xfrm rot="16200000">
                <a:off x="7145954" y="4392563"/>
                <a:ext cx="963401" cy="324540"/>
                <a:chOff x="5547984" y="2539240"/>
                <a:chExt cx="963401" cy="324540"/>
              </a:xfrm>
            </p:grpSpPr>
            <p:sp>
              <p:nvSpPr>
                <p:cNvPr id="129" name="Alternate Process 128"/>
                <p:cNvSpPr/>
                <p:nvPr/>
              </p:nvSpPr>
              <p:spPr>
                <a:xfrm>
                  <a:off x="5547984" y="2539240"/>
                  <a:ext cx="963401" cy="324539"/>
                </a:xfrm>
                <a:prstGeom prst="flowChartAlternateProcess">
                  <a:avLst/>
                </a:prstGeom>
                <a:ln w="28575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5868666" y="2701511"/>
                  <a:ext cx="324539" cy="0"/>
                </a:xfrm>
                <a:prstGeom prst="line">
                  <a:avLst/>
                </a:prstGeom>
                <a:ln w="28575" cmpd="sng">
                  <a:solidFill>
                    <a:schemeClr val="accent1"/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/>
              <p:cNvSpPr txBox="1"/>
              <p:nvPr/>
            </p:nvSpPr>
            <p:spPr>
              <a:xfrm>
                <a:off x="6848890" y="5288020"/>
                <a:ext cx="1501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Output</a:t>
                </a:r>
                <a:endParaRPr lang="en-US" sz="16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970610" y="2108983"/>
              <a:ext cx="1129135" cy="777647"/>
              <a:chOff x="56869" y="2302066"/>
              <a:chExt cx="1129135" cy="77764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6869" y="2302066"/>
                <a:ext cx="1129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(“the”, “2”)</a:t>
                </a:r>
                <a:endParaRPr lang="en-US" sz="16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6869" y="2741159"/>
                <a:ext cx="109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(“for”, “2”)</a:t>
                </a:r>
                <a:endParaRPr lang="en-US" sz="1600" dirty="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089601" y="1421902"/>
            <a:ext cx="509802" cy="2565525"/>
            <a:chOff x="2857571" y="3215325"/>
            <a:chExt cx="509802" cy="2565525"/>
          </a:xfrm>
        </p:grpSpPr>
        <p:sp>
          <p:nvSpPr>
            <p:cNvPr id="141" name="Rounded Rectangle 140"/>
            <p:cNvSpPr/>
            <p:nvPr/>
          </p:nvSpPr>
          <p:spPr>
            <a:xfrm>
              <a:off x="2857571" y="5317592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857571" y="4616040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2857571" y="3908297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2857571" y="3215325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2924161" y="5375601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924161" y="4674049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2924161" y="3966306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2924161" y="3273334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990751" y="5433610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M4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2990751" y="4732058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M3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2990751" y="4024315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M2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2990751" y="3331343"/>
              <a:ext cx="376622" cy="3472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M1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8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oftware 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02602" y="3126916"/>
            <a:ext cx="4527189" cy="6350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andara"/>
                <a:cs typeface="Candara"/>
              </a:rPr>
              <a:t>MapReduce</a:t>
            </a:r>
            <a:r>
              <a:rPr lang="en-US" sz="2400" dirty="0" smtClean="0">
                <a:latin typeface="Candara"/>
                <a:cs typeface="Candara"/>
              </a:rPr>
              <a:t> library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1047" y="3923530"/>
            <a:ext cx="4527189" cy="635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Distributed file system: GFS/HDFS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25875" y="1393110"/>
            <a:ext cx="2063750" cy="11677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ndara"/>
                <a:cs typeface="Candara"/>
              </a:rPr>
              <a:t>Master</a:t>
            </a:r>
            <a:endParaRPr lang="en-US" sz="2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cxnSp>
        <p:nvCxnSpPr>
          <p:cNvPr id="9" name="Straight Arrow Connector 8"/>
          <p:cNvCxnSpPr>
            <a:stCxn id="10" idx="0"/>
            <a:endCxn id="8" idx="4"/>
          </p:cNvCxnSpPr>
          <p:nvPr/>
        </p:nvCxnSpPr>
        <p:spPr>
          <a:xfrm flipH="1" flipV="1">
            <a:off x="4857750" y="2560865"/>
            <a:ext cx="12035" cy="37143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86247" y="2932300"/>
            <a:ext cx="5367075" cy="171823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33489" y="4789283"/>
            <a:ext cx="3807505" cy="869775"/>
            <a:chOff x="1944127" y="3354992"/>
            <a:chExt cx="3533614" cy="493237"/>
          </a:xfrm>
        </p:grpSpPr>
        <p:pic>
          <p:nvPicPr>
            <p:cNvPr id="17" name="Picture 1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124" y="3354992"/>
              <a:ext cx="540617" cy="493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4127" y="3354992"/>
              <a:ext cx="540617" cy="493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5891" y="3354992"/>
              <a:ext cx="540617" cy="493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2873" y="3354992"/>
              <a:ext cx="540617" cy="49323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43759" y="3300346"/>
            <a:ext cx="179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ndara"/>
                <a:cs typeface="Candara"/>
              </a:rPr>
              <a:t>Distributed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ndara"/>
                <a:cs typeface="Candara"/>
              </a:rPr>
              <a:t>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5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oftware 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3176" y="4305304"/>
            <a:ext cx="1737157" cy="3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Task tracker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397" y="4756558"/>
            <a:ext cx="1764439" cy="3144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Data node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33044" y="1756000"/>
            <a:ext cx="2359469" cy="11677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ndara"/>
                <a:cs typeface="Candara"/>
              </a:rPr>
              <a:t>Namenode</a:t>
            </a:r>
            <a:endParaRPr lang="en-US" sz="2400" dirty="0" smtClean="0">
              <a:solidFill>
                <a:schemeClr val="tx1"/>
              </a:solidFill>
              <a:latin typeface="Candara"/>
              <a:cs typeface="Candara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ndara"/>
                <a:cs typeface="Candara"/>
              </a:rPr>
              <a:t>(HDFS)</a:t>
            </a:r>
            <a:endParaRPr lang="en-US" sz="2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1391755" y="3134132"/>
            <a:ext cx="3066265" cy="117117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923673" y="5152173"/>
            <a:ext cx="7616204" cy="869775"/>
            <a:chOff x="1944127" y="3354992"/>
            <a:chExt cx="3533614" cy="493237"/>
          </a:xfrm>
        </p:grpSpPr>
        <p:pic>
          <p:nvPicPr>
            <p:cNvPr id="17" name="Picture 1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124" y="3354992"/>
              <a:ext cx="540617" cy="493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4127" y="3354992"/>
              <a:ext cx="540617" cy="493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5891" y="3354992"/>
              <a:ext cx="540617" cy="493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2873" y="3354992"/>
              <a:ext cx="540617" cy="49323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737357" y="4305304"/>
            <a:ext cx="1737157" cy="3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Task tracker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3578" y="4756558"/>
            <a:ext cx="1764439" cy="3144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Data node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1046" y="4305304"/>
            <a:ext cx="1737157" cy="3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Task tracker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7267" y="4756558"/>
            <a:ext cx="1764439" cy="3144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Data node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3792" y="4318507"/>
            <a:ext cx="1737157" cy="314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Task tracker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90013" y="4769761"/>
            <a:ext cx="1764439" cy="3144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Data node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47355" y="1772495"/>
            <a:ext cx="2770689" cy="11677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ndara"/>
                <a:cs typeface="Candara"/>
              </a:rPr>
              <a:t>Job tracker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ndara"/>
                <a:cs typeface="Candara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Candara"/>
                <a:cs typeface="Candara"/>
              </a:rPr>
              <a:t>MapReduce</a:t>
            </a:r>
            <a:r>
              <a:rPr lang="en-US" sz="2400" dirty="0" smtClean="0">
                <a:solidFill>
                  <a:schemeClr val="tx1"/>
                </a:solidFill>
                <a:latin typeface="Candara"/>
                <a:cs typeface="Candara"/>
              </a:rPr>
              <a:t>)</a:t>
            </a:r>
            <a:endParaRPr lang="en-US" sz="2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1379" y="1316628"/>
            <a:ext cx="5442413" cy="18175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1" idx="0"/>
          </p:cNvCxnSpPr>
          <p:nvPr/>
        </p:nvCxnSpPr>
        <p:spPr>
          <a:xfrm flipV="1">
            <a:off x="3605936" y="3175004"/>
            <a:ext cx="852084" cy="11303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458020" y="3175004"/>
            <a:ext cx="1338935" cy="117117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502586" y="3175004"/>
            <a:ext cx="3474327" cy="11303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1656" y="1226383"/>
            <a:ext cx="179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Candara"/>
                <a:cs typeface="Candara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116928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execution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 bwMode="auto">
          <a:xfrm>
            <a:off x="643276" y="1316628"/>
            <a:ext cx="7570861" cy="46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 revisited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88778"/>
            <a:ext cx="8528050" cy="4040471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Parallelization</a:t>
            </a:r>
            <a:endParaRPr lang="en-US" dirty="0" smtClean="0"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Communication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Synchronization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Load balancing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Faults &amp; semantics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Scheduling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778"/>
            <a:ext cx="8686800" cy="44843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err="1"/>
              <a:t>MapReduce</a:t>
            </a:r>
            <a:r>
              <a:rPr lang="en-US" dirty="0"/>
              <a:t> [OSDI’04</a:t>
            </a:r>
            <a:r>
              <a:rPr lang="en-US" dirty="0" smtClean="0"/>
              <a:t>] and YARN [SoCC’13]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Original M/R, and the next generation of M/R</a:t>
            </a:r>
          </a:p>
          <a:p>
            <a:pPr lvl="1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Dryad </a:t>
            </a:r>
            <a:r>
              <a:rPr lang="en-US" dirty="0"/>
              <a:t>[EuroSys’07]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Generalized framework for data-parallel computations</a:t>
            </a:r>
          </a:p>
          <a:p>
            <a:pPr lvl="1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Spark </a:t>
            </a:r>
            <a:r>
              <a:rPr lang="en-US" dirty="0"/>
              <a:t>[NSDI’12</a:t>
            </a:r>
            <a:r>
              <a:rPr lang="en-US" dirty="0" smtClean="0"/>
              <a:t>]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In</a:t>
            </a:r>
            <a:r>
              <a:rPr lang="en-US" dirty="0"/>
              <a:t>-memory distributed data parallel computing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8778"/>
            <a:ext cx="8842375" cy="44843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Graph algorithms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/>
              <a:t>Pregel</a:t>
            </a:r>
            <a:r>
              <a:rPr lang="en-US" dirty="0" smtClean="0"/>
              <a:t> [SIGMOD ‘10], </a:t>
            </a:r>
            <a:r>
              <a:rPr lang="en-US" dirty="0" err="1" smtClean="0"/>
              <a:t>GraphX</a:t>
            </a:r>
            <a:r>
              <a:rPr lang="en-US" dirty="0" smtClean="0"/>
              <a:t> [OSDI’14]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Iterative algorithms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/>
              <a:t>Haloop</a:t>
            </a:r>
            <a:r>
              <a:rPr lang="en-US" dirty="0" smtClean="0"/>
              <a:t> [VLDB’10], CIEL [NSDI </a:t>
            </a:r>
            <a:r>
              <a:rPr lang="fr-FR" dirty="0" smtClean="0"/>
              <a:t>’</a:t>
            </a:r>
            <a:r>
              <a:rPr lang="en-US" dirty="0" smtClean="0"/>
              <a:t>11]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Stream processing – Low latency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D-stream [SOSP’13], Naiad [SOSP’13], Storm, S4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Low-level abstraction for common data analysis tasks!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Pig [SIGMOD’10],  Shark [SIGMOD’13], </a:t>
            </a:r>
            <a:r>
              <a:rPr lang="en-US" dirty="0" err="1" smtClean="0"/>
              <a:t>DryadLINQ</a:t>
            </a:r>
            <a:r>
              <a:rPr lang="en-US" dirty="0" smtClean="0"/>
              <a:t> [OSDI’08]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4270376"/>
            <a:ext cx="8731250" cy="10795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Data” Systems</a:t>
            </a:r>
            <a:endParaRPr lang="en-US" dirty="0"/>
          </a:p>
        </p:txBody>
      </p:sp>
      <p:pic>
        <p:nvPicPr>
          <p:cNvPr id="7" name="Picture 6" descr="ebay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520" y="1696543"/>
            <a:ext cx="1905000" cy="792956"/>
          </a:xfrm>
          <a:prstGeom prst="rect">
            <a:avLst/>
          </a:prstGeom>
        </p:spPr>
      </p:pic>
      <p:pic>
        <p:nvPicPr>
          <p:cNvPr id="10" name="Picture 9" descr="google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60" y="1597721"/>
            <a:ext cx="23813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111" y="1673921"/>
            <a:ext cx="2227773" cy="838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24272" y="19083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427" y="1498192"/>
            <a:ext cx="1189658" cy="1189658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2360" y="3004484"/>
            <a:ext cx="2381364" cy="561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Collect data</a:t>
            </a:r>
          </a:p>
          <a:p>
            <a:pPr algn="ctr"/>
            <a:endParaRPr lang="en-US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272828" y="3011127"/>
            <a:ext cx="2293967" cy="548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Process data</a:t>
            </a:r>
          </a:p>
          <a:p>
            <a:pPr algn="ctr"/>
            <a:endParaRPr lang="en-US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00195" y="3010443"/>
            <a:ext cx="2386605" cy="115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47795" y="2993143"/>
            <a:ext cx="2648290" cy="5844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Provide services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53724" y="3285390"/>
            <a:ext cx="5191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6795" y="3284193"/>
            <a:ext cx="581000" cy="2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27021" y="3794023"/>
            <a:ext cx="2975572" cy="122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E.g. Web-crawl, </a:t>
            </a:r>
          </a:p>
          <a:p>
            <a:pPr algn="ctr"/>
            <a:r>
              <a:rPr lang="en-US" sz="2000" dirty="0" smtClean="0"/>
              <a:t>Click-streams,</a:t>
            </a:r>
          </a:p>
          <a:p>
            <a:pPr algn="ctr"/>
            <a:r>
              <a:rPr lang="en-US" sz="2000" dirty="0"/>
              <a:t>s</a:t>
            </a:r>
            <a:r>
              <a:rPr lang="en-US" sz="2000" dirty="0" smtClean="0"/>
              <a:t>ocial network graph </a:t>
            </a:r>
          </a:p>
          <a:p>
            <a:pPr algn="ctr"/>
            <a:endParaRPr lang="en-US" sz="200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908008" y="3794023"/>
            <a:ext cx="2975572" cy="122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E.g. PageRank, </a:t>
            </a:r>
          </a:p>
          <a:p>
            <a:pPr algn="ctr"/>
            <a:r>
              <a:rPr lang="en-US" sz="2000" dirty="0" smtClean="0"/>
              <a:t>clustering, machine learning algorithms </a:t>
            </a:r>
          </a:p>
          <a:p>
            <a:pPr algn="ctr"/>
            <a:endParaRPr lang="en-US" sz="20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01354" y="3794023"/>
            <a:ext cx="2975572" cy="122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E.g. search, </a:t>
            </a:r>
          </a:p>
          <a:p>
            <a:pPr algn="ctr"/>
            <a:r>
              <a:rPr lang="en-US" sz="2000" dirty="0" smtClean="0"/>
              <a:t>recommendations, </a:t>
            </a:r>
          </a:p>
          <a:p>
            <a:pPr algn="ctr"/>
            <a:r>
              <a:rPr lang="en-US" sz="2000" dirty="0" smtClean="0"/>
              <a:t>spam detection</a:t>
            </a:r>
          </a:p>
          <a:p>
            <a:pPr algn="ctr"/>
            <a:endParaRPr lang="en-US" sz="20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5471537"/>
            <a:ext cx="2381364" cy="561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Raw data</a:t>
            </a:r>
          </a:p>
          <a:p>
            <a:pPr algn="ctr"/>
            <a:endParaRPr lang="en-US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357668" y="5478180"/>
            <a:ext cx="2293967" cy="548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System</a:t>
            </a:r>
          </a:p>
          <a:p>
            <a:pPr algn="ctr"/>
            <a:endParaRPr lang="en-US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232635" y="5460196"/>
            <a:ext cx="2648290" cy="5844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Information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848669" y="5765954"/>
            <a:ext cx="5191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61740" y="5764757"/>
            <a:ext cx="581000" cy="2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3" grpId="0" animBg="1"/>
      <p:bldP spid="26" grpId="0" animBg="1"/>
      <p:bldP spid="31" grpId="0"/>
      <p:bldP spid="32" grpId="0"/>
      <p:bldP spid="33" grpId="0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7" y="1279098"/>
            <a:ext cx="8847103" cy="44843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Distributed programming with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Data-parallel programming model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Runtime library to handle all low-level details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Pig: high-level abstraction for common tasks</a:t>
            </a:r>
          </a:p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Resources: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/>
              <a:t>Hadoop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http://hadoop.apache.org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/>
              <a:t>Spark: </a:t>
            </a:r>
            <a:r>
              <a:rPr lang="en-US" dirty="0">
                <a:hlinkClick r:id="rId3"/>
              </a:rPr>
              <a:t>https://spark.apache.org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/>
              <a:t>Dryad: </a:t>
            </a:r>
            <a:r>
              <a:rPr lang="en-US" dirty="0">
                <a:hlinkClick r:id="rId4"/>
              </a:rPr>
              <a:t>http://research.microsoft.com/en-us/projects/dryad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8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706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2079" y="3109833"/>
            <a:ext cx="4159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ndara"/>
                <a:ea typeface="+mj-ea"/>
                <a:cs typeface="Candara"/>
              </a:rPr>
              <a:t>Pramod Bhatotia</a:t>
            </a:r>
            <a:br>
              <a:rPr lang="en-US" sz="2800" dirty="0">
                <a:solidFill>
                  <a:prstClr val="black"/>
                </a:solidFill>
                <a:latin typeface="Candara"/>
                <a:ea typeface="+mj-ea"/>
                <a:cs typeface="Candara"/>
              </a:rPr>
            </a:br>
            <a:r>
              <a:rPr lang="en-US" sz="2800" dirty="0">
                <a:solidFill>
                  <a:srgbClr val="1F497D"/>
                </a:solidFill>
                <a:latin typeface="Candara"/>
                <a:ea typeface="+mj-ea"/>
                <a:cs typeface="Candara"/>
                <a:hlinkClick r:id="rId2"/>
              </a:rPr>
              <a:t>wp.mpi-sws.org/~bhatotia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5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related to Apache Pig were NOT covered in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E00D-027A-B94C-964F-F89DFF853F7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97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356"/>
            <a:ext cx="8229600" cy="245881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Programmers are lazy!</a:t>
            </a:r>
          </a:p>
          <a:p>
            <a:pPr algn="ctr"/>
            <a:r>
              <a:rPr lang="en-US" dirty="0" smtClean="0"/>
              <a:t>(they don’t even wish to write Map and Reduce)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9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8778"/>
            <a:ext cx="8433457" cy="448435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Common operations: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Filter, join, group-by, sort, etc.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MapReduce</a:t>
            </a:r>
            <a:r>
              <a:rPr lang="en-US" dirty="0" smtClean="0"/>
              <a:t> offers a low-level primitive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Requires repeated re-implementation of these operators</a:t>
            </a:r>
          </a:p>
          <a:p>
            <a:pPr lvl="1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power of abstraction!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Design once and 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1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Distributed dataflow queries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Pig Latin =   SQL-kind queries + Distributed execution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85" y="1929810"/>
            <a:ext cx="2063898" cy="18588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10083" y="1494236"/>
            <a:ext cx="3638558" cy="3124249"/>
            <a:chOff x="4958771" y="1494236"/>
            <a:chExt cx="3638558" cy="3124249"/>
          </a:xfrm>
        </p:grpSpPr>
        <p:grpSp>
          <p:nvGrpSpPr>
            <p:cNvPr id="8" name="Group 7"/>
            <p:cNvGrpSpPr/>
            <p:nvPr/>
          </p:nvGrpSpPr>
          <p:grpSpPr>
            <a:xfrm rot="5400000">
              <a:off x="6879681" y="1405919"/>
              <a:ext cx="1629332" cy="1805965"/>
              <a:chOff x="5102914" y="2379239"/>
              <a:chExt cx="3319879" cy="186397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99854" y="2644288"/>
                <a:ext cx="460374" cy="1209774"/>
                <a:chOff x="6107669" y="3497380"/>
                <a:chExt cx="460374" cy="1209774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6107669" y="4284743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6107669" y="349738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6191421" y="4359914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6191421" y="3572551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16200000">
                <a:off x="7940834" y="3146746"/>
                <a:ext cx="695634" cy="268284"/>
                <a:chOff x="5651864" y="2803144"/>
                <a:chExt cx="695634" cy="324547"/>
              </a:xfrm>
            </p:grpSpPr>
            <p:sp>
              <p:nvSpPr>
                <p:cNvPr id="72" name="Alternate Process 71"/>
                <p:cNvSpPr/>
                <p:nvPr/>
              </p:nvSpPr>
              <p:spPr>
                <a:xfrm>
                  <a:off x="5651864" y="2803152"/>
                  <a:ext cx="695634" cy="324539"/>
                </a:xfrm>
                <a:prstGeom prst="flowChartAlternateProcess">
                  <a:avLst/>
                </a:prstGeom>
                <a:ln w="28575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5812251" y="2965414"/>
                  <a:ext cx="324539" cy="0"/>
                </a:xfrm>
                <a:prstGeom prst="line">
                  <a:avLst/>
                </a:prstGeom>
                <a:ln w="28575" cmpd="sng">
                  <a:solidFill>
                    <a:schemeClr val="accent1"/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 rot="16200000">
                <a:off x="4799630" y="3121729"/>
                <a:ext cx="944052" cy="337483"/>
                <a:chOff x="2669553" y="2798449"/>
                <a:chExt cx="944052" cy="337483"/>
              </a:xfrm>
            </p:grpSpPr>
            <p:sp>
              <p:nvSpPr>
                <p:cNvPr id="68" name="Alternate Process 67"/>
                <p:cNvSpPr/>
                <p:nvPr/>
              </p:nvSpPr>
              <p:spPr>
                <a:xfrm>
                  <a:off x="2669553" y="2806061"/>
                  <a:ext cx="944052" cy="316930"/>
                </a:xfrm>
                <a:prstGeom prst="flowChartAlternateProcess">
                  <a:avLst/>
                </a:prstGeom>
                <a:ln w="28575" cmpd="sng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2778244" y="2964526"/>
                  <a:ext cx="316930" cy="0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75000"/>
                    </a:schemeClr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308095" y="2798449"/>
                  <a:ext cx="0" cy="324539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75000"/>
                    </a:schemeClr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669554" y="2811393"/>
                  <a:ext cx="0" cy="324539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75000"/>
                    </a:schemeClr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6374794" y="2627059"/>
                <a:ext cx="1008812" cy="1403275"/>
                <a:chOff x="4625750" y="1406013"/>
                <a:chExt cx="1465488" cy="1403275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4642181" y="1406013"/>
                  <a:ext cx="1449057" cy="106941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4644415" y="2098985"/>
                  <a:ext cx="1446823" cy="37644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4642181" y="2475431"/>
                  <a:ext cx="1449057" cy="331297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4625750" y="1408572"/>
                  <a:ext cx="1465488" cy="27949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4627984" y="1688068"/>
                  <a:ext cx="1463254" cy="41347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4625750" y="1688068"/>
                  <a:ext cx="1465488" cy="11212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7760228" y="2913566"/>
                <a:ext cx="394289" cy="770024"/>
                <a:chOff x="6506094" y="1860509"/>
                <a:chExt cx="788577" cy="770024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6506094" y="1860509"/>
                  <a:ext cx="788577" cy="230875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V="1">
                  <a:off x="6548666" y="2474217"/>
                  <a:ext cx="702079" cy="15631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Arrow Connector 48"/>
              <p:cNvCxnSpPr>
                <a:stCxn id="68" idx="2"/>
              </p:cNvCxnSpPr>
              <p:nvPr/>
            </p:nvCxnSpPr>
            <p:spPr>
              <a:xfrm>
                <a:off x="5427457" y="3290470"/>
                <a:ext cx="517249" cy="18905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5931582" y="2379239"/>
                <a:ext cx="509802" cy="1863973"/>
                <a:chOff x="2857571" y="3215325"/>
                <a:chExt cx="509802" cy="1863973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2857571" y="461604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2857571" y="3908297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2857571" y="3215325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2924161" y="4674049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2924161" y="3966306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2924161" y="3273334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2990751" y="4732058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2990751" y="4024315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2990751" y="3331343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rot="5400000">
              <a:off x="6951924" y="2980476"/>
              <a:ext cx="1470053" cy="1805965"/>
              <a:chOff x="5427457" y="2379239"/>
              <a:chExt cx="2995336" cy="186397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299854" y="2644288"/>
                <a:ext cx="460374" cy="1209774"/>
                <a:chOff x="6107669" y="3497380"/>
                <a:chExt cx="460374" cy="120977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6107669" y="4284743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6107669" y="349738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>
                      <a:solidFill>
                        <a:srgbClr val="000090"/>
                      </a:solidFill>
                    </a:rPr>
                    <a:t>R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6191421" y="4359914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6191421" y="3572551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rot="16200000">
                <a:off x="7940834" y="3146746"/>
                <a:ext cx="695634" cy="268284"/>
                <a:chOff x="5651864" y="2803144"/>
                <a:chExt cx="695634" cy="324547"/>
              </a:xfrm>
            </p:grpSpPr>
            <p:sp>
              <p:nvSpPr>
                <p:cNvPr id="38" name="Alternate Process 37"/>
                <p:cNvSpPr/>
                <p:nvPr/>
              </p:nvSpPr>
              <p:spPr>
                <a:xfrm>
                  <a:off x="5651864" y="2803152"/>
                  <a:ext cx="695634" cy="324539"/>
                </a:xfrm>
                <a:prstGeom prst="flowChartAlternateProcess">
                  <a:avLst/>
                </a:prstGeom>
                <a:ln w="28575" cmpd="sng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5812251" y="2965414"/>
                  <a:ext cx="324539" cy="0"/>
                </a:xfrm>
                <a:prstGeom prst="line">
                  <a:avLst/>
                </a:prstGeom>
                <a:ln w="28575" cmpd="sng">
                  <a:solidFill>
                    <a:schemeClr val="accent1"/>
                  </a:solidFill>
                  <a:headEnd type="none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6374794" y="2627059"/>
                <a:ext cx="1008812" cy="1403275"/>
                <a:chOff x="4625750" y="1406013"/>
                <a:chExt cx="1465488" cy="140327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4642181" y="1406013"/>
                  <a:ext cx="1449057" cy="1069418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4644415" y="2098985"/>
                  <a:ext cx="1446823" cy="37644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4642181" y="2475431"/>
                  <a:ext cx="1449057" cy="331297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4625750" y="1408572"/>
                  <a:ext cx="1465488" cy="27949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627984" y="1688068"/>
                  <a:ext cx="1463254" cy="41347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4625750" y="1688068"/>
                  <a:ext cx="1465488" cy="1121220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7760228" y="2913566"/>
                <a:ext cx="394289" cy="770024"/>
                <a:chOff x="6506094" y="1860509"/>
                <a:chExt cx="788577" cy="770024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6506094" y="1860509"/>
                  <a:ext cx="788577" cy="230875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6548666" y="2474217"/>
                  <a:ext cx="702079" cy="156316"/>
                </a:xfrm>
                <a:prstGeom prst="straightConnector1">
                  <a:avLst/>
                </a:prstGeom>
                <a:ln w="19050" cmpd="sng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5427457" y="3290470"/>
                <a:ext cx="517249" cy="18905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931582" y="2379239"/>
                <a:ext cx="509802" cy="1863973"/>
                <a:chOff x="2857571" y="3215325"/>
                <a:chExt cx="509802" cy="1863973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2857571" y="4616040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857571" y="3908297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2857571" y="3215325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2924161" y="4674049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2924161" y="3966306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2924161" y="3273334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90"/>
                      </a:solidFill>
                    </a:rPr>
                    <a:t>M</a:t>
                  </a:r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2990751" y="4732058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2990751" y="4024315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2990751" y="3331343"/>
                  <a:ext cx="376622" cy="34724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400" dirty="0">
                    <a:solidFill>
                      <a:srgbClr val="000090"/>
                    </a:solidFill>
                  </a:endParaRPr>
                </a:p>
              </p:txBody>
            </p:sp>
          </p:grpSp>
        </p:grpSp>
        <p:sp>
          <p:nvSpPr>
            <p:cNvPr id="10" name="Right Brace 9"/>
            <p:cNvSpPr/>
            <p:nvPr/>
          </p:nvSpPr>
          <p:spPr>
            <a:xfrm rot="10800000">
              <a:off x="6271368" y="1600091"/>
              <a:ext cx="453002" cy="11020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8771" y="1813775"/>
              <a:ext cx="14150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First</a:t>
              </a:r>
            </a:p>
            <a:p>
              <a:pPr algn="ctr"/>
              <a:r>
                <a:rPr lang="en-US" sz="2000" dirty="0" err="1" smtClean="0"/>
                <a:t>MapReduce</a:t>
              </a:r>
              <a:r>
                <a:rPr lang="en-US" sz="2000" dirty="0" smtClean="0"/>
                <a:t> job</a:t>
              </a:r>
              <a:endParaRPr lang="en-US" sz="2000" dirty="0"/>
            </a:p>
          </p:txBody>
        </p:sp>
        <p:sp>
          <p:nvSpPr>
            <p:cNvPr id="12" name="Right Brace 11"/>
            <p:cNvSpPr/>
            <p:nvPr/>
          </p:nvSpPr>
          <p:spPr>
            <a:xfrm rot="10800000">
              <a:off x="6378642" y="3266967"/>
              <a:ext cx="453002" cy="110208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8771" y="3480651"/>
              <a:ext cx="15427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Second</a:t>
              </a:r>
            </a:p>
            <a:p>
              <a:pPr algn="ctr"/>
              <a:r>
                <a:rPr lang="en-US" sz="2000" dirty="0" err="1" smtClean="0"/>
                <a:t>MapReduce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job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34040" y="2826499"/>
              <a:ext cx="1232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Pipelined</a:t>
              </a:r>
              <a:endParaRPr lang="en-US" sz="2000" dirty="0"/>
            </a:p>
          </p:txBody>
        </p:sp>
      </p:grpSp>
      <p:sp>
        <p:nvSpPr>
          <p:cNvPr id="78" name="Content Placeholder 2"/>
          <p:cNvSpPr txBox="1">
            <a:spLocks/>
          </p:cNvSpPr>
          <p:nvPr/>
        </p:nvSpPr>
        <p:spPr>
          <a:xfrm>
            <a:off x="1975711" y="4035360"/>
            <a:ext cx="2648290" cy="5844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Pig compiler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729858" y="2981122"/>
            <a:ext cx="5191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542929" y="2979925"/>
            <a:ext cx="581000" cy="2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>
          <a:xfrm>
            <a:off x="162139" y="2411169"/>
            <a:ext cx="1472770" cy="122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Pig Latin</a:t>
            </a:r>
          </a:p>
          <a:p>
            <a:pPr algn="ctr"/>
            <a:r>
              <a:rPr lang="en-US" dirty="0" smtClean="0"/>
              <a:t>script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300353" y="5052398"/>
            <a:ext cx="2648290" cy="1081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MapReduce</a:t>
            </a:r>
            <a:endParaRPr lang="en-US" dirty="0" smtClean="0"/>
          </a:p>
          <a:p>
            <a:pPr algn="ctr"/>
            <a:r>
              <a:rPr lang="en-US" dirty="0" smtClean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48594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1" grpId="0"/>
      <p:bldP spid="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compilation process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6700" y="2524124"/>
            <a:ext cx="8774985" cy="1412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Pig compiler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0200" y="3213856"/>
            <a:ext cx="2381364" cy="561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Logical plan</a:t>
            </a:r>
          </a:p>
          <a:p>
            <a:pPr algn="ctr"/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0668" y="3220499"/>
            <a:ext cx="2293967" cy="548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Physical plan</a:t>
            </a:r>
          </a:p>
          <a:p>
            <a:pPr algn="ctr"/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15050" y="3202515"/>
            <a:ext cx="2861125" cy="5844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plan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21669" y="3508273"/>
            <a:ext cx="51910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34740" y="3507076"/>
            <a:ext cx="581000" cy="2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85" y="1587501"/>
            <a:ext cx="6634989" cy="4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contd.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167017"/>
            <a:ext cx="4711700" cy="51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24"/>
            <a:ext cx="8686800" cy="1028700"/>
          </a:xfrm>
        </p:spPr>
        <p:txBody>
          <a:bodyPr/>
          <a:lstStyle/>
          <a:p>
            <a:r>
              <a:rPr lang="en-US" dirty="0" smtClean="0"/>
              <a:t>How much data?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4593048" y="2366334"/>
            <a:ext cx="4114800" cy="792956"/>
            <a:chOff x="381000" y="1673662"/>
            <a:chExt cx="4114800" cy="792956"/>
          </a:xfrm>
        </p:grpSpPr>
        <p:pic>
          <p:nvPicPr>
            <p:cNvPr id="4" name="Picture 3" descr="ebay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673662"/>
              <a:ext cx="1905000" cy="7929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749862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 smtClean="0">
                  <a:latin typeface="Gill Sans"/>
                  <a:cs typeface="Gill Sans"/>
                </a:rPr>
                <a:t>&gt;10 PB data, 75B DB calls per day (6/2012)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304800" y="805740"/>
            <a:ext cx="5257800" cy="1280755"/>
            <a:chOff x="304800" y="300335"/>
            <a:chExt cx="5257800" cy="1280755"/>
          </a:xfrm>
        </p:grpSpPr>
        <p:pic>
          <p:nvPicPr>
            <p:cNvPr id="8" name="Picture 7" descr="google-logo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00335"/>
              <a:ext cx="2381364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057400" y="934759"/>
              <a:ext cx="350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processes 20 PB a day (2008)</a:t>
              </a:r>
            </a:p>
            <a:p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crawls 20B web pages a day (2012)</a:t>
              </a: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228600" y="3199820"/>
            <a:ext cx="4572000" cy="838200"/>
            <a:chOff x="533400" y="3200400"/>
            <a:chExt cx="4572000" cy="838200"/>
          </a:xfrm>
        </p:grpSpPr>
        <p:pic>
          <p:nvPicPr>
            <p:cNvPr id="10" name="Picture 9" descr="faceboo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627" y="3200400"/>
              <a:ext cx="2227773" cy="83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3400" y="3276600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&gt;100 PB of user data + </a:t>
              </a:r>
              <a:b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500 TB/day (8/2012)</a:t>
              </a: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3869148" y="4348230"/>
            <a:ext cx="5105400" cy="1082933"/>
            <a:chOff x="381000" y="3429000"/>
            <a:chExt cx="5105400" cy="1082933"/>
          </a:xfrm>
        </p:grpSpPr>
        <p:pic>
          <p:nvPicPr>
            <p:cNvPr id="27" name="Picture 26" descr="aws-logo-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3429000"/>
              <a:ext cx="2092377" cy="8509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438400" y="3588603"/>
              <a:ext cx="3048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S3: 449B objects, peak 290k request/second (7/2011)</a:t>
              </a:r>
            </a:p>
            <a:p>
              <a:r>
                <a:rPr lang="en-US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1T objects (6/2012)</a:t>
              </a: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040408" y="5787029"/>
            <a:ext cx="7053073" cy="7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Distributed Systems!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72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contd.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75" y="1316628"/>
            <a:ext cx="4483100" cy="48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4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staged-compilation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SQL query optimizations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MapReduce</a:t>
            </a:r>
            <a:r>
              <a:rPr lang="en-US" dirty="0" smtClean="0"/>
              <a:t> specific optimizations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Refer Pig papers for details [SIGMOD ‘08, VLDB’09]</a:t>
            </a:r>
          </a:p>
        </p:txBody>
      </p:sp>
    </p:spTree>
    <p:extLst>
      <p:ext uri="{BB962C8B-B14F-4D97-AF65-F5344CB8AC3E}">
        <p14:creationId xmlns:p14="http://schemas.microsoft.com/office/powerpoint/2010/main" val="41893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39"/>
            <a:ext cx="8229600" cy="44843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Apache HIVE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Built on top of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DryadLINQ</a:t>
            </a:r>
            <a:r>
              <a:rPr lang="en-US" dirty="0" smtClean="0"/>
              <a:t> [OSDI’08] or SCOPE  [VLDB’08]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Built on top of Dryad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Spark SQL [SIGMOD’15]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Built on top of Spark</a:t>
            </a:r>
          </a:p>
        </p:txBody>
      </p:sp>
    </p:spTree>
    <p:extLst>
      <p:ext uri="{BB962C8B-B14F-4D97-AF65-F5344CB8AC3E}">
        <p14:creationId xmlns:p14="http://schemas.microsoft.com/office/powerpoint/2010/main" val="163612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Data-centers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81" y="1235568"/>
            <a:ext cx="6019800" cy="40121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40408" y="5413675"/>
            <a:ext cx="7053073" cy="490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FF"/>
                </a:solidFill>
              </a:rPr>
              <a:t>Cluster of 100s of thousands of machines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142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05" y="1354409"/>
            <a:ext cx="8229600" cy="15293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How to </a:t>
            </a:r>
            <a:r>
              <a:rPr lang="en-US" sz="3200" u="sng" dirty="0"/>
              <a:t>easily</a:t>
            </a:r>
            <a:r>
              <a:rPr lang="en-US" sz="3200" dirty="0"/>
              <a:t> write parallel applications on distributed computing systems?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5356" y="3114495"/>
            <a:ext cx="8646265" cy="1529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MapReduce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Pig</a:t>
            </a:r>
          </a:p>
          <a:p>
            <a:pPr marL="971550" lvl="1" indent="-514350">
              <a:buFont typeface="Arial"/>
              <a:buChar char="•"/>
            </a:pPr>
            <a:r>
              <a:rPr lang="en-US" strike="sngStrike" dirty="0" smtClean="0"/>
              <a:t>A high-level language built on top of </a:t>
            </a:r>
            <a:r>
              <a:rPr lang="en-US" strike="sngStrike" dirty="0" err="1" smtClean="0"/>
              <a:t>MapReduce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01031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779"/>
            <a:ext cx="8229600" cy="26912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How to parallelize application logic?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to communicate?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to synchronize?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to perform load balancing?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to handle faults?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to schedule jobs?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7256" y="4080013"/>
            <a:ext cx="8606912" cy="2276337"/>
            <a:chOff x="297256" y="3695071"/>
            <a:chExt cx="8606912" cy="227633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4336628"/>
              <a:ext cx="2381364" cy="561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Design</a:t>
              </a:r>
            </a:p>
            <a:p>
              <a:pPr algn="ctr"/>
              <a:endParaRPr lang="en-US" dirty="0" smtClean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357668" y="4343271"/>
              <a:ext cx="2293967" cy="5485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Implement</a:t>
              </a:r>
            </a:p>
            <a:p>
              <a:pPr algn="ctr"/>
              <a:endParaRPr lang="en-US" dirty="0" smtClean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368447" y="5101476"/>
              <a:ext cx="2648290" cy="5844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Debug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019800" y="4325287"/>
              <a:ext cx="2648290" cy="5844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Optimize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60957" y="5101476"/>
              <a:ext cx="2648290" cy="5844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Maintain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7256" y="3695071"/>
              <a:ext cx="8606912" cy="2276337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129004" y="3998953"/>
            <a:ext cx="7053073" cy="490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ea typeface="+mn-ea"/>
                <a:cs typeface="Candar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For each and every application!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303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abstraction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0578" y="3738151"/>
            <a:ext cx="8606912" cy="1844158"/>
            <a:chOff x="180578" y="3549011"/>
            <a:chExt cx="8606912" cy="1844158"/>
          </a:xfrm>
        </p:grpSpPr>
        <p:grpSp>
          <p:nvGrpSpPr>
            <p:cNvPr id="6" name="Group 5"/>
            <p:cNvGrpSpPr/>
            <p:nvPr/>
          </p:nvGrpSpPr>
          <p:grpSpPr>
            <a:xfrm>
              <a:off x="180578" y="3549011"/>
              <a:ext cx="8606912" cy="1844158"/>
              <a:chOff x="297256" y="4127250"/>
              <a:chExt cx="8606912" cy="1844158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4336628"/>
                <a:ext cx="2381364" cy="56181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Candara"/>
                    <a:ea typeface="+mn-ea"/>
                    <a:cs typeface="Candara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/>
                    <a:ea typeface="+mn-ea"/>
                    <a:cs typeface="Candar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Parallelization</a:t>
                </a:r>
              </a:p>
              <a:p>
                <a:pPr algn="ctr"/>
                <a:endParaRPr lang="en-US" dirty="0" smtClean="0"/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09872" y="4343271"/>
                <a:ext cx="2749984" cy="5485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Candara"/>
                    <a:ea typeface="+mn-ea"/>
                    <a:cs typeface="Candara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/>
                    <a:ea typeface="+mn-ea"/>
                    <a:cs typeface="Candar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Communication</a:t>
                </a:r>
              </a:p>
              <a:p>
                <a:pPr algn="ctr"/>
                <a:endParaRPr lang="en-US" dirty="0" smtClean="0"/>
              </a:p>
            </p:txBody>
          </p:sp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57749" y="5101476"/>
                <a:ext cx="2648290" cy="58449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Candara"/>
                    <a:ea typeface="+mn-ea"/>
                    <a:cs typeface="Candara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/>
                    <a:ea typeface="+mn-ea"/>
                    <a:cs typeface="Candar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Fault-tolerance</a:t>
                </a:r>
              </a:p>
            </p:txBody>
          </p:sp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019800" y="4325287"/>
                <a:ext cx="2648290" cy="5844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Candara"/>
                    <a:ea typeface="+mn-ea"/>
                    <a:cs typeface="Candara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/>
                    <a:ea typeface="+mn-ea"/>
                    <a:cs typeface="Candar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Load balancing</a:t>
                </a: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466514" y="5101476"/>
                <a:ext cx="2648290" cy="58449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Candara"/>
                    <a:ea typeface="+mn-ea"/>
                    <a:cs typeface="Candara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ndara"/>
                    <a:ea typeface="+mn-ea"/>
                    <a:cs typeface="Candara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Myriad Pro"/>
                    <a:ea typeface="+mn-ea"/>
                    <a:cs typeface="Myriad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Synchronization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97256" y="4127250"/>
                <a:ext cx="8606912" cy="1844158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183932" y="4511928"/>
              <a:ext cx="2400886" cy="58449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/>
                  </a:solidFill>
                  <a:latin typeface="Candara"/>
                  <a:ea typeface="+mn-ea"/>
                  <a:cs typeface="Candara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/>
                  <a:ea typeface="+mn-ea"/>
                  <a:cs typeface="Candar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+mn-ea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Scheduling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3079580" y="1445567"/>
            <a:ext cx="2825011" cy="10267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ndara"/>
                <a:cs typeface="Candara"/>
              </a:rPr>
              <a:t>Application</a:t>
            </a:r>
            <a:endParaRPr lang="en-US" sz="28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cxnSp>
        <p:nvCxnSpPr>
          <p:cNvPr id="16" name="Straight Arrow Connector 15"/>
          <p:cNvCxnSpPr>
            <a:stCxn id="14" idx="4"/>
          </p:cNvCxnSpPr>
          <p:nvPr/>
        </p:nvCxnSpPr>
        <p:spPr>
          <a:xfrm flipH="1">
            <a:off x="4484034" y="2472325"/>
            <a:ext cx="8052" cy="7254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77463" y="3153375"/>
            <a:ext cx="1386117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Library</a:t>
            </a:r>
            <a:endParaRPr lang="en-US" sz="3200" dirty="0"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9086" y="3153375"/>
            <a:ext cx="2264963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andara"/>
                <a:cs typeface="Candara"/>
              </a:rPr>
              <a:t>MapReduce</a:t>
            </a:r>
            <a:endParaRPr lang="en-US" sz="32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2449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Programming model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rogrammer writes two methods: Map &amp; Reduce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Run-time library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Takes care of everything else!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5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Inspired from functional programming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ata</a:t>
            </a:r>
            <a:r>
              <a:rPr lang="en-US" dirty="0"/>
              <a:t>-</a:t>
            </a:r>
            <a:r>
              <a:rPr lang="en-US" dirty="0" smtClean="0"/>
              <a:t>parallel application logic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Programmer’s interface: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Map(key, value) </a:t>
            </a:r>
            <a:r>
              <a:rPr lang="en-US" dirty="0" smtClean="0">
                <a:sym typeface="Wingdings"/>
              </a:rPr>
              <a:t> (key, value)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ym typeface="Wingdings"/>
              </a:rPr>
              <a:t>Reduce(key, &lt;value&gt;)  (</a:t>
            </a:r>
            <a:r>
              <a:rPr lang="en-US" dirty="0" err="1" smtClean="0">
                <a:sym typeface="Wingdings"/>
              </a:rPr>
              <a:t>key,value</a:t>
            </a:r>
            <a:r>
              <a:rPr lang="en-US" dirty="0" smtClean="0">
                <a:sym typeface="Wingdings"/>
              </a:rPr>
              <a:t>)</a:t>
            </a:r>
          </a:p>
          <a:p>
            <a:pPr marL="914400" lvl="1" indent="-457200">
              <a:buFont typeface="Arial"/>
              <a:buChar char="•"/>
            </a:pPr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351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20409</TotalTime>
  <Words>1136</Words>
  <Application>Microsoft Macintosh PowerPoint</Application>
  <PresentationFormat>On-screen Show (4:3)</PresentationFormat>
  <Paragraphs>304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Distributed Programming  in “Big Data” Systems   Pramod Bhatotia wp.mpi-sws.org/~bhatotia</vt:lpstr>
      <vt:lpstr>“Big Data” Systems</vt:lpstr>
      <vt:lpstr>How much data?</vt:lpstr>
      <vt:lpstr>Data-centers</vt:lpstr>
      <vt:lpstr>In today’s class</vt:lpstr>
      <vt:lpstr>Design challenges</vt:lpstr>
      <vt:lpstr>The power of abstraction</vt:lpstr>
      <vt:lpstr>MapReduce</vt:lpstr>
      <vt:lpstr>MapReduce programming model</vt:lpstr>
      <vt:lpstr>MapReduce run-time system</vt:lpstr>
      <vt:lpstr>An example: word-count</vt:lpstr>
      <vt:lpstr>MapReduce for word-count</vt:lpstr>
      <vt:lpstr>Word-count example</vt:lpstr>
      <vt:lpstr>MapReduce software stack</vt:lpstr>
      <vt:lpstr>MapReduce software stack</vt:lpstr>
      <vt:lpstr>Runtime execution</vt:lpstr>
      <vt:lpstr>Design challenges revisited</vt:lpstr>
      <vt:lpstr>References</vt:lpstr>
      <vt:lpstr>Limitations of MapReduce</vt:lpstr>
      <vt:lpstr>Summary</vt:lpstr>
      <vt:lpstr>Thanks!</vt:lpstr>
      <vt:lpstr>PowerPoint Presentation</vt:lpstr>
      <vt:lpstr>Motivation for Pig</vt:lpstr>
      <vt:lpstr>Data analysis tasks</vt:lpstr>
      <vt:lpstr>Pig Latin</vt:lpstr>
      <vt:lpstr>Pig architecture</vt:lpstr>
      <vt:lpstr>Overview of the compilation process</vt:lpstr>
      <vt:lpstr>An example</vt:lpstr>
      <vt:lpstr>Example: contd.</vt:lpstr>
      <vt:lpstr>Example: contd.</vt:lpstr>
      <vt:lpstr>Advantages of staged-compilation</vt:lpstr>
      <vt:lpstr>Related systems</vt:lpstr>
    </vt:vector>
  </TitlesOfParts>
  <Company>MPI-SWS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Incoop: MapReduce for Incremental Computation</dc:title>
  <dc:creator>Pramod Bhatotia</dc:creator>
  <cp:lastModifiedBy>Pramod Bhatotia</cp:lastModifiedBy>
  <cp:revision>1327</cp:revision>
  <dcterms:created xsi:type="dcterms:W3CDTF">2011-10-11T21:44:43Z</dcterms:created>
  <dcterms:modified xsi:type="dcterms:W3CDTF">2016-11-16T14:55:45Z</dcterms:modified>
</cp:coreProperties>
</file>