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317" r:id="rId2"/>
    <p:sldId id="437" r:id="rId3"/>
    <p:sldId id="441" r:id="rId4"/>
    <p:sldId id="438" r:id="rId5"/>
    <p:sldId id="455" r:id="rId6"/>
    <p:sldId id="440" r:id="rId7"/>
    <p:sldId id="442" r:id="rId8"/>
    <p:sldId id="406" r:id="rId9"/>
    <p:sldId id="443" r:id="rId10"/>
    <p:sldId id="444" r:id="rId11"/>
    <p:sldId id="457" r:id="rId12"/>
    <p:sldId id="448" r:id="rId13"/>
    <p:sldId id="458" r:id="rId14"/>
    <p:sldId id="460" r:id="rId15"/>
    <p:sldId id="461" r:id="rId16"/>
    <p:sldId id="462" r:id="rId17"/>
    <p:sldId id="450" r:id="rId18"/>
    <p:sldId id="410" r:id="rId19"/>
    <p:sldId id="48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A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4" autoAdjust="0"/>
    <p:restoredTop sz="75826" autoAdjust="0"/>
  </p:normalViewPr>
  <p:slideViewPr>
    <p:cSldViewPr snapToGrid="0" snapToObjects="1">
      <p:cViewPr>
        <p:scale>
          <a:sx n="54" d="100"/>
          <a:sy n="54" d="100"/>
        </p:scale>
        <p:origin x="-268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895E1-0928-9248-A02C-B754A60164ED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E2079-7E64-B84B-B2E6-09B01A68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366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46F79-28C2-914D-8819-32B559F669A2}" type="datetimeFigureOut">
              <a:rPr lang="en-US" smtClean="0"/>
              <a:t>11/16/16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CDBFE-72E8-174C-A5AA-B013619A8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586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sym typeface="Wingdings" charset="0"/>
            </a:endParaRP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6C0ECDF-E213-DB42-B7C4-E17E78AED650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CDBFE-72E8-174C-A5AA-B013619A8C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94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CDBFE-72E8-174C-A5AA-B013619A8C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91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CDBFE-72E8-174C-A5AA-B013619A8C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21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CDBFE-72E8-174C-A5AA-B013619A8C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95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CDBFE-72E8-174C-A5AA-B013619A8C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95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CDBFE-72E8-174C-A5AA-B013619A8C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73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CDBFE-72E8-174C-A5AA-B013619A8C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48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CDBFE-72E8-174C-A5AA-B013619A8C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35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  <a:latin typeface="Myriad Pro"/>
                <a:cs typeface="Myriad Pro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  <a:latin typeface="Myriad Pro"/>
                <a:cs typeface="Myriad Pr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2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AF4979-2721-3D49-BDAE-9574F32840B4}" type="datetime1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Pramod Bhatotia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0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D3934F-DC8E-AE45-80B9-282DC2664E20}" type="datetime1">
              <a:rPr lang="en-US" smtClean="0"/>
              <a:t>11/16/16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Pramod Bhatotia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4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628"/>
            <a:ext cx="8229600" cy="11430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2"/>
                </a:solidFill>
                <a:latin typeface="Candara"/>
                <a:cs typeface="Candar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8778"/>
            <a:ext cx="8229600" cy="4484355"/>
          </a:xfrm>
        </p:spPr>
        <p:txBody>
          <a:bodyPr/>
          <a:lstStyle>
            <a:lvl1pPr marL="0" indent="0">
              <a:buNone/>
              <a:defRPr sz="2800">
                <a:latin typeface="Candara"/>
                <a:cs typeface="Candara"/>
              </a:defRPr>
            </a:lvl1pPr>
            <a:lvl2pPr marL="45720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cs typeface="Candara"/>
              </a:defRPr>
            </a:lvl2pPr>
            <a:lvl3pPr>
              <a:defRPr>
                <a:latin typeface="Myriad Pro"/>
                <a:cs typeface="Myriad Pro"/>
              </a:defRPr>
            </a:lvl3pPr>
            <a:lvl4pPr>
              <a:defRPr>
                <a:latin typeface="Myriad Pro"/>
                <a:cs typeface="Myriad Pro"/>
              </a:defRPr>
            </a:lvl4pPr>
            <a:lvl5pPr>
              <a:defRPr>
                <a:latin typeface="Myriad Pro"/>
                <a:cs typeface="Myriad Pro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>
                <a:latin typeface="Myriad Pro"/>
                <a:cs typeface="Myriad Pro"/>
              </a:defRPr>
            </a:lvl1pPr>
          </a:lstStyle>
          <a:p>
            <a:fld id="{4157E00D-027A-B94C-964F-F89DFF853F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42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0825FA-BC70-604C-8ED9-53FF5FF2541E}" type="datetime1">
              <a:rPr lang="en-US" smtClean="0"/>
              <a:t>11/16/16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Pramod Bhatotia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3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6ABC4B-5DA9-9848-85B7-23DA59C99661}" type="datetime1">
              <a:rPr lang="en-US" smtClean="0"/>
              <a:t>11/16/16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Pramod Bhatotia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7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1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8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6C1457-9424-0348-A29B-2157491486CF}" type="datetime1">
              <a:rPr lang="en-US" smtClean="0"/>
              <a:t>11/16/16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Pramod Bhatotia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5E7396-4B69-A946-B572-4D9F3487B5A7}" type="datetime1">
              <a:rPr lang="en-US" smtClean="0"/>
              <a:t>11/16/16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Pramod Bhatotia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3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2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7E00D-027A-B94C-964F-F89DFF853F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8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slider@mpi-sws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hadoop.apache.org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lider@mpi-sws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18" y="494468"/>
            <a:ext cx="8408988" cy="4760912"/>
          </a:xfrm>
        </p:spPr>
        <p:txBody>
          <a:bodyPr rtlCol="0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4000" dirty="0" smtClean="0">
                <a:latin typeface="Candara"/>
                <a:cs typeface="Candara"/>
              </a:rPr>
              <a:t>Data Management</a:t>
            </a:r>
            <a:br>
              <a:rPr lang="en-US" sz="4000" dirty="0" smtClean="0">
                <a:latin typeface="Candara"/>
                <a:cs typeface="Candara"/>
              </a:rPr>
            </a:br>
            <a:r>
              <a:rPr lang="en-US" sz="4000" dirty="0" smtClean="0">
                <a:latin typeface="Candara"/>
                <a:cs typeface="Candara"/>
              </a:rPr>
              <a:t>with Google File System</a:t>
            </a:r>
            <a:br>
              <a:rPr lang="en-US" sz="4000" dirty="0" smtClean="0">
                <a:latin typeface="Candara"/>
                <a:cs typeface="Candara"/>
              </a:rPr>
            </a:b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/>
                <a:cs typeface="Candara"/>
              </a:rPr>
              <a:t/>
            </a:r>
            <a:b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/>
                <a:cs typeface="Candara"/>
              </a:rPr>
            </a:b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/>
                <a:cs typeface="Candara"/>
              </a:rPr>
              <a:t/>
            </a:r>
            <a:b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/>
                <a:cs typeface="Candara"/>
              </a:rPr>
            </a:b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/>
                <a:cs typeface="Candara"/>
              </a:rPr>
              <a:t/>
            </a:r>
            <a:b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/>
                <a:cs typeface="Candara"/>
              </a:rPr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/>
                <a:cs typeface="Candara"/>
              </a:rPr>
              <a:t/>
            </a:r>
            <a:b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/>
                <a:cs typeface="Candara"/>
              </a:rPr>
            </a:br>
            <a:r>
              <a:rPr lang="en-US" sz="2800" dirty="0" smtClean="0">
                <a:solidFill>
                  <a:prstClr val="black"/>
                </a:solidFill>
                <a:latin typeface="Candara"/>
                <a:ea typeface="+mn-ea"/>
                <a:cs typeface="Candara"/>
              </a:rPr>
              <a:t>Pramod </a:t>
            </a:r>
            <a:r>
              <a:rPr lang="en-US" sz="2800" dirty="0">
                <a:solidFill>
                  <a:prstClr val="black"/>
                </a:solidFill>
                <a:latin typeface="Candara"/>
                <a:ea typeface="+mn-ea"/>
                <a:cs typeface="Candara"/>
              </a:rPr>
              <a:t>Bhatotia</a:t>
            </a:r>
            <a:br>
              <a:rPr lang="en-US" sz="2800" dirty="0">
                <a:solidFill>
                  <a:prstClr val="black"/>
                </a:solidFill>
                <a:latin typeface="Candara"/>
                <a:ea typeface="+mn-ea"/>
                <a:cs typeface="Candara"/>
              </a:rPr>
            </a:br>
            <a:r>
              <a:rPr lang="en-US" sz="2800" dirty="0">
                <a:solidFill>
                  <a:srgbClr val="1F497D"/>
                </a:solidFill>
                <a:latin typeface="Candara"/>
                <a:ea typeface="+mn-ea"/>
                <a:cs typeface="Candara"/>
                <a:hlinkClick r:id="rId3"/>
              </a:rPr>
              <a:t>wp.mpi-sws.org/~bhatotia</a:t>
            </a:r>
            <a:r>
              <a: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/>
            </a:r>
            <a:br>
              <a:rPr lang="en-US" sz="18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endParaRPr lang="en-US" sz="4800" dirty="0">
              <a:solidFill>
                <a:schemeClr val="tx1"/>
              </a:solidFill>
              <a:latin typeface="Candara"/>
              <a:ea typeface="+mj-ea"/>
              <a:cs typeface="Candar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41856" y="4384410"/>
            <a:ext cx="55532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Distributed Systems, 2016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8770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87963" y="4085024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7" name="Oval 6"/>
          <p:cNvSpPr/>
          <p:nvPr/>
        </p:nvSpPr>
        <p:spPr>
          <a:xfrm>
            <a:off x="3104055" y="1393110"/>
            <a:ext cx="3519711" cy="11677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Master node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andara"/>
                <a:cs typeface="Candara"/>
              </a:rPr>
              <a:t>NameNode</a:t>
            </a:r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)</a:t>
            </a:r>
            <a:endParaRPr lang="en-US" sz="2400" dirty="0">
              <a:solidFill>
                <a:schemeClr val="tx1"/>
              </a:solidFill>
              <a:latin typeface="Candara"/>
              <a:cs typeface="Candara"/>
            </a:endParaRPr>
          </a:p>
        </p:txBody>
      </p:sp>
      <p:cxnSp>
        <p:nvCxnSpPr>
          <p:cNvPr id="8" name="Straight Arrow Connector 7"/>
          <p:cNvCxnSpPr>
            <a:stCxn id="6" idx="0"/>
            <a:endCxn id="7" idx="4"/>
          </p:cNvCxnSpPr>
          <p:nvPr/>
        </p:nvCxnSpPr>
        <p:spPr>
          <a:xfrm flipV="1">
            <a:off x="2088620" y="2560865"/>
            <a:ext cx="2775291" cy="152415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575947" y="4789283"/>
            <a:ext cx="5900141" cy="869775"/>
            <a:chOff x="1944127" y="3354992"/>
            <a:chExt cx="3533614" cy="493237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37124" y="3354992"/>
              <a:ext cx="540617" cy="49323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4127" y="3354992"/>
              <a:ext cx="540617" cy="493237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45891" y="3354992"/>
              <a:ext cx="540617" cy="49323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12873" y="3354992"/>
              <a:ext cx="540617" cy="493237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3104055" y="4046326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16" name="Straight Arrow Connector 15"/>
          <p:cNvCxnSpPr>
            <a:stCxn id="15" idx="0"/>
            <a:endCxn id="7" idx="4"/>
          </p:cNvCxnSpPr>
          <p:nvPr/>
        </p:nvCxnSpPr>
        <p:spPr>
          <a:xfrm flipV="1">
            <a:off x="3704712" y="2560865"/>
            <a:ext cx="1159199" cy="148546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874511" y="4053173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18" name="Straight Arrow Connector 17"/>
          <p:cNvCxnSpPr>
            <a:endCxn id="7" idx="4"/>
          </p:cNvCxnSpPr>
          <p:nvPr/>
        </p:nvCxnSpPr>
        <p:spPr>
          <a:xfrm flipH="1" flipV="1">
            <a:off x="4863911" y="2560865"/>
            <a:ext cx="656346" cy="1562134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06221" y="4053173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20" name="Straight Arrow Connector 19"/>
          <p:cNvCxnSpPr>
            <a:stCxn id="19" idx="0"/>
            <a:endCxn id="7" idx="4"/>
          </p:cNvCxnSpPr>
          <p:nvPr/>
        </p:nvCxnSpPr>
        <p:spPr>
          <a:xfrm flipH="1" flipV="1">
            <a:off x="4863911" y="2560865"/>
            <a:ext cx="2142967" cy="1492308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801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functioning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7610" y="1659514"/>
            <a:ext cx="2587370" cy="8308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Client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(caches metadata)</a:t>
            </a:r>
            <a:endParaRPr lang="en-US" sz="2400" dirty="0">
              <a:solidFill>
                <a:schemeClr val="tx1"/>
              </a:solidFill>
              <a:latin typeface="Candara"/>
              <a:cs typeface="Candar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791" y="4085024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7" name="Oval 6"/>
          <p:cNvSpPr/>
          <p:nvPr/>
        </p:nvSpPr>
        <p:spPr>
          <a:xfrm>
            <a:off x="5173991" y="1393110"/>
            <a:ext cx="3519711" cy="11677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andara"/>
                <a:cs typeface="Candara"/>
              </a:rPr>
              <a:t>Namenode</a:t>
            </a:r>
            <a:endParaRPr lang="en-US" sz="2400" dirty="0" smtClean="0">
              <a:solidFill>
                <a:schemeClr val="tx1"/>
              </a:solidFill>
              <a:latin typeface="Candara"/>
              <a:cs typeface="Candara"/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(metadata)</a:t>
            </a:r>
            <a:endParaRPr lang="en-US" sz="2400" dirty="0">
              <a:solidFill>
                <a:schemeClr val="tx1"/>
              </a:solidFill>
              <a:latin typeface="Candara"/>
              <a:cs typeface="Candara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668775" y="4789283"/>
            <a:ext cx="2575342" cy="869775"/>
            <a:chOff x="1944127" y="3354992"/>
            <a:chExt cx="1542381" cy="493237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4127" y="3354992"/>
              <a:ext cx="540617" cy="49323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45891" y="3354992"/>
              <a:ext cx="540617" cy="493237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7196883" y="4046326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12" name="Straight Arrow Connector 11"/>
          <p:cNvCxnSpPr>
            <a:stCxn id="11" idx="0"/>
            <a:endCxn id="7" idx="4"/>
          </p:cNvCxnSpPr>
          <p:nvPr/>
        </p:nvCxnSpPr>
        <p:spPr>
          <a:xfrm flipH="1" flipV="1">
            <a:off x="6933847" y="2560865"/>
            <a:ext cx="863693" cy="148546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704980" y="1892200"/>
            <a:ext cx="246901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284590" y="1430535"/>
            <a:ext cx="1448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ndara"/>
                <a:cs typeface="Candara"/>
              </a:rPr>
              <a:t>Metadata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681458" y="2098431"/>
            <a:ext cx="24925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181448" y="2560865"/>
            <a:ext cx="752399" cy="152415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967358" y="3854191"/>
            <a:ext cx="2428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ndara"/>
                <a:cs typeface="Candara"/>
              </a:rPr>
              <a:t>Data (read/write)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31" name="Elbow Connector 30"/>
          <p:cNvCxnSpPr>
            <a:stCxn id="6" idx="1"/>
          </p:cNvCxnSpPr>
          <p:nvPr/>
        </p:nvCxnSpPr>
        <p:spPr>
          <a:xfrm rot="10800000">
            <a:off x="1298833" y="2482604"/>
            <a:ext cx="4281959" cy="1919969"/>
          </a:xfrm>
          <a:prstGeom prst="bentConnector3">
            <a:avLst>
              <a:gd name="adj1" fmla="val 100537"/>
            </a:avLst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Alternate Process 34"/>
          <p:cNvSpPr/>
          <p:nvPr/>
        </p:nvSpPr>
        <p:spPr>
          <a:xfrm>
            <a:off x="3628147" y="2558431"/>
            <a:ext cx="1268912" cy="324539"/>
          </a:xfrm>
          <a:prstGeom prst="flowChartAlternateProcess">
            <a:avLst/>
          </a:prstGeom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Alternate Process 36"/>
          <p:cNvSpPr/>
          <p:nvPr/>
        </p:nvSpPr>
        <p:spPr>
          <a:xfrm>
            <a:off x="8244117" y="4402573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8" name="Alternate Process 37"/>
          <p:cNvSpPr/>
          <p:nvPr/>
        </p:nvSpPr>
        <p:spPr>
          <a:xfrm>
            <a:off x="5263563" y="3894736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9" name="Alternate Process 38"/>
          <p:cNvSpPr/>
          <p:nvPr/>
        </p:nvSpPr>
        <p:spPr>
          <a:xfrm>
            <a:off x="4272019" y="2558431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0" name="Alternate Process 39"/>
          <p:cNvSpPr/>
          <p:nvPr/>
        </p:nvSpPr>
        <p:spPr>
          <a:xfrm>
            <a:off x="8244117" y="3894736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1" name="Alternate Process 40"/>
          <p:cNvSpPr/>
          <p:nvPr/>
        </p:nvSpPr>
        <p:spPr>
          <a:xfrm>
            <a:off x="5236886" y="4521599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576042" y="2929651"/>
            <a:ext cx="1344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ndara"/>
                <a:cs typeface="Candara"/>
              </a:rPr>
              <a:t>Input file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45" name="Alternate Process 44"/>
          <p:cNvSpPr/>
          <p:nvPr/>
        </p:nvSpPr>
        <p:spPr>
          <a:xfrm>
            <a:off x="3623086" y="2558431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86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/>
      <p:bldP spid="27" grpId="0"/>
      <p:bldP spid="35" grpId="0" animBg="1"/>
      <p:bldP spid="35" grpId="1" animBg="1"/>
      <p:bldP spid="37" grpId="0" animBg="1"/>
      <p:bldP spid="38" grpId="0" animBg="1"/>
      <p:bldP spid="39" grpId="0" animBg="1"/>
      <p:bldP spid="39" grpId="1" animBg="1"/>
      <p:bldP spid="40" grpId="0" animBg="1"/>
      <p:bldP spid="41" grpId="0" animBg="1"/>
      <p:bldP spid="44" grpId="0"/>
      <p:bldP spid="44" grpId="1"/>
      <p:bldP spid="45" grpId="0" animBg="1"/>
      <p:bldP spid="4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operation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57201" y="1730065"/>
            <a:ext cx="1683260" cy="49384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Client</a:t>
            </a:r>
            <a:endParaRPr lang="en-US" sz="2400" dirty="0">
              <a:solidFill>
                <a:schemeClr val="tx1"/>
              </a:solidFill>
              <a:latin typeface="Candara"/>
              <a:cs typeface="Candar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80791" y="4085024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5173991" y="1393110"/>
            <a:ext cx="3519711" cy="11677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Master node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andara"/>
                <a:cs typeface="Candara"/>
              </a:rPr>
              <a:t>NameNode</a:t>
            </a:r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)</a:t>
            </a:r>
            <a:endParaRPr lang="en-US" sz="2400" dirty="0">
              <a:solidFill>
                <a:schemeClr val="tx1"/>
              </a:solidFill>
              <a:latin typeface="Candara"/>
              <a:cs typeface="Candara"/>
            </a:endParaRPr>
          </a:p>
        </p:txBody>
      </p:sp>
      <p:cxnSp>
        <p:nvCxnSpPr>
          <p:cNvPr id="20" name="Straight Arrow Connector 19"/>
          <p:cNvCxnSpPr>
            <a:stCxn id="18" idx="0"/>
            <a:endCxn id="19" idx="4"/>
          </p:cNvCxnSpPr>
          <p:nvPr/>
        </p:nvCxnSpPr>
        <p:spPr>
          <a:xfrm flipV="1">
            <a:off x="6181448" y="2560865"/>
            <a:ext cx="752399" cy="152415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5668775" y="4789283"/>
            <a:ext cx="2575342" cy="869775"/>
            <a:chOff x="1944127" y="3354992"/>
            <a:chExt cx="1542381" cy="493237"/>
          </a:xfrm>
        </p:grpSpPr>
        <p:pic>
          <p:nvPicPr>
            <p:cNvPr id="23" name="Picture 2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4127" y="3354992"/>
              <a:ext cx="540617" cy="493237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45891" y="3354992"/>
              <a:ext cx="540617" cy="493237"/>
            </a:xfrm>
            <a:prstGeom prst="rect">
              <a:avLst/>
            </a:prstGeom>
          </p:spPr>
        </p:pic>
      </p:grpSp>
      <p:sp>
        <p:nvSpPr>
          <p:cNvPr id="26" name="Rectangle 25"/>
          <p:cNvSpPr/>
          <p:nvPr/>
        </p:nvSpPr>
        <p:spPr>
          <a:xfrm>
            <a:off x="7196883" y="4046326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27" name="Straight Arrow Connector 26"/>
          <p:cNvCxnSpPr>
            <a:stCxn id="26" idx="0"/>
            <a:endCxn id="19" idx="4"/>
          </p:cNvCxnSpPr>
          <p:nvPr/>
        </p:nvCxnSpPr>
        <p:spPr>
          <a:xfrm flipH="1" flipV="1">
            <a:off x="6933847" y="2560865"/>
            <a:ext cx="863693" cy="148546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140461" y="1929954"/>
            <a:ext cx="30335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155534" y="1430535"/>
            <a:ext cx="3023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ndara"/>
                <a:cs typeface="Candara"/>
              </a:rPr>
              <a:t>Metadata (red chunk)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508364" y="3854191"/>
            <a:ext cx="2210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ndara"/>
                <a:cs typeface="Candara"/>
              </a:rPr>
              <a:t>Read red chunk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65" name="Alternate Process 64"/>
          <p:cNvSpPr/>
          <p:nvPr/>
        </p:nvSpPr>
        <p:spPr>
          <a:xfrm>
            <a:off x="6337999" y="3884056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5" name="Alternate Process 74"/>
          <p:cNvSpPr/>
          <p:nvPr/>
        </p:nvSpPr>
        <p:spPr>
          <a:xfrm>
            <a:off x="8080969" y="3922754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2140462" y="2082808"/>
            <a:ext cx="303352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Elbow Connector 79"/>
          <p:cNvCxnSpPr/>
          <p:nvPr/>
        </p:nvCxnSpPr>
        <p:spPr>
          <a:xfrm rot="10800000">
            <a:off x="1275309" y="2223912"/>
            <a:ext cx="4281960" cy="217866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45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9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operation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16704" y="4314263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6" name="Oval 5"/>
          <p:cNvSpPr/>
          <p:nvPr/>
        </p:nvSpPr>
        <p:spPr>
          <a:xfrm>
            <a:off x="4903740" y="1622349"/>
            <a:ext cx="3519711" cy="11677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Master node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andara"/>
                <a:cs typeface="Candara"/>
              </a:rPr>
              <a:t>NameNode</a:t>
            </a:r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)</a:t>
            </a:r>
            <a:endParaRPr lang="en-US" sz="2400" dirty="0">
              <a:solidFill>
                <a:schemeClr val="tx1"/>
              </a:solidFill>
              <a:latin typeface="Candara"/>
              <a:cs typeface="Candara"/>
            </a:endParaRPr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flipV="1">
            <a:off x="5017361" y="2801402"/>
            <a:ext cx="1616092" cy="151286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4504688" y="5018522"/>
            <a:ext cx="2575342" cy="869775"/>
            <a:chOff x="1944127" y="3354992"/>
            <a:chExt cx="1542381" cy="493237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44127" y="3354992"/>
              <a:ext cx="540617" cy="49323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45891" y="3354992"/>
              <a:ext cx="540617" cy="493237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6032796" y="4275565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V="1">
            <a:off x="6633453" y="2801402"/>
            <a:ext cx="0" cy="1474163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835159" y="5006303"/>
            <a:ext cx="902678" cy="86977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7784692" y="4286863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17" name="Straight Arrow Connector 16"/>
          <p:cNvCxnSpPr>
            <a:stCxn id="16" idx="0"/>
          </p:cNvCxnSpPr>
          <p:nvPr/>
        </p:nvCxnSpPr>
        <p:spPr>
          <a:xfrm flipH="1" flipV="1">
            <a:off x="6633453" y="2801402"/>
            <a:ext cx="1751896" cy="148546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245503" y="1941718"/>
            <a:ext cx="1683260" cy="49384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Client</a:t>
            </a:r>
            <a:endParaRPr lang="en-US" sz="2400" dirty="0">
              <a:solidFill>
                <a:schemeClr val="tx1"/>
              </a:solidFill>
              <a:latin typeface="Candara"/>
              <a:cs typeface="Candara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928763" y="2141607"/>
            <a:ext cx="30335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943836" y="1642188"/>
            <a:ext cx="3023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ndara"/>
                <a:cs typeface="Candara"/>
              </a:rPr>
              <a:t>Metadata (red chunk)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1928764" y="2294461"/>
            <a:ext cx="303352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Alternate Process 25"/>
          <p:cNvSpPr/>
          <p:nvPr/>
        </p:nvSpPr>
        <p:spPr>
          <a:xfrm>
            <a:off x="5300790" y="4151993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7" name="Alternate Process 26"/>
          <p:cNvSpPr/>
          <p:nvPr/>
        </p:nvSpPr>
        <p:spPr>
          <a:xfrm>
            <a:off x="6916882" y="4113295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8" name="Alternate Process 27"/>
          <p:cNvSpPr/>
          <p:nvPr/>
        </p:nvSpPr>
        <p:spPr>
          <a:xfrm>
            <a:off x="8573183" y="4089778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465444" y="4057925"/>
            <a:ext cx="46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ndara"/>
                <a:cs typeface="Candara"/>
              </a:rPr>
              <a:t>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46253" y="4021215"/>
            <a:ext cx="46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ndara"/>
                <a:cs typeface="Candara"/>
              </a:rPr>
              <a:t>B</a:t>
            </a:r>
            <a:endParaRPr lang="en-US" sz="2400" b="1" dirty="0">
              <a:solidFill>
                <a:schemeClr val="bg1"/>
              </a:solidFill>
              <a:latin typeface="Candara"/>
              <a:cs typeface="Candar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86800" y="4000047"/>
            <a:ext cx="46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ndara"/>
                <a:cs typeface="Candara"/>
              </a:rPr>
              <a:t>C</a:t>
            </a:r>
            <a:endParaRPr lang="en-US" sz="2400" b="1" dirty="0">
              <a:solidFill>
                <a:schemeClr val="bg1"/>
              </a:solidFill>
              <a:latin typeface="Candara"/>
              <a:cs typeface="Candara"/>
            </a:endParaRPr>
          </a:p>
        </p:txBody>
      </p:sp>
      <p:cxnSp>
        <p:nvCxnSpPr>
          <p:cNvPr id="33" name="Elbow Connector 32"/>
          <p:cNvCxnSpPr>
            <a:stCxn id="22" idx="2"/>
            <a:endCxn id="5" idx="1"/>
          </p:cNvCxnSpPr>
          <p:nvPr/>
        </p:nvCxnSpPr>
        <p:spPr>
          <a:xfrm rot="16200000" flipH="1">
            <a:off x="1653795" y="1868901"/>
            <a:ext cx="2196247" cy="332957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379323" y="4089778"/>
            <a:ext cx="2802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andara"/>
                <a:cs typeface="Candara"/>
              </a:rPr>
              <a:t>Send data to buffer</a:t>
            </a:r>
            <a:endParaRPr lang="en-US" sz="2400" dirty="0">
              <a:latin typeface="Candara"/>
              <a:cs typeface="Candara"/>
            </a:endParaRPr>
          </a:p>
        </p:txBody>
      </p:sp>
      <p:cxnSp>
        <p:nvCxnSpPr>
          <p:cNvPr id="38" name="Straight Arrow Connector 37"/>
          <p:cNvCxnSpPr>
            <a:stCxn id="5" idx="3"/>
          </p:cNvCxnSpPr>
          <p:nvPr/>
        </p:nvCxnSpPr>
        <p:spPr>
          <a:xfrm>
            <a:off x="5618018" y="4631811"/>
            <a:ext cx="41477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234110" y="4631811"/>
            <a:ext cx="5505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351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order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38743" y="3161955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84017" y="3146774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5913" y="3134555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8" name="Alternate Process 7"/>
          <p:cNvSpPr/>
          <p:nvPr/>
        </p:nvSpPr>
        <p:spPr>
          <a:xfrm>
            <a:off x="2622829" y="2999685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Alternate Process 8"/>
          <p:cNvSpPr/>
          <p:nvPr/>
        </p:nvSpPr>
        <p:spPr>
          <a:xfrm>
            <a:off x="4968103" y="2960987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Alternate Process 9"/>
          <p:cNvSpPr/>
          <p:nvPr/>
        </p:nvSpPr>
        <p:spPr>
          <a:xfrm>
            <a:off x="6624404" y="2937470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87483" y="2905617"/>
            <a:ext cx="46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ndara"/>
                <a:cs typeface="Candara"/>
              </a:rPr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97474" y="2868907"/>
            <a:ext cx="46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ndara"/>
                <a:cs typeface="Candara"/>
              </a:rPr>
              <a:t>B</a:t>
            </a:r>
            <a:endParaRPr lang="en-US" sz="2400" b="1" dirty="0">
              <a:solidFill>
                <a:schemeClr val="bg1"/>
              </a:solidFill>
              <a:latin typeface="Candara"/>
              <a:cs typeface="Candar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8021" y="2800705"/>
            <a:ext cx="46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ndara"/>
                <a:cs typeface="Candara"/>
              </a:rPr>
              <a:t>C</a:t>
            </a:r>
            <a:endParaRPr lang="en-US" sz="2400" b="1" dirty="0">
              <a:solidFill>
                <a:schemeClr val="bg1"/>
              </a:solidFill>
              <a:latin typeface="Candara"/>
              <a:cs typeface="Candara"/>
            </a:endParaRPr>
          </a:p>
        </p:txBody>
      </p:sp>
      <p:pic>
        <p:nvPicPr>
          <p:cNvPr id="17" name="Picture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043642" y="5294971"/>
            <a:ext cx="902678" cy="869775"/>
          </a:xfrm>
          <a:prstGeom prst="rect">
            <a:avLst/>
          </a:prstGeom>
        </p:spPr>
      </p:pic>
      <p:pic>
        <p:nvPicPr>
          <p:cNvPr id="18" name="Picture 1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445488" y="5294971"/>
            <a:ext cx="902678" cy="869775"/>
          </a:xfrm>
          <a:prstGeom prst="rect">
            <a:avLst/>
          </a:prstGeom>
        </p:spPr>
      </p:pic>
      <p:pic>
        <p:nvPicPr>
          <p:cNvPr id="19" name="Picture 1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103295" y="5294971"/>
            <a:ext cx="902678" cy="86977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437549" y="1652933"/>
            <a:ext cx="1930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ndara"/>
                <a:cs typeface="Candara"/>
              </a:rPr>
              <a:t>Primary</a:t>
            </a:r>
          </a:p>
          <a:p>
            <a:pPr algn="ctr"/>
            <a:r>
              <a:rPr lang="en-US" sz="2400" b="1" dirty="0" smtClean="0">
                <a:latin typeface="Candara"/>
                <a:cs typeface="Candara"/>
              </a:rPr>
              <a:t>(Replica A)</a:t>
            </a:r>
            <a:endParaRPr lang="en-US" sz="2400" b="1" dirty="0">
              <a:latin typeface="Candara"/>
              <a:cs typeface="Candar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61693" y="1676450"/>
            <a:ext cx="2695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ndara"/>
                <a:cs typeface="Candara"/>
              </a:rPr>
              <a:t>Secondary</a:t>
            </a:r>
          </a:p>
          <a:p>
            <a:pPr algn="ctr"/>
            <a:r>
              <a:rPr lang="en-US" sz="2400" b="1" dirty="0" smtClean="0">
                <a:latin typeface="Candara"/>
                <a:cs typeface="Candara"/>
              </a:rPr>
              <a:t>(Replicas B &amp; C)</a:t>
            </a:r>
            <a:endParaRPr lang="en-US" sz="2400" b="1" dirty="0">
              <a:latin typeface="Candara"/>
              <a:cs typeface="Candara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364275" y="3823047"/>
            <a:ext cx="6201558" cy="1303167"/>
            <a:chOff x="2728551" y="3823047"/>
            <a:chExt cx="6201558" cy="1303167"/>
          </a:xfrm>
        </p:grpSpPr>
        <p:sp>
          <p:nvSpPr>
            <p:cNvPr id="22" name="Rectangle 21"/>
            <p:cNvSpPr/>
            <p:nvPr/>
          </p:nvSpPr>
          <p:spPr>
            <a:xfrm>
              <a:off x="3103018" y="3867601"/>
              <a:ext cx="1231099" cy="4124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728551" y="4281947"/>
              <a:ext cx="19303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Candara"/>
                  <a:cs typeface="Candara"/>
                </a:rPr>
                <a:t>Update buffer at A</a:t>
              </a:r>
              <a:endParaRPr lang="en-US" sz="2400" b="1" dirty="0">
                <a:latin typeface="Candara"/>
                <a:cs typeface="Candara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761788" y="3824989"/>
              <a:ext cx="19303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Candara"/>
                  <a:cs typeface="Candara"/>
                </a:rPr>
                <a:t>U1, U2, U3</a:t>
              </a:r>
              <a:endParaRPr lang="en-US" sz="2400" b="1" dirty="0">
                <a:latin typeface="Candara"/>
                <a:cs typeface="Candara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6108" y="3865659"/>
              <a:ext cx="1231099" cy="4124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61641" y="4280005"/>
              <a:ext cx="19303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Candara"/>
                  <a:cs typeface="Candara"/>
                </a:rPr>
                <a:t>Update buffer at B</a:t>
              </a:r>
              <a:endParaRPr lang="en-US" sz="2400" b="1" dirty="0">
                <a:latin typeface="Candara"/>
                <a:cs typeface="Candara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94878" y="3823047"/>
              <a:ext cx="19303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Candara"/>
                  <a:cs typeface="Candara"/>
                </a:rPr>
                <a:t>U3, U2, U1</a:t>
              </a:r>
              <a:endParaRPr lang="en-US" sz="2400" b="1" dirty="0">
                <a:latin typeface="Candara"/>
                <a:cs typeface="Candara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341000" y="3880871"/>
              <a:ext cx="1231099" cy="4124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966533" y="4295217"/>
              <a:ext cx="193033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Candara"/>
                  <a:cs typeface="Candara"/>
                </a:rPr>
                <a:t>Update buffer at C</a:t>
              </a:r>
              <a:endParaRPr lang="en-US" sz="2400" b="1" dirty="0">
                <a:latin typeface="Candara"/>
                <a:cs typeface="Candara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999770" y="3838259"/>
              <a:ext cx="19303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Candara"/>
                  <a:cs typeface="Candara"/>
                </a:rPr>
                <a:t>U1, U3, U2</a:t>
              </a:r>
              <a:endParaRPr lang="en-US" sz="2400" b="1" dirty="0">
                <a:latin typeface="Candara"/>
                <a:cs typeface="Candara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 flipH="1">
            <a:off x="1536275" y="1190930"/>
            <a:ext cx="5459850" cy="4620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Using lease management by the master</a:t>
            </a:r>
            <a:endParaRPr lang="en-US" sz="2400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371572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commit 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26793" y="3161955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72067" y="3146774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23963" y="3134555"/>
            <a:ext cx="1201314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Data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Node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8" name="Alternate Process 7"/>
          <p:cNvSpPr/>
          <p:nvPr/>
        </p:nvSpPr>
        <p:spPr>
          <a:xfrm>
            <a:off x="3210879" y="2999685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9" name="Alternate Process 8"/>
          <p:cNvSpPr/>
          <p:nvPr/>
        </p:nvSpPr>
        <p:spPr>
          <a:xfrm>
            <a:off x="5556153" y="2960987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Alternate Process 9"/>
          <p:cNvSpPr/>
          <p:nvPr/>
        </p:nvSpPr>
        <p:spPr>
          <a:xfrm>
            <a:off x="7212454" y="2937470"/>
            <a:ext cx="634456" cy="324539"/>
          </a:xfrm>
          <a:prstGeom prst="flowChartAlternateProcess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75533" y="2905617"/>
            <a:ext cx="46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ndara"/>
                <a:cs typeface="Candara"/>
              </a:rPr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85524" y="2868907"/>
            <a:ext cx="46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ndara"/>
                <a:cs typeface="Candara"/>
              </a:rPr>
              <a:t>B</a:t>
            </a:r>
            <a:endParaRPr lang="en-US" sz="2400" b="1" dirty="0">
              <a:solidFill>
                <a:schemeClr val="bg1"/>
              </a:solidFill>
              <a:latin typeface="Candara"/>
              <a:cs typeface="Candar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26071" y="2800705"/>
            <a:ext cx="46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andara"/>
                <a:cs typeface="Candara"/>
              </a:rPr>
              <a:t>C</a:t>
            </a:r>
            <a:endParaRPr lang="en-US" sz="2400" b="1" dirty="0">
              <a:solidFill>
                <a:schemeClr val="bg1"/>
              </a:solidFill>
              <a:latin typeface="Candara"/>
              <a:cs typeface="Candara"/>
            </a:endParaRPr>
          </a:p>
        </p:txBody>
      </p:sp>
      <p:pic>
        <p:nvPicPr>
          <p:cNvPr id="14" name="Picture 1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631692" y="5294971"/>
            <a:ext cx="902678" cy="869775"/>
          </a:xfrm>
          <a:prstGeom prst="rect">
            <a:avLst/>
          </a:prstGeom>
        </p:spPr>
      </p:pic>
      <p:pic>
        <p:nvPicPr>
          <p:cNvPr id="15" name="Picture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033538" y="5294971"/>
            <a:ext cx="902678" cy="869775"/>
          </a:xfrm>
          <a:prstGeom prst="rect">
            <a:avLst/>
          </a:prstGeom>
        </p:spPr>
      </p:pic>
      <p:pic>
        <p:nvPicPr>
          <p:cNvPr id="16" name="Picture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691345" y="5294971"/>
            <a:ext cx="902678" cy="8697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562937" y="1676450"/>
            <a:ext cx="1930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ndara"/>
                <a:cs typeface="Candara"/>
              </a:rPr>
              <a:t>Primary</a:t>
            </a:r>
          </a:p>
          <a:p>
            <a:pPr algn="ctr"/>
            <a:r>
              <a:rPr lang="en-US" sz="2400" b="1" dirty="0" smtClean="0">
                <a:latin typeface="Candara"/>
                <a:cs typeface="Candara"/>
              </a:rPr>
              <a:t>(Replica A)</a:t>
            </a:r>
            <a:endParaRPr lang="en-US" sz="2400" b="1" dirty="0">
              <a:latin typeface="Candara"/>
              <a:cs typeface="Candar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49743" y="1676450"/>
            <a:ext cx="2695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ndara"/>
                <a:cs typeface="Candara"/>
              </a:rPr>
              <a:t>Secondary</a:t>
            </a:r>
          </a:p>
          <a:p>
            <a:pPr algn="ctr"/>
            <a:r>
              <a:rPr lang="en-US" sz="2400" b="1" dirty="0" smtClean="0">
                <a:latin typeface="Candara"/>
                <a:cs typeface="Candara"/>
              </a:rPr>
              <a:t>(Replicas B &amp; C)</a:t>
            </a:r>
            <a:endParaRPr lang="en-US" sz="2400" b="1" dirty="0">
              <a:latin typeface="Candara"/>
              <a:cs typeface="Candara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6792" y="3867601"/>
            <a:ext cx="1231099" cy="4124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952325" y="4281947"/>
            <a:ext cx="1930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ndara"/>
                <a:cs typeface="Candara"/>
              </a:rPr>
              <a:t>Commit</a:t>
            </a:r>
          </a:p>
          <a:p>
            <a:pPr algn="ctr"/>
            <a:r>
              <a:rPr lang="en-US" sz="2400" b="1" dirty="0" smtClean="0">
                <a:latin typeface="Candara"/>
                <a:cs typeface="Candara"/>
              </a:rPr>
              <a:t>order</a:t>
            </a:r>
            <a:endParaRPr lang="en-US" sz="2400" b="1" dirty="0">
              <a:latin typeface="Candara"/>
              <a:cs typeface="Candar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85562" y="3824989"/>
            <a:ext cx="1930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ndara"/>
                <a:cs typeface="Candara"/>
              </a:rPr>
              <a:t>U1, U2, U3</a:t>
            </a:r>
            <a:endParaRPr lang="en-US" sz="2400" b="1" dirty="0">
              <a:latin typeface="Candara"/>
              <a:cs typeface="Candar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659882" y="3865659"/>
            <a:ext cx="1231099" cy="4124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285415" y="4280005"/>
            <a:ext cx="1930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ndara"/>
                <a:cs typeface="Candara"/>
              </a:rPr>
              <a:t>Commit</a:t>
            </a:r>
          </a:p>
          <a:p>
            <a:pPr algn="ctr"/>
            <a:r>
              <a:rPr lang="en-US" sz="2400" b="1" dirty="0" smtClean="0">
                <a:latin typeface="Candara"/>
                <a:cs typeface="Candara"/>
              </a:rPr>
              <a:t>order</a:t>
            </a:r>
            <a:endParaRPr lang="en-US" sz="2400" b="1" dirty="0">
              <a:latin typeface="Candara"/>
              <a:cs typeface="Candar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18652" y="3823047"/>
            <a:ext cx="1930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ndara"/>
                <a:cs typeface="Candara"/>
              </a:rPr>
              <a:t>U1, U2, U3</a:t>
            </a:r>
            <a:endParaRPr lang="en-US" sz="2400" b="1" dirty="0">
              <a:latin typeface="Candara"/>
              <a:cs typeface="Candara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64774" y="3880871"/>
            <a:ext cx="1231099" cy="4124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190307" y="4295217"/>
            <a:ext cx="1930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ndara"/>
                <a:cs typeface="Candara"/>
              </a:rPr>
              <a:t>Commit</a:t>
            </a:r>
          </a:p>
          <a:p>
            <a:pPr algn="ctr"/>
            <a:r>
              <a:rPr lang="en-US" sz="2400" b="1" dirty="0" smtClean="0">
                <a:latin typeface="Candara"/>
                <a:cs typeface="Candara"/>
              </a:rPr>
              <a:t>order</a:t>
            </a:r>
            <a:endParaRPr lang="en-US" sz="2400" b="1" dirty="0">
              <a:latin typeface="Candara"/>
              <a:cs typeface="Candar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23544" y="3838259"/>
            <a:ext cx="1930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ndara"/>
                <a:cs typeface="Candara"/>
              </a:rPr>
              <a:t>U1, U2, U3</a:t>
            </a:r>
            <a:endParaRPr lang="en-US" sz="2400" b="1" dirty="0">
              <a:latin typeface="Candara"/>
              <a:cs typeface="Candara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57201" y="1730065"/>
            <a:ext cx="1683260" cy="49384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Client</a:t>
            </a:r>
            <a:endParaRPr lang="en-US" sz="2400" dirty="0">
              <a:solidFill>
                <a:schemeClr val="tx1"/>
              </a:solidFill>
              <a:latin typeface="Candara"/>
              <a:cs typeface="Candara"/>
            </a:endParaRPr>
          </a:p>
        </p:txBody>
      </p:sp>
      <p:cxnSp>
        <p:nvCxnSpPr>
          <p:cNvPr id="30" name="Elbow Connector 29"/>
          <p:cNvCxnSpPr>
            <a:stCxn id="5" idx="1"/>
          </p:cNvCxnSpPr>
          <p:nvPr/>
        </p:nvCxnSpPr>
        <p:spPr>
          <a:xfrm rot="10800000">
            <a:off x="1275309" y="2223913"/>
            <a:ext cx="1051484" cy="125559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534370" y="4067415"/>
            <a:ext cx="111872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5936216" y="4067415"/>
            <a:ext cx="6341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277826" y="2330958"/>
            <a:ext cx="14154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Write </a:t>
            </a:r>
          </a:p>
          <a:p>
            <a:pPr algn="ctr"/>
            <a:r>
              <a:rPr lang="en-US" sz="2400" dirty="0" smtClean="0">
                <a:latin typeface="Candara"/>
                <a:cs typeface="Candara"/>
              </a:rPr>
              <a:t>complete</a:t>
            </a:r>
          </a:p>
        </p:txBody>
      </p:sp>
    </p:spTree>
    <p:extLst>
      <p:ext uri="{BB962C8B-B14F-4D97-AF65-F5344CB8AC3E}">
        <p14:creationId xmlns:p14="http://schemas.microsoft.com/office/powerpoint/2010/main" val="2185941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  <p:bldP spid="25" grpId="0"/>
      <p:bldP spid="27" grpId="0"/>
      <p:bldP spid="28" grpId="0"/>
      <p:bldP spid="29" grpId="0" animBg="1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Updates (only for GFS)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File </a:t>
            </a:r>
            <a:r>
              <a:rPr lang="en-US" dirty="0"/>
              <a:t>region may end up containing mingled </a:t>
            </a:r>
            <a:r>
              <a:rPr lang="en-US" dirty="0" smtClean="0"/>
              <a:t>fragments from </a:t>
            </a:r>
            <a:r>
              <a:rPr lang="en-US" dirty="0"/>
              <a:t>different </a:t>
            </a:r>
            <a:r>
              <a:rPr lang="en-US" dirty="0" smtClean="0"/>
              <a:t>clients 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E.g</a:t>
            </a:r>
            <a:r>
              <a:rPr lang="en-US" dirty="0"/>
              <a:t>., writes to different chunks may be ordered </a:t>
            </a:r>
            <a:r>
              <a:rPr lang="en-US" dirty="0" smtClean="0"/>
              <a:t>differently by </a:t>
            </a:r>
            <a:r>
              <a:rPr lang="en-US" dirty="0"/>
              <a:t>their different primary </a:t>
            </a:r>
            <a:r>
              <a:rPr lang="en-US" dirty="0" smtClean="0"/>
              <a:t>replica</a:t>
            </a:r>
            <a:endParaRPr lang="en-US" dirty="0"/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Thus</a:t>
            </a:r>
            <a:r>
              <a:rPr lang="en-US" dirty="0"/>
              <a:t>, writes are consistent but undefined in GFS</a:t>
            </a:r>
            <a:endParaRPr lang="en-US" dirty="0" smtClean="0"/>
          </a:p>
          <a:p>
            <a:pPr marL="457200" indent="-457200">
              <a:buFont typeface="Arial"/>
              <a:buChar char="•"/>
            </a:pP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Appends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/>
              <a:t>Append causes data to be appended atomically at least once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/>
              <a:t>Offset chosen by HDFS, not by the client</a:t>
            </a:r>
          </a:p>
          <a:p>
            <a:pPr marL="457200" indent="-457200">
              <a:buFont typeface="Arial"/>
              <a:buChar char="•"/>
            </a:pPr>
            <a:endParaRPr lang="en-US" dirty="0"/>
          </a:p>
          <a:p>
            <a:pPr marL="914400" lvl="1" indent="-4572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10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Discussion: Other </a:t>
            </a:r>
            <a:r>
              <a:rPr lang="en-US" dirty="0" smtClean="0"/>
              <a:t>design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Chunk replication: placement and re-balancing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Namespace management &amp; locking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Garbage collection (lazy)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Data integrity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Snapshots (using copy-on-write)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Master replication</a:t>
            </a:r>
          </a:p>
          <a:p>
            <a:pPr marL="457200" indent="-4572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26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8778"/>
            <a:ext cx="8686800" cy="448435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GFS [SOSP’03] 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Original Google File System paper</a:t>
            </a:r>
          </a:p>
          <a:p>
            <a:pPr lvl="1"/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Tachyon [SoCC’13]</a:t>
            </a:r>
            <a:endParaRPr lang="en-US" dirty="0"/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Distributed in-memory file system for </a:t>
            </a:r>
            <a:r>
              <a:rPr lang="en-US" dirty="0" smtClean="0"/>
              <a:t>Spark</a:t>
            </a:r>
          </a:p>
          <a:p>
            <a:pPr lvl="1"/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 err="1" smtClean="0"/>
              <a:t>TidyFS</a:t>
            </a:r>
            <a:r>
              <a:rPr lang="en-US" dirty="0" smtClean="0"/>
              <a:t> [USENIX ATC’11]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A distributed file system by Microsoft</a:t>
            </a:r>
            <a:endParaRPr lang="en-US" dirty="0" smtClean="0"/>
          </a:p>
          <a:p>
            <a:pPr marL="914400" lvl="1" indent="-457200">
              <a:buFont typeface="Arial"/>
              <a:buChar char="•"/>
            </a:pP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Resources</a:t>
            </a:r>
            <a:r>
              <a:rPr lang="en-US" dirty="0"/>
              <a:t>: </a:t>
            </a:r>
            <a:r>
              <a:rPr lang="en-US" dirty="0" smtClean="0">
                <a:hlinkClick r:id="rId2"/>
              </a:rPr>
              <a:t>www.hadoop.apache.org</a:t>
            </a:r>
            <a:endParaRPr lang="en-US" dirty="0"/>
          </a:p>
          <a:p>
            <a:pPr marL="457200" indent="-457200">
              <a:buFont typeface="Arial"/>
              <a:buChar char="•"/>
            </a:pPr>
            <a:endParaRPr lang="en-US" dirty="0" smtClean="0"/>
          </a:p>
          <a:p>
            <a:pPr marL="457200" indent="-457200">
              <a:buFont typeface="Arial"/>
              <a:buChar char="•"/>
            </a:pPr>
            <a:endParaRPr lang="en-US" dirty="0"/>
          </a:p>
          <a:p>
            <a:pPr marL="457200" indent="-457200">
              <a:buFont typeface="Arial"/>
              <a:buChar char="•"/>
            </a:pPr>
            <a:endParaRPr lang="en-US" dirty="0" smtClean="0"/>
          </a:p>
          <a:p>
            <a:pPr marL="457200" indent="-4572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78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2706"/>
            <a:ext cx="8229600" cy="1143000"/>
          </a:xfrm>
        </p:spPr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7E00D-027A-B94C-964F-F89DFF853F7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52837" y="3047369"/>
            <a:ext cx="41598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Candara"/>
                <a:cs typeface="Candara"/>
              </a:rPr>
              <a:t>Pramod Bhatotia</a:t>
            </a:r>
            <a:br>
              <a:rPr lang="en-US" sz="2800" dirty="0">
                <a:solidFill>
                  <a:prstClr val="black"/>
                </a:solidFill>
                <a:latin typeface="Candara"/>
                <a:cs typeface="Candara"/>
              </a:rPr>
            </a:br>
            <a:r>
              <a:rPr lang="en-US" sz="2800" dirty="0">
                <a:solidFill>
                  <a:srgbClr val="1F497D"/>
                </a:solidFill>
                <a:latin typeface="Candara"/>
                <a:cs typeface="Candara"/>
                <a:hlinkClick r:id="rId2"/>
              </a:rPr>
              <a:t>wp.mpi-sws.org/~</a:t>
            </a:r>
            <a:r>
              <a:rPr lang="en-US" sz="2800" dirty="0" smtClean="0">
                <a:solidFill>
                  <a:srgbClr val="1F497D"/>
                </a:solidFill>
                <a:latin typeface="Candara"/>
                <a:cs typeface="Candara"/>
                <a:hlinkClick r:id="rId2"/>
              </a:rPr>
              <a:t>bhatotia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958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last class:</a:t>
            </a:r>
            <a:br>
              <a:rPr lang="en-US" dirty="0" smtClean="0"/>
            </a:br>
            <a:r>
              <a:rPr lang="en-US" dirty="0" smtClean="0"/>
              <a:t>How big is “Big Data”?</a:t>
            </a:r>
            <a:endParaRPr lang="en-US" dirty="0"/>
          </a:p>
        </p:txBody>
      </p:sp>
      <p:grpSp>
        <p:nvGrpSpPr>
          <p:cNvPr id="7" name="Group 24"/>
          <p:cNvGrpSpPr/>
          <p:nvPr/>
        </p:nvGrpSpPr>
        <p:grpSpPr>
          <a:xfrm>
            <a:off x="4593048" y="3350584"/>
            <a:ext cx="4114800" cy="792956"/>
            <a:chOff x="381000" y="1673662"/>
            <a:chExt cx="4114800" cy="792956"/>
          </a:xfrm>
        </p:grpSpPr>
        <p:pic>
          <p:nvPicPr>
            <p:cNvPr id="8" name="Picture 7" descr="ebay-logo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1000" y="1673662"/>
              <a:ext cx="1905000" cy="792956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2209800" y="1749862"/>
              <a:ext cx="2286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0" dirty="0" smtClean="0">
                  <a:latin typeface="Gill Sans"/>
                  <a:cs typeface="Gill Sans"/>
                </a:rPr>
                <a:t>&gt;10 PB data, 75B DB calls per day (6/2012)</a:t>
              </a:r>
            </a:p>
          </p:txBody>
        </p:sp>
      </p:grpSp>
      <p:grpSp>
        <p:nvGrpSpPr>
          <p:cNvPr id="10" name="Group 23"/>
          <p:cNvGrpSpPr/>
          <p:nvPr/>
        </p:nvGrpSpPr>
        <p:grpSpPr>
          <a:xfrm>
            <a:off x="304800" y="1789990"/>
            <a:ext cx="5257800" cy="1280755"/>
            <a:chOff x="304800" y="300335"/>
            <a:chExt cx="5257800" cy="1280755"/>
          </a:xfrm>
        </p:grpSpPr>
        <p:pic>
          <p:nvPicPr>
            <p:cNvPr id="11" name="Picture 10" descr="google-logo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4800" y="300335"/>
              <a:ext cx="2381364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>
            <a:xfrm>
              <a:off x="2057400" y="934759"/>
              <a:ext cx="35052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processes 20 PB a day (2008)</a:t>
              </a:r>
            </a:p>
            <a:p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crawls 20B web pages a day (2012)</a:t>
              </a:r>
            </a:p>
          </p:txBody>
        </p:sp>
      </p:grpSp>
      <p:grpSp>
        <p:nvGrpSpPr>
          <p:cNvPr id="13" name="Group 28"/>
          <p:cNvGrpSpPr/>
          <p:nvPr/>
        </p:nvGrpSpPr>
        <p:grpSpPr>
          <a:xfrm>
            <a:off x="228600" y="4184070"/>
            <a:ext cx="4572000" cy="838200"/>
            <a:chOff x="533400" y="3200400"/>
            <a:chExt cx="4572000" cy="838200"/>
          </a:xfrm>
        </p:grpSpPr>
        <p:pic>
          <p:nvPicPr>
            <p:cNvPr id="14" name="Picture 13" descr="facebook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77627" y="3200400"/>
              <a:ext cx="2227773" cy="838200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533400" y="3276600"/>
              <a:ext cx="24384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&gt;100 PB of user data + </a:t>
              </a:r>
              <a:b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</a:br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500 TB/day (8/2012)</a:t>
              </a:r>
            </a:p>
          </p:txBody>
        </p:sp>
      </p:grpSp>
      <p:grpSp>
        <p:nvGrpSpPr>
          <p:cNvPr id="16" name="Group 28"/>
          <p:cNvGrpSpPr/>
          <p:nvPr/>
        </p:nvGrpSpPr>
        <p:grpSpPr>
          <a:xfrm>
            <a:off x="3869148" y="5332480"/>
            <a:ext cx="5105400" cy="1082933"/>
            <a:chOff x="381000" y="3429000"/>
            <a:chExt cx="5105400" cy="1082933"/>
          </a:xfrm>
        </p:grpSpPr>
        <p:pic>
          <p:nvPicPr>
            <p:cNvPr id="17" name="Picture 16" descr="aws-logo-1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1000" y="3429000"/>
              <a:ext cx="2092377" cy="85090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2438400" y="3588603"/>
              <a:ext cx="30480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S3: 449B objects, peak 290k request/second (7/2011)</a:t>
              </a:r>
            </a:p>
            <a:p>
              <a:r>
                <a:rPr lang="en-US" b="0" dirty="0" smtClean="0">
                  <a:solidFill>
                    <a:srgbClr val="000000"/>
                  </a:solidFill>
                  <a:latin typeface="Gill Sans"/>
                  <a:cs typeface="Gill Sans"/>
                </a:rPr>
                <a:t>1T objects (6/2012)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019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systems for </a:t>
            </a:r>
            <a:br>
              <a:rPr lang="en-US" dirty="0" smtClean="0"/>
            </a:br>
            <a:r>
              <a:rPr lang="en-US" dirty="0" smtClean="0"/>
              <a:t>“Big Data” management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88060" y="2254615"/>
            <a:ext cx="4445572" cy="3002068"/>
            <a:chOff x="88060" y="2254615"/>
            <a:chExt cx="4445572" cy="3002068"/>
          </a:xfrm>
        </p:grpSpPr>
        <p:sp>
          <p:nvSpPr>
            <p:cNvPr id="6" name="Rectangle 5"/>
            <p:cNvSpPr/>
            <p:nvPr/>
          </p:nvSpPr>
          <p:spPr>
            <a:xfrm>
              <a:off x="88060" y="4302576"/>
              <a:ext cx="4445572" cy="9541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2800" dirty="0" smtClean="0">
                  <a:latin typeface="Candara"/>
                  <a:cs typeface="Candara"/>
                </a:rPr>
                <a:t>Bandwidth: ~180 MB/sec,</a:t>
              </a:r>
              <a:endParaRPr lang="en-US" sz="2800" dirty="0">
                <a:latin typeface="Candara"/>
                <a:cs typeface="Candara"/>
              </a:endParaRPr>
            </a:p>
            <a:p>
              <a:pPr algn="ctr"/>
              <a:r>
                <a:rPr lang="en-US" sz="2800" dirty="0" smtClean="0">
                  <a:latin typeface="Candara"/>
                  <a:cs typeface="Candara"/>
                </a:rPr>
                <a:t>Read time 1PB: ~65 days!</a:t>
              </a:r>
              <a:endParaRPr lang="en-US" sz="2800" dirty="0">
                <a:latin typeface="Candara"/>
                <a:cs typeface="Candara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150881" y="2254615"/>
              <a:ext cx="2018501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200" dirty="0" smtClean="0">
                  <a:latin typeface="Candara"/>
                  <a:cs typeface="Candara"/>
                </a:rPr>
                <a:t>Single disk</a:t>
              </a:r>
              <a:endParaRPr lang="en-US" sz="3200" dirty="0">
                <a:latin typeface="Candara"/>
                <a:cs typeface="Candara"/>
              </a:endParaRPr>
            </a:p>
          </p:txBody>
        </p:sp>
        <p:sp>
          <p:nvSpPr>
            <p:cNvPr id="14" name="Can 13"/>
            <p:cNvSpPr/>
            <p:nvPr/>
          </p:nvSpPr>
          <p:spPr>
            <a:xfrm>
              <a:off x="1534142" y="3212600"/>
              <a:ext cx="964383" cy="940660"/>
            </a:xfrm>
            <a:prstGeom prst="can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627862" y="2231098"/>
            <a:ext cx="4445572" cy="3012425"/>
            <a:chOff x="4698428" y="2254615"/>
            <a:chExt cx="4445572" cy="3012425"/>
          </a:xfrm>
        </p:grpSpPr>
        <p:sp>
          <p:nvSpPr>
            <p:cNvPr id="5" name="Can 4"/>
            <p:cNvSpPr/>
            <p:nvPr/>
          </p:nvSpPr>
          <p:spPr>
            <a:xfrm>
              <a:off x="5337428" y="3212600"/>
              <a:ext cx="964383" cy="940660"/>
            </a:xfrm>
            <a:prstGeom prst="can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Can 7"/>
            <p:cNvSpPr/>
            <p:nvPr/>
          </p:nvSpPr>
          <p:spPr>
            <a:xfrm>
              <a:off x="6620822" y="3212600"/>
              <a:ext cx="964383" cy="940660"/>
            </a:xfrm>
            <a:prstGeom prst="can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898329" y="2254615"/>
              <a:ext cx="2566327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200" dirty="0" smtClean="0">
                  <a:latin typeface="Candara"/>
                  <a:cs typeface="Candara"/>
                </a:rPr>
                <a:t>Multiple disks</a:t>
              </a:r>
              <a:endParaRPr lang="en-US" sz="3200" dirty="0">
                <a:latin typeface="Candara"/>
                <a:cs typeface="Candara"/>
              </a:endParaRPr>
            </a:p>
          </p:txBody>
        </p:sp>
        <p:sp>
          <p:nvSpPr>
            <p:cNvPr id="15" name="Can 14"/>
            <p:cNvSpPr/>
            <p:nvPr/>
          </p:nvSpPr>
          <p:spPr>
            <a:xfrm>
              <a:off x="8026089" y="3212600"/>
              <a:ext cx="964383" cy="940660"/>
            </a:xfrm>
            <a:prstGeom prst="can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98428" y="4312933"/>
              <a:ext cx="4445572" cy="95410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2800" dirty="0" smtClean="0">
                  <a:latin typeface="Candara"/>
                  <a:cs typeface="Candara"/>
                </a:rPr>
                <a:t>Aggregate bandwidth: </a:t>
              </a:r>
            </a:p>
            <a:p>
              <a:pPr algn="ctr"/>
              <a:r>
                <a:rPr lang="en-US" sz="2800" dirty="0" smtClean="0">
                  <a:latin typeface="Candara"/>
                  <a:cs typeface="Candara"/>
                </a:rPr>
                <a:t>~ No. of disks*180 MB/sec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9143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today’s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manage “Big data” in distributed setting?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Arial"/>
              <a:buChar char="•"/>
            </a:pPr>
            <a:r>
              <a:rPr lang="en-US" dirty="0" smtClean="0"/>
              <a:t>Google File System (</a:t>
            </a:r>
            <a:r>
              <a:rPr lang="en-US" dirty="0"/>
              <a:t>G</a:t>
            </a:r>
            <a:r>
              <a:rPr lang="en-US" dirty="0" smtClean="0"/>
              <a:t>FS)</a:t>
            </a:r>
          </a:p>
          <a:p>
            <a:pPr marL="971550" lvl="1" indent="-514350">
              <a:buFont typeface="Arial"/>
              <a:buChar char="•"/>
            </a:pPr>
            <a:r>
              <a:rPr lang="en-US" dirty="0" smtClean="0"/>
              <a:t>Open source: </a:t>
            </a:r>
            <a:r>
              <a:rPr lang="en-US" dirty="0" err="1" smtClean="0"/>
              <a:t>Hadoop</a:t>
            </a:r>
            <a:r>
              <a:rPr lang="en-US" dirty="0" smtClean="0"/>
              <a:t> Distributed File System (HDFS)</a:t>
            </a:r>
          </a:p>
        </p:txBody>
      </p:sp>
    </p:spTree>
    <p:extLst>
      <p:ext uri="{BB962C8B-B14F-4D97-AF65-F5344CB8AC3E}">
        <p14:creationId xmlns:p14="http://schemas.microsoft.com/office/powerpoint/2010/main" val="518403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From Google search:</a:t>
            </a:r>
          </a:p>
          <a:p>
            <a:pPr lvl="1"/>
            <a:r>
              <a:rPr lang="en-US" dirty="0" smtClean="0"/>
              <a:t>“A </a:t>
            </a:r>
            <a:r>
              <a:rPr lang="en-US" dirty="0"/>
              <a:t>distributed file system is a client/server-based application that allows clients to access and process data stored on the server as if it were on their own computer</a:t>
            </a:r>
            <a:r>
              <a:rPr lang="en-US" dirty="0" smtClean="0"/>
              <a:t>.”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E.g.: NFS, AFS</a:t>
            </a:r>
            <a:endParaRPr lang="en-US" dirty="0"/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304821" y="4522161"/>
            <a:ext cx="6324600" cy="1859132"/>
            <a:chOff x="624" y="477"/>
            <a:chExt cx="4692" cy="1668"/>
          </a:xfrm>
        </p:grpSpPr>
        <p:pic>
          <p:nvPicPr>
            <p:cNvPr id="6" name="Picture 7" descr="MCj03984350000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576"/>
              <a:ext cx="1155" cy="1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3" descr="MCj03985050000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624"/>
              <a:ext cx="1146" cy="1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4"/>
            <p:cNvSpPr>
              <a:spLocks noChangeArrowheads="1"/>
            </p:cNvSpPr>
            <p:nvPr/>
          </p:nvSpPr>
          <p:spPr bwMode="auto">
            <a:xfrm>
              <a:off x="1824" y="1056"/>
              <a:ext cx="1488" cy="240"/>
            </a:xfrm>
            <a:prstGeom prst="rect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78" tIns="44445" rIns="90478" bIns="44445" anchor="ctr"/>
            <a:lstStyle/>
            <a:p>
              <a:pPr marL="228600" indent="-228600"/>
              <a:r>
                <a:rPr lang="en-US" dirty="0"/>
                <a:t>Network</a:t>
              </a:r>
            </a:p>
          </p:txBody>
        </p:sp>
        <p:sp>
          <p:nvSpPr>
            <p:cNvPr id="9" name="Line 15"/>
            <p:cNvSpPr>
              <a:spLocks noChangeShapeType="1"/>
            </p:cNvSpPr>
            <p:nvPr/>
          </p:nvSpPr>
          <p:spPr bwMode="auto">
            <a:xfrm flipV="1">
              <a:off x="1776" y="912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78" tIns="44445" rIns="90478" bIns="44445" anchor="ctr"/>
            <a:lstStyle/>
            <a:p>
              <a:endParaRPr lang="en-US"/>
            </a:p>
          </p:txBody>
        </p:sp>
        <p:sp>
          <p:nvSpPr>
            <p:cNvPr id="10" name="Line 16"/>
            <p:cNvSpPr>
              <a:spLocks noChangeShapeType="1"/>
            </p:cNvSpPr>
            <p:nvPr/>
          </p:nvSpPr>
          <p:spPr bwMode="auto">
            <a:xfrm flipH="1" flipV="1">
              <a:off x="1776" y="1440"/>
              <a:ext cx="14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78" tIns="44445" rIns="90478" bIns="44445" anchor="ctr"/>
            <a:lstStyle/>
            <a:p>
              <a:endParaRPr lang="en-US"/>
            </a:p>
          </p:txBody>
        </p:sp>
        <p:sp>
          <p:nvSpPr>
            <p:cNvPr id="11" name="Text Box 17"/>
            <p:cNvSpPr txBox="1">
              <a:spLocks noChangeArrowheads="1"/>
            </p:cNvSpPr>
            <p:nvPr/>
          </p:nvSpPr>
          <p:spPr bwMode="auto">
            <a:xfrm>
              <a:off x="1990" y="477"/>
              <a:ext cx="1065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78" tIns="44445" rIns="90478" bIns="44445">
              <a:spAutoFit/>
            </a:bodyPr>
            <a:lstStyle>
              <a:lvl1pPr marL="2286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/>
                <a:t>Read File</a:t>
              </a:r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2213" y="1488"/>
              <a:ext cx="612" cy="3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78" tIns="44445" rIns="90478" bIns="44445">
              <a:spAutoFit/>
            </a:bodyPr>
            <a:lstStyle>
              <a:lvl1pPr marL="2286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/>
                <a:t>Data</a:t>
              </a:r>
            </a:p>
          </p:txBody>
        </p:sp>
        <p:sp>
          <p:nvSpPr>
            <p:cNvPr id="13" name="Text Box 19"/>
            <p:cNvSpPr txBox="1">
              <a:spLocks noChangeArrowheads="1"/>
            </p:cNvSpPr>
            <p:nvPr/>
          </p:nvSpPr>
          <p:spPr bwMode="auto">
            <a:xfrm>
              <a:off x="746" y="1711"/>
              <a:ext cx="699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78" tIns="44445" rIns="90478" bIns="44445">
              <a:spAutoFit/>
            </a:bodyPr>
            <a:lstStyle>
              <a:lvl1pPr marL="2286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/>
                <a:t>Client</a:t>
              </a:r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3348" y="1824"/>
              <a:ext cx="810" cy="3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78" tIns="44445" rIns="90478" bIns="44445">
              <a:spAutoFit/>
            </a:bodyPr>
            <a:lstStyle>
              <a:lvl1pPr marL="2286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200" b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/>
                <a:t>Server</a:t>
              </a:r>
            </a:p>
          </p:txBody>
        </p:sp>
        <p:grpSp>
          <p:nvGrpSpPr>
            <p:cNvPr id="15" name="Group 21"/>
            <p:cNvGrpSpPr>
              <a:grpSpLocks/>
            </p:cNvGrpSpPr>
            <p:nvPr/>
          </p:nvGrpSpPr>
          <p:grpSpPr bwMode="auto">
            <a:xfrm>
              <a:off x="4368" y="480"/>
              <a:ext cx="948" cy="1572"/>
              <a:chOff x="432" y="1933"/>
              <a:chExt cx="948" cy="1572"/>
            </a:xfrm>
          </p:grpSpPr>
          <p:pic>
            <p:nvPicPr>
              <p:cNvPr id="16" name="Picture 22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605"/>
                <a:ext cx="900" cy="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17" name="Picture 23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2365"/>
                <a:ext cx="900" cy="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18" name="Picture 24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2173"/>
                <a:ext cx="900" cy="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19" name="Picture 25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" y="1933"/>
                <a:ext cx="900" cy="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21" name="TextBox 20"/>
          <p:cNvSpPr txBox="1"/>
          <p:nvPr/>
        </p:nvSpPr>
        <p:spPr>
          <a:xfrm>
            <a:off x="457200" y="63563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1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design requirements</a:t>
            </a: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019321" y="1845762"/>
            <a:ext cx="2648290" cy="54852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Candara"/>
                <a:ea typeface="+mn-ea"/>
                <a:cs typeface="Candar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ea typeface="+mn-ea"/>
                <a:cs typeface="Candar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Performance</a:t>
            </a:r>
          </a:p>
          <a:p>
            <a:pPr algn="ctr"/>
            <a:endParaRPr lang="en-US" dirty="0" smtClean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357668" y="1845762"/>
            <a:ext cx="2293967" cy="5485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Candara"/>
                <a:ea typeface="+mn-ea"/>
                <a:cs typeface="Candar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ea typeface="+mn-ea"/>
                <a:cs typeface="Candar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Scalable</a:t>
            </a:r>
          </a:p>
          <a:p>
            <a:pPr algn="ctr"/>
            <a:endParaRPr lang="en-US" dirty="0" smtClean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74611" y="3486513"/>
            <a:ext cx="2363953" cy="5844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Candara"/>
                <a:ea typeface="+mn-ea"/>
                <a:cs typeface="Candar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ea typeface="+mn-ea"/>
                <a:cs typeface="Candar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Available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6019800" y="2710324"/>
            <a:ext cx="2648290" cy="5844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Candara"/>
                <a:ea typeface="+mn-ea"/>
                <a:cs typeface="Candar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ea typeface="+mn-ea"/>
                <a:cs typeface="Candar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Reliable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019321" y="3486513"/>
            <a:ext cx="2648290" cy="5844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Candara"/>
                <a:ea typeface="+mn-ea"/>
                <a:cs typeface="Candar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ea typeface="+mn-ea"/>
                <a:cs typeface="Candar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Concurrency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97256" y="1562734"/>
            <a:ext cx="8606912" cy="290539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3357668" y="3456852"/>
            <a:ext cx="2293967" cy="58449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Candara"/>
                <a:ea typeface="+mn-ea"/>
                <a:cs typeface="Candar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ea typeface="+mn-ea"/>
                <a:cs typeface="Candar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Namespace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68468" y="1832083"/>
            <a:ext cx="2381364" cy="5618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Candara"/>
                <a:ea typeface="+mn-ea"/>
                <a:cs typeface="Candar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ea typeface="+mn-ea"/>
                <a:cs typeface="Candar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Large files</a:t>
            </a:r>
          </a:p>
          <a:p>
            <a:pPr algn="ctr"/>
            <a:endParaRPr lang="en-US" dirty="0" smtClean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57200" y="2684607"/>
            <a:ext cx="5194435" cy="5618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Candara"/>
                <a:ea typeface="+mn-ea"/>
                <a:cs typeface="Candara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Candara"/>
                <a:ea typeface="+mn-ea"/>
                <a:cs typeface="Candar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Write once (or append only)</a:t>
            </a:r>
          </a:p>
        </p:txBody>
      </p:sp>
    </p:spTree>
    <p:extLst>
      <p:ext uri="{BB962C8B-B14F-4D97-AF65-F5344CB8AC3E}">
        <p14:creationId xmlns:p14="http://schemas.microsoft.com/office/powerpoint/2010/main" val="790144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Beauty of GFS/HDFS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381250" y="1445566"/>
            <a:ext cx="4153240" cy="125318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rgbClr val="000000"/>
              </a:solidFill>
              <a:latin typeface="Candara"/>
              <a:cs typeface="Candara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57870" y="2698749"/>
            <a:ext cx="0" cy="45462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01643" y="3153375"/>
            <a:ext cx="1901282" cy="584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>
                <a:latin typeface="Candara"/>
                <a:cs typeface="Candara"/>
              </a:rPr>
              <a:t>GFS/HDFS</a:t>
            </a:r>
            <a:endParaRPr lang="en-US" sz="3200" dirty="0">
              <a:latin typeface="Candara"/>
              <a:cs typeface="Candar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9604" y="1567476"/>
            <a:ext cx="2264963" cy="5847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ndara"/>
                <a:cs typeface="Candara"/>
              </a:rPr>
              <a:t>MapReduce</a:t>
            </a:r>
            <a:endParaRPr lang="en-US" sz="3200" dirty="0">
              <a:solidFill>
                <a:srgbClr val="FF0000"/>
              </a:solidFill>
              <a:latin typeface="Candara"/>
              <a:cs typeface="Candar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59604" y="2025252"/>
            <a:ext cx="232367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ndara"/>
                <a:cs typeface="Candara"/>
              </a:rPr>
              <a:t>Applications</a:t>
            </a:r>
            <a:endParaRPr lang="en-US" sz="3200" dirty="0">
              <a:latin typeface="Candara"/>
              <a:cs typeface="Candara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575947" y="3966188"/>
            <a:ext cx="5900141" cy="869775"/>
            <a:chOff x="1944127" y="3354992"/>
            <a:chExt cx="3533614" cy="493237"/>
          </a:xfrm>
        </p:grpSpPr>
        <p:pic>
          <p:nvPicPr>
            <p:cNvPr id="37" name="Picture 36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37124" y="3354992"/>
              <a:ext cx="540617" cy="493237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4127" y="3354992"/>
              <a:ext cx="540617" cy="493237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45891" y="3354992"/>
              <a:ext cx="540617" cy="493237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12873" y="3354992"/>
              <a:ext cx="540617" cy="493237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1129037" y="3738151"/>
            <a:ext cx="6680118" cy="129438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04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Interface/API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Simple shell interface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$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dfs</a:t>
            </a:r>
            <a:r>
              <a:rPr lang="en-US" dirty="0" smtClean="0"/>
              <a:t> -&lt;</a:t>
            </a:r>
            <a:r>
              <a:rPr lang="en-US" dirty="0" err="1" smtClean="0"/>
              <a:t>fs</a:t>
            </a:r>
            <a:r>
              <a:rPr lang="en-US" dirty="0" smtClean="0"/>
              <a:t> commands&gt; &lt;arguments&gt;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&lt;</a:t>
            </a:r>
            <a:r>
              <a:rPr lang="en-US" dirty="0" err="1" smtClean="0"/>
              <a:t>fs</a:t>
            </a:r>
            <a:r>
              <a:rPr lang="en-US" dirty="0" smtClean="0"/>
              <a:t> commands&gt;: mv, </a:t>
            </a:r>
            <a:r>
              <a:rPr lang="en-US" dirty="0" err="1" smtClean="0"/>
              <a:t>cp</a:t>
            </a:r>
            <a:r>
              <a:rPr lang="en-US" dirty="0" smtClean="0"/>
              <a:t>, </a:t>
            </a:r>
            <a:r>
              <a:rPr lang="en-US" dirty="0" err="1" smtClean="0"/>
              <a:t>chmod</a:t>
            </a:r>
            <a:r>
              <a:rPr lang="en-US" dirty="0" smtClean="0"/>
              <a:t>, </a:t>
            </a:r>
            <a:r>
              <a:rPr lang="en-US" dirty="0" err="1" smtClean="0"/>
              <a:t>copyFromLocal</a:t>
            </a:r>
            <a:r>
              <a:rPr lang="en-US" dirty="0" smtClean="0"/>
              <a:t>, </a:t>
            </a:r>
            <a:r>
              <a:rPr lang="en-US" dirty="0" err="1" smtClean="0"/>
              <a:t>copyToLocal</a:t>
            </a:r>
            <a:r>
              <a:rPr lang="en-US" dirty="0" smtClean="0"/>
              <a:t>,  </a:t>
            </a:r>
            <a:r>
              <a:rPr lang="en-US" dirty="0" err="1" smtClean="0"/>
              <a:t>rm</a:t>
            </a:r>
            <a:r>
              <a:rPr lang="en-US" dirty="0" smtClean="0"/>
              <a:t>, du, etc.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Additional commands for snapshots, appends</a:t>
            </a:r>
          </a:p>
          <a:p>
            <a:pPr lvl="1"/>
            <a:endParaRPr lang="en-US" dirty="0" smtClean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Similar programming APIs to access HDFS</a:t>
            </a:r>
          </a:p>
          <a:p>
            <a:pPr marL="914400" lvl="1" indent="-457200">
              <a:buFont typeface="Arial"/>
              <a:buChar char="•"/>
            </a:pPr>
            <a:r>
              <a:rPr lang="en-US" dirty="0" smtClean="0"/>
              <a:t>Not compatible w/ POSIX API; HDFS only allows appends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58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81191" y="4156266"/>
            <a:ext cx="4527189" cy="635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andara"/>
                <a:cs typeface="Candara"/>
              </a:rPr>
              <a:t>Distributed file system: GFS/HDFS</a:t>
            </a:r>
            <a:endParaRPr lang="en-US" sz="2400" dirty="0">
              <a:latin typeface="Candara"/>
              <a:cs typeface="Candara"/>
            </a:endParaRPr>
          </a:p>
        </p:txBody>
      </p:sp>
      <p:sp>
        <p:nvSpPr>
          <p:cNvPr id="7" name="Oval 6"/>
          <p:cNvSpPr/>
          <p:nvPr/>
        </p:nvSpPr>
        <p:spPr>
          <a:xfrm>
            <a:off x="1344199" y="1672880"/>
            <a:ext cx="3519711" cy="11677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Master node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andara"/>
                <a:cs typeface="Candara"/>
              </a:rPr>
              <a:t>NameNode</a:t>
            </a:r>
            <a:r>
              <a:rPr lang="en-US" sz="2400" dirty="0" smtClean="0">
                <a:solidFill>
                  <a:schemeClr val="tx1"/>
                </a:solidFill>
                <a:latin typeface="Candara"/>
                <a:cs typeface="Candara"/>
              </a:rPr>
              <a:t>)</a:t>
            </a:r>
            <a:endParaRPr lang="en-US" sz="2400" dirty="0">
              <a:solidFill>
                <a:schemeClr val="tx1"/>
              </a:solidFill>
              <a:latin typeface="Candara"/>
              <a:cs typeface="Candara"/>
            </a:endParaRPr>
          </a:p>
        </p:txBody>
      </p:sp>
      <p:cxnSp>
        <p:nvCxnSpPr>
          <p:cNvPr id="8" name="Straight Arrow Connector 7"/>
          <p:cNvCxnSpPr>
            <a:stCxn id="9" idx="0"/>
            <a:endCxn id="7" idx="4"/>
          </p:cNvCxnSpPr>
          <p:nvPr/>
        </p:nvCxnSpPr>
        <p:spPr>
          <a:xfrm flipH="1" flipV="1">
            <a:off x="3104055" y="2840635"/>
            <a:ext cx="5874" cy="1107709"/>
          </a:xfrm>
          <a:prstGeom prst="straightConnector1">
            <a:avLst/>
          </a:prstGeom>
          <a:ln w="28575" cmpd="sng">
            <a:solidFill>
              <a:schemeClr val="tx1"/>
            </a:solidFill>
            <a:headEnd type="triangle"/>
            <a:tailEnd type="triangle" w="med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26391" y="3948344"/>
            <a:ext cx="5367075" cy="98196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09915" y="5069053"/>
            <a:ext cx="4841663" cy="869775"/>
            <a:chOff x="1944127" y="3354992"/>
            <a:chExt cx="3533614" cy="493237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37124" y="3354992"/>
              <a:ext cx="540617" cy="49323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44127" y="3354992"/>
              <a:ext cx="540617" cy="493237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45891" y="3354992"/>
              <a:ext cx="540617" cy="49323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12873" y="3354992"/>
              <a:ext cx="540617" cy="493237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5699379" y="1625846"/>
            <a:ext cx="3168242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andara"/>
                <a:cs typeface="Candara"/>
              </a:rPr>
              <a:t>Namespace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andara"/>
                <a:cs typeface="Candara"/>
              </a:rPr>
              <a:t>ACL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andara"/>
                <a:cs typeface="Candara"/>
              </a:rPr>
              <a:t>Data management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andara"/>
                <a:cs typeface="Candara"/>
              </a:rPr>
              <a:t>Lease management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andara"/>
                <a:cs typeface="Candara"/>
              </a:rPr>
              <a:t>Garbage collection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latin typeface="Candara"/>
                <a:cs typeface="Candara"/>
              </a:rPr>
              <a:t>Reliability of chunks </a:t>
            </a:r>
          </a:p>
          <a:p>
            <a:pPr marL="285750" indent="-285750">
              <a:buFontTx/>
              <a:buChar char="-"/>
            </a:pPr>
            <a:endParaRPr lang="en-US" sz="2200" dirty="0">
              <a:latin typeface="Candara"/>
              <a:cs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052797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24816</TotalTime>
  <Words>649</Words>
  <Application>Microsoft Macintosh PowerPoint</Application>
  <PresentationFormat>On-screen Show (4:3)</PresentationFormat>
  <Paragraphs>198</Paragraphs>
  <Slides>19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Data Management with Google File System     Pramod Bhatotia wp.mpi-sws.org/~bhatotia </vt:lpstr>
      <vt:lpstr>From the last class: How big is “Big Data”?</vt:lpstr>
      <vt:lpstr>Distributed systems for  “Big Data” management</vt:lpstr>
      <vt:lpstr>In today’s class</vt:lpstr>
      <vt:lpstr>Distributed file system</vt:lpstr>
      <vt:lpstr>Key design requirements</vt:lpstr>
      <vt:lpstr>Beauty of GFS/HDFS</vt:lpstr>
      <vt:lpstr>Interface/API</vt:lpstr>
      <vt:lpstr>Architecture</vt:lpstr>
      <vt:lpstr>Architecture</vt:lpstr>
      <vt:lpstr>Basic functioning</vt:lpstr>
      <vt:lpstr>Read operation</vt:lpstr>
      <vt:lpstr>Write operation</vt:lpstr>
      <vt:lpstr>Commit order</vt:lpstr>
      <vt:lpstr>Primary commit order</vt:lpstr>
      <vt:lpstr>Consistency semantics</vt:lpstr>
      <vt:lpstr>Discussion: Other design details</vt:lpstr>
      <vt:lpstr>References</vt:lpstr>
      <vt:lpstr>Thanks!</vt:lpstr>
    </vt:vector>
  </TitlesOfParts>
  <Company>MPI-SWS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Incoop: MapReduce for Incremental Computation</dc:title>
  <dc:creator>Pramod Bhatotia</dc:creator>
  <cp:lastModifiedBy>Pramod Bhatotia</cp:lastModifiedBy>
  <cp:revision>1636</cp:revision>
  <dcterms:created xsi:type="dcterms:W3CDTF">2011-10-11T21:44:43Z</dcterms:created>
  <dcterms:modified xsi:type="dcterms:W3CDTF">2016-11-16T14:54:51Z</dcterms:modified>
</cp:coreProperties>
</file>