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8.xml" ContentType="application/vnd.openxmlformats-officedocument.presentationml.tags+xml"/>
  <Override PartName="/ppt/notesSlides/notesSlide13.xml" ContentType="application/vnd.openxmlformats-officedocument.presentationml.notesSlide+xml"/>
  <Override PartName="/ppt/tags/tag9.xml" ContentType="application/vnd.openxmlformats-officedocument.presentationml.tags+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tags/tag11.xml" ContentType="application/vnd.openxmlformats-officedocument.presentationml.tags+xml"/>
  <Override PartName="/ppt/notesSlides/notesSlide16.xml" ContentType="application/vnd.openxmlformats-officedocument.presentationml.notesSlide+xml"/>
  <Override PartName="/ppt/tags/tag12.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13.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54"/>
  </p:notesMasterIdLst>
  <p:handoutMasterIdLst>
    <p:handoutMasterId r:id="rId55"/>
  </p:handoutMasterIdLst>
  <p:sldIdLst>
    <p:sldId id="919" r:id="rId2"/>
    <p:sldId id="899" r:id="rId3"/>
    <p:sldId id="927" r:id="rId4"/>
    <p:sldId id="928" r:id="rId5"/>
    <p:sldId id="929" r:id="rId6"/>
    <p:sldId id="971" r:id="rId7"/>
    <p:sldId id="972" r:id="rId8"/>
    <p:sldId id="930" r:id="rId9"/>
    <p:sldId id="970" r:id="rId10"/>
    <p:sldId id="931" r:id="rId11"/>
    <p:sldId id="932" r:id="rId12"/>
    <p:sldId id="933" r:id="rId13"/>
    <p:sldId id="934" r:id="rId14"/>
    <p:sldId id="935" r:id="rId15"/>
    <p:sldId id="936" r:id="rId16"/>
    <p:sldId id="973" r:id="rId17"/>
    <p:sldId id="974" r:id="rId18"/>
    <p:sldId id="975" r:id="rId19"/>
    <p:sldId id="976" r:id="rId20"/>
    <p:sldId id="977" r:id="rId21"/>
    <p:sldId id="978" r:id="rId22"/>
    <p:sldId id="979" r:id="rId23"/>
    <p:sldId id="943" r:id="rId24"/>
    <p:sldId id="944" r:id="rId25"/>
    <p:sldId id="982" r:id="rId26"/>
    <p:sldId id="945" r:id="rId27"/>
    <p:sldId id="946" r:id="rId28"/>
    <p:sldId id="947" r:id="rId29"/>
    <p:sldId id="980" r:id="rId30"/>
    <p:sldId id="981" r:id="rId31"/>
    <p:sldId id="948" r:id="rId32"/>
    <p:sldId id="866" r:id="rId33"/>
    <p:sldId id="949" r:id="rId34"/>
    <p:sldId id="950" r:id="rId35"/>
    <p:sldId id="951" r:id="rId36"/>
    <p:sldId id="952" r:id="rId37"/>
    <p:sldId id="953" r:id="rId38"/>
    <p:sldId id="954" r:id="rId39"/>
    <p:sldId id="955" r:id="rId40"/>
    <p:sldId id="956" r:id="rId41"/>
    <p:sldId id="957" r:id="rId42"/>
    <p:sldId id="958" r:id="rId43"/>
    <p:sldId id="959" r:id="rId44"/>
    <p:sldId id="960" r:id="rId45"/>
    <p:sldId id="961" r:id="rId46"/>
    <p:sldId id="963" r:id="rId47"/>
    <p:sldId id="964" r:id="rId48"/>
    <p:sldId id="965" r:id="rId49"/>
    <p:sldId id="966" r:id="rId50"/>
    <p:sldId id="967" r:id="rId51"/>
    <p:sldId id="968" r:id="rId52"/>
    <p:sldId id="969" r:id="rId53"/>
  </p:sldIdLst>
  <p:sldSz cx="9144000" cy="6858000" type="screen4x3"/>
  <p:notesSz cx="6743700" cy="9893300"/>
  <p:defaultTextStyle>
    <a:defPPr>
      <a:defRPr lang="en-US"/>
    </a:defPPr>
    <a:lvl1pPr algn="ctr" rtl="0" fontAlgn="base">
      <a:spcBef>
        <a:spcPct val="0"/>
      </a:spcBef>
      <a:spcAft>
        <a:spcPct val="0"/>
      </a:spcAft>
      <a:defRPr sz="1600" i="1" kern="1200">
        <a:solidFill>
          <a:schemeClr val="tx1"/>
        </a:solidFill>
        <a:latin typeface="Tahoma" charset="0"/>
        <a:ea typeface="ＭＳ Ｐゴシック" charset="0"/>
        <a:cs typeface="+mn-cs"/>
      </a:defRPr>
    </a:lvl1pPr>
    <a:lvl2pPr marL="457200" algn="ctr" rtl="0" fontAlgn="base">
      <a:spcBef>
        <a:spcPct val="0"/>
      </a:spcBef>
      <a:spcAft>
        <a:spcPct val="0"/>
      </a:spcAft>
      <a:defRPr sz="1600" i="1" kern="1200">
        <a:solidFill>
          <a:schemeClr val="tx1"/>
        </a:solidFill>
        <a:latin typeface="Tahoma" charset="0"/>
        <a:ea typeface="ＭＳ Ｐゴシック" charset="0"/>
        <a:cs typeface="+mn-cs"/>
      </a:defRPr>
    </a:lvl2pPr>
    <a:lvl3pPr marL="914400" algn="ctr" rtl="0" fontAlgn="base">
      <a:spcBef>
        <a:spcPct val="0"/>
      </a:spcBef>
      <a:spcAft>
        <a:spcPct val="0"/>
      </a:spcAft>
      <a:defRPr sz="1600" i="1" kern="1200">
        <a:solidFill>
          <a:schemeClr val="tx1"/>
        </a:solidFill>
        <a:latin typeface="Tahoma" charset="0"/>
        <a:ea typeface="ＭＳ Ｐゴシック" charset="0"/>
        <a:cs typeface="+mn-cs"/>
      </a:defRPr>
    </a:lvl3pPr>
    <a:lvl4pPr marL="1371600" algn="ctr" rtl="0" fontAlgn="base">
      <a:spcBef>
        <a:spcPct val="0"/>
      </a:spcBef>
      <a:spcAft>
        <a:spcPct val="0"/>
      </a:spcAft>
      <a:defRPr sz="1600" i="1" kern="1200">
        <a:solidFill>
          <a:schemeClr val="tx1"/>
        </a:solidFill>
        <a:latin typeface="Tahoma" charset="0"/>
        <a:ea typeface="ＭＳ Ｐゴシック" charset="0"/>
        <a:cs typeface="+mn-cs"/>
      </a:defRPr>
    </a:lvl4pPr>
    <a:lvl5pPr marL="1828800" algn="ctr" rtl="0" fontAlgn="base">
      <a:spcBef>
        <a:spcPct val="0"/>
      </a:spcBef>
      <a:spcAft>
        <a:spcPct val="0"/>
      </a:spcAft>
      <a:defRPr sz="1600" i="1" kern="1200">
        <a:solidFill>
          <a:schemeClr val="tx1"/>
        </a:solidFill>
        <a:latin typeface="Tahoma" charset="0"/>
        <a:ea typeface="ＭＳ Ｐゴシック" charset="0"/>
        <a:cs typeface="+mn-cs"/>
      </a:defRPr>
    </a:lvl5pPr>
    <a:lvl6pPr marL="2286000" algn="l" defTabSz="457200" rtl="0" eaLnBrk="1" latinLnBrk="0" hangingPunct="1">
      <a:defRPr sz="1600" i="1" kern="1200">
        <a:solidFill>
          <a:schemeClr val="tx1"/>
        </a:solidFill>
        <a:latin typeface="Tahoma" charset="0"/>
        <a:ea typeface="ＭＳ Ｐゴシック" charset="0"/>
        <a:cs typeface="+mn-cs"/>
      </a:defRPr>
    </a:lvl6pPr>
    <a:lvl7pPr marL="2743200" algn="l" defTabSz="457200" rtl="0" eaLnBrk="1" latinLnBrk="0" hangingPunct="1">
      <a:defRPr sz="1600" i="1" kern="1200">
        <a:solidFill>
          <a:schemeClr val="tx1"/>
        </a:solidFill>
        <a:latin typeface="Tahoma" charset="0"/>
        <a:ea typeface="ＭＳ Ｐゴシック" charset="0"/>
        <a:cs typeface="+mn-cs"/>
      </a:defRPr>
    </a:lvl7pPr>
    <a:lvl8pPr marL="3200400" algn="l" defTabSz="457200" rtl="0" eaLnBrk="1" latinLnBrk="0" hangingPunct="1">
      <a:defRPr sz="1600" i="1" kern="1200">
        <a:solidFill>
          <a:schemeClr val="tx1"/>
        </a:solidFill>
        <a:latin typeface="Tahoma" charset="0"/>
        <a:ea typeface="ＭＳ Ｐゴシック" charset="0"/>
        <a:cs typeface="+mn-cs"/>
      </a:defRPr>
    </a:lvl8pPr>
    <a:lvl9pPr marL="3657600" algn="l" defTabSz="457200" rtl="0" eaLnBrk="1" latinLnBrk="0" hangingPunct="1">
      <a:defRPr sz="1600" i="1" kern="1200">
        <a:solidFill>
          <a:schemeClr val="tx1"/>
        </a:solidFill>
        <a:latin typeface="Tahoma"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CC00"/>
    <a:srgbClr val="DDDDDD"/>
    <a:srgbClr val="FFFF00"/>
    <a:srgbClr val="FF3300"/>
    <a:srgbClr val="000099"/>
    <a:srgbClr val="0000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57" autoAdjust="0"/>
    <p:restoredTop sz="85609" autoAdjust="0"/>
  </p:normalViewPr>
  <p:slideViewPr>
    <p:cSldViewPr snapToGrid="0">
      <p:cViewPr varScale="1">
        <p:scale>
          <a:sx n="167" d="100"/>
          <a:sy n="167" d="100"/>
        </p:scale>
        <p:origin x="-1048" y="-112"/>
      </p:cViewPr>
      <p:guideLst>
        <p:guide orient="horz" pos="3888"/>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2" d="100"/>
        <a:sy n="102" d="100"/>
      </p:scale>
      <p:origin x="0" y="0"/>
    </p:cViewPr>
  </p:sorterViewPr>
  <p:notesViewPr>
    <p:cSldViewPr snapToGrid="0">
      <p:cViewPr varScale="1">
        <p:scale>
          <a:sx n="61" d="100"/>
          <a:sy n="61" d="100"/>
        </p:scale>
        <p:origin x="-1698" y="-54"/>
      </p:cViewPr>
      <p:guideLst>
        <p:guide orient="horz" pos="3116"/>
        <p:guide pos="212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handoutMaster" Target="handoutMasters/handoutMaster1.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1698" name="Rectangle 2"/>
          <p:cNvSpPr>
            <a:spLocks noGrp="1" noChangeArrowheads="1"/>
          </p:cNvSpPr>
          <p:nvPr>
            <p:ph type="hdr" sz="quarter"/>
          </p:nvPr>
        </p:nvSpPr>
        <p:spPr bwMode="auto">
          <a:xfrm>
            <a:off x="0" y="0"/>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1200" i="0"/>
            </a:lvl1pPr>
          </a:lstStyle>
          <a:p>
            <a:endParaRPr lang="de-DE"/>
          </a:p>
        </p:txBody>
      </p:sp>
      <p:sp>
        <p:nvSpPr>
          <p:cNvPr id="541699" name="Rectangle 3"/>
          <p:cNvSpPr>
            <a:spLocks noGrp="1" noChangeArrowheads="1"/>
          </p:cNvSpPr>
          <p:nvPr>
            <p:ph type="dt" sz="quarter" idx="1"/>
          </p:nvPr>
        </p:nvSpPr>
        <p:spPr bwMode="auto">
          <a:xfrm>
            <a:off x="3821113" y="0"/>
            <a:ext cx="29225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i="0"/>
            </a:lvl1pPr>
          </a:lstStyle>
          <a:p>
            <a:endParaRPr lang="de-DE"/>
          </a:p>
        </p:txBody>
      </p:sp>
      <p:sp>
        <p:nvSpPr>
          <p:cNvPr id="541700" name="Rectangle 4"/>
          <p:cNvSpPr>
            <a:spLocks noGrp="1" noChangeArrowheads="1"/>
          </p:cNvSpPr>
          <p:nvPr>
            <p:ph type="ftr" sz="quarter" idx="2"/>
          </p:nvPr>
        </p:nvSpPr>
        <p:spPr bwMode="auto">
          <a:xfrm>
            <a:off x="0" y="9399588"/>
            <a:ext cx="2922588"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a:defRPr sz="1200" i="0"/>
            </a:lvl1pPr>
          </a:lstStyle>
          <a:p>
            <a:endParaRPr lang="de-DE"/>
          </a:p>
        </p:txBody>
      </p:sp>
      <p:sp>
        <p:nvSpPr>
          <p:cNvPr id="541701" name="Rectangle 5"/>
          <p:cNvSpPr>
            <a:spLocks noGrp="1" noChangeArrowheads="1"/>
          </p:cNvSpPr>
          <p:nvPr>
            <p:ph type="sldNum" sz="quarter" idx="3"/>
          </p:nvPr>
        </p:nvSpPr>
        <p:spPr bwMode="auto">
          <a:xfrm>
            <a:off x="3821113" y="9399588"/>
            <a:ext cx="2922587"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i="0"/>
            </a:lvl1pPr>
          </a:lstStyle>
          <a:p>
            <a:fld id="{BACEF5CC-ABE8-9746-B5B7-E0B5E7E071A5}" type="slidenum">
              <a:rPr lang="de-DE"/>
              <a:pPr/>
              <a:t>‹#›</a:t>
            </a:fld>
            <a:endParaRPr lang="de-DE"/>
          </a:p>
        </p:txBody>
      </p:sp>
    </p:spTree>
    <p:extLst>
      <p:ext uri="{BB962C8B-B14F-4D97-AF65-F5344CB8AC3E}">
        <p14:creationId xmlns:p14="http://schemas.microsoft.com/office/powerpoint/2010/main" val="35068005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225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eaLnBrk="0" hangingPunct="0">
              <a:defRPr sz="1200" i="0">
                <a:latin typeface="Arial" charset="0"/>
              </a:defRPr>
            </a:lvl1pPr>
          </a:lstStyle>
          <a:p>
            <a:endParaRPr lang="en-US"/>
          </a:p>
        </p:txBody>
      </p:sp>
      <p:sp>
        <p:nvSpPr>
          <p:cNvPr id="133123" name="Rectangle 3"/>
          <p:cNvSpPr>
            <a:spLocks noGrp="1" noChangeArrowheads="1"/>
          </p:cNvSpPr>
          <p:nvPr>
            <p:ph type="dt" idx="1"/>
          </p:nvPr>
        </p:nvSpPr>
        <p:spPr bwMode="auto">
          <a:xfrm>
            <a:off x="3821113" y="0"/>
            <a:ext cx="29225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0" hangingPunct="0">
              <a:defRPr sz="1200" i="0">
                <a:latin typeface="Arial" charset="0"/>
              </a:defRPr>
            </a:lvl1pPr>
          </a:lstStyle>
          <a:p>
            <a:endParaRPr lang="en-US"/>
          </a:p>
        </p:txBody>
      </p:sp>
      <p:sp>
        <p:nvSpPr>
          <p:cNvPr id="133124" name="Rectangle 4"/>
          <p:cNvSpPr>
            <a:spLocks noGrp="1" noRot="1" noChangeAspect="1" noChangeArrowheads="1" noTextEdit="1"/>
          </p:cNvSpPr>
          <p:nvPr>
            <p:ph type="sldImg" idx="2"/>
          </p:nvPr>
        </p:nvSpPr>
        <p:spPr bwMode="auto">
          <a:xfrm>
            <a:off x="898525" y="742950"/>
            <a:ext cx="4946650" cy="3709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33125" name="Rectangle 5"/>
          <p:cNvSpPr>
            <a:spLocks noGrp="1" noChangeArrowheads="1"/>
          </p:cNvSpPr>
          <p:nvPr>
            <p:ph type="body" sz="quarter" idx="3"/>
          </p:nvPr>
        </p:nvSpPr>
        <p:spPr bwMode="auto">
          <a:xfrm>
            <a:off x="898525" y="4700588"/>
            <a:ext cx="4946650" cy="444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26" name="Rectangle 6"/>
          <p:cNvSpPr>
            <a:spLocks noGrp="1" noChangeArrowheads="1"/>
          </p:cNvSpPr>
          <p:nvPr>
            <p:ph type="ftr" sz="quarter" idx="4"/>
          </p:nvPr>
        </p:nvSpPr>
        <p:spPr bwMode="auto">
          <a:xfrm>
            <a:off x="0" y="9399588"/>
            <a:ext cx="2922588"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eaLnBrk="0" hangingPunct="0">
              <a:defRPr sz="1200" i="0">
                <a:latin typeface="Arial" charset="0"/>
              </a:defRPr>
            </a:lvl1pPr>
          </a:lstStyle>
          <a:p>
            <a:endParaRPr lang="en-US"/>
          </a:p>
        </p:txBody>
      </p:sp>
      <p:sp>
        <p:nvSpPr>
          <p:cNvPr id="133127" name="Rectangle 7"/>
          <p:cNvSpPr>
            <a:spLocks noGrp="1" noChangeArrowheads="1"/>
          </p:cNvSpPr>
          <p:nvPr>
            <p:ph type="sldNum" sz="quarter" idx="5"/>
          </p:nvPr>
        </p:nvSpPr>
        <p:spPr bwMode="auto">
          <a:xfrm>
            <a:off x="3821113" y="9399588"/>
            <a:ext cx="2922587"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0" hangingPunct="0">
              <a:defRPr sz="1200" i="0">
                <a:latin typeface="Arial" charset="0"/>
              </a:defRPr>
            </a:lvl1pPr>
          </a:lstStyle>
          <a:p>
            <a:fld id="{77DE6A10-863F-1E45-8CBE-84ADA44960B4}" type="slidenum">
              <a:rPr lang="en-US"/>
              <a:pPr/>
              <a:t>‹#›</a:t>
            </a:fld>
            <a:endParaRPr lang="en-US"/>
          </a:p>
        </p:txBody>
      </p:sp>
    </p:spTree>
    <p:extLst>
      <p:ext uri="{BB962C8B-B14F-4D97-AF65-F5344CB8AC3E}">
        <p14:creationId xmlns:p14="http://schemas.microsoft.com/office/powerpoint/2010/main" val="251902929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5CD22A-3837-1746-A6DF-3C19B36479DA}" type="slidenum">
              <a:rPr lang="en-US"/>
              <a:pPr/>
              <a:t>2</a:t>
            </a:fld>
            <a:endParaRPr lang="en-US"/>
          </a:p>
        </p:txBody>
      </p:sp>
      <p:sp>
        <p:nvSpPr>
          <p:cNvPr id="13721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7216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C1702-7567-7C44-8A48-EFF5E30CC281}" type="slidenum">
              <a:rPr lang="en-US"/>
              <a:pPr/>
              <a:t>14</a:t>
            </a:fld>
            <a:endParaRPr lang="en-US"/>
          </a:p>
        </p:txBody>
      </p:sp>
      <p:sp>
        <p:nvSpPr>
          <p:cNvPr id="1433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33603" name="Rectangle 3"/>
          <p:cNvSpPr>
            <a:spLocks noGrp="1" noChangeArrowheads="1"/>
          </p:cNvSpPr>
          <p:nvPr>
            <p:ph type="body" idx="1"/>
          </p:nvPr>
        </p:nvSpPr>
        <p:spPr/>
        <p:txBody>
          <a:bodyPr/>
          <a:lstStyle/>
          <a:p>
            <a:r>
              <a:rPr lang="en-US"/>
              <a:t>XXX say that 'it can be implemented, and if we go to probabilistic guarantees, we can even make it scale!'</a:t>
            </a:r>
          </a:p>
          <a:p>
            <a:r>
              <a:rPr lang="en-US"/>
              <a:t>XXX and SOME OTHER CONCERNS that arise in practice, we arrive at the following ...</a:t>
            </a:r>
          </a:p>
          <a:p>
            <a:r>
              <a:rPr lang="en-US"/>
              <a:t>Whenever a fault is observed by a correct node, the system eventually generates verifiable evidence against a faulty node</a:t>
            </a:r>
          </a:p>
          <a:p>
            <a:r>
              <a:rPr lang="en-US"/>
              <a:t>W</a:t>
            </a:r>
          </a:p>
          <a:p>
            <a:endParaRPr lang="en-US"/>
          </a:p>
          <a:p>
            <a:endParaRPr lang="en-US"/>
          </a:p>
          <a:p>
            <a:r>
              <a:rPr lang="en-US"/>
              <a:t>Don't say 'obvious' advantage; say it's good that it can be implemented in practice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2AF9D-9CE8-3744-AE33-DA7B4891471E}" type="slidenum">
              <a:rPr lang="en-US"/>
              <a:pPr/>
              <a:t>15</a:t>
            </a:fld>
            <a:endParaRPr lang="en-US"/>
          </a:p>
        </p:txBody>
      </p:sp>
      <p:sp>
        <p:nvSpPr>
          <p:cNvPr id="1435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3565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9593B160-584F-AF45-9651-3CB2F56C13B7}" type="slidenum">
              <a:rPr lang="en-US" sz="1200" i="0">
                <a:latin typeface="Arial" charset="0"/>
              </a:rPr>
              <a:pPr/>
              <a:t>16</a:t>
            </a:fld>
            <a:endParaRPr lang="en-US" sz="1200" i="0">
              <a:latin typeface="Arial" charset="0"/>
            </a:endParaRP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OOO ... that is ALSO used in state machine replication ...</a:t>
            </a:r>
          </a:p>
          <a:p>
            <a:endParaRPr lang="en-US">
              <a:latin typeface="Times New Roman" charset="0"/>
            </a:endParaRPr>
          </a:p>
          <a:p>
            <a:r>
              <a:rPr lang="en-US">
                <a:latin typeface="Times New Roman" charset="0"/>
              </a:rPr>
              <a:t>MMM say for point 3 that if they retransmit often enough, msg will get throuhg</a:t>
            </a:r>
          </a:p>
          <a:p>
            <a:r>
              <a:rPr lang="en-US">
                <a:latin typeface="Times New Roman" charset="0"/>
              </a:rPr>
              <a:t>Here are assumptions for completeness sake; exactly same as in repl. state machines plus signing messages</a:t>
            </a:r>
          </a:p>
          <a:p>
            <a:endParaRPr lang="en-US">
              <a:latin typeface="Times New Roman" charset="0"/>
            </a:endParaRPr>
          </a:p>
          <a:p>
            <a:r>
              <a:rPr lang="en-US">
                <a:latin typeface="Times New Roman" charset="0"/>
              </a:rPr>
              <a:t>assumption #1: dont mention BFT, say state machine replication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37D336A2-B3DA-FF41-81D9-D32FB6EB7E18}" type="slidenum">
              <a:rPr lang="en-US" sz="1200" i="0">
                <a:latin typeface="Arial" charset="0"/>
              </a:rPr>
              <a:pPr/>
              <a:t>17</a:t>
            </a:fld>
            <a:endParaRPr lang="en-US" sz="1200" i="0">
              <a:latin typeface="Arial" charset="0"/>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OOO remove some of the evidence transmissions (any interested node can then look up evidence and come to same conclusion)</a:t>
            </a:r>
          </a:p>
          <a:p>
            <a:endParaRPr lang="en-US">
              <a:latin typeface="Times New Roman" charset="0"/>
            </a:endParaRPr>
          </a:p>
          <a:p>
            <a:r>
              <a:rPr lang="en-US">
                <a:latin typeface="Times New Roman" charset="0"/>
              </a:rPr>
              <a:t>ZZZ say that there are some technical challenges to be solved, but I can present just a few of them; for the rest, please refer to the paper</a:t>
            </a:r>
          </a:p>
          <a:p>
            <a:r>
              <a:rPr lang="en-US">
                <a:latin typeface="Times New Roman" charset="0"/>
              </a:rPr>
              <a:t>MMM once you have first two pieces, you have tamper-evident record, could use incourt, would already be useful, but if want automated detection you need more</a:t>
            </a:r>
          </a:p>
          <a:p>
            <a:r>
              <a:rPr lang="de-DE">
                <a:latin typeface="Times New Roman" charset="0"/>
              </a:rPr>
              <a:t>XXX say that the way to convince others is to point them to the log</a:t>
            </a:r>
          </a:p>
          <a:p>
            <a:endParaRPr lang="de-DE">
              <a:latin typeface="Times New Roman" charset="0"/>
            </a:endParaRPr>
          </a:p>
          <a:p>
            <a:endParaRPr lang="de-DE">
              <a:latin typeface="Times New Roman" charset="0"/>
            </a:endParaRPr>
          </a:p>
          <a:p>
            <a:r>
              <a:rPr lang="de-DE">
                <a:latin typeface="Times New Roman" charset="0"/>
              </a:rPr>
              <a:t>... and of course we use enough witnesses to ensure that at least one is correct</a:t>
            </a:r>
          </a:p>
          <a:p>
            <a:r>
              <a:rPr lang="de-DE">
                <a:latin typeface="Times New Roman" charset="0"/>
              </a:rPr>
              <a:t>verbal: did not mention complexity; say that we address complexity (we know it's expensive and we address it)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08B8A56F-2D36-874C-96E1-9DEE4C0FEA64}" type="slidenum">
              <a:rPr lang="en-US" sz="1200" i="0">
                <a:latin typeface="Arial" charset="0"/>
              </a:rPr>
              <a:pPr/>
              <a:t>18</a:t>
            </a:fld>
            <a:endParaRPr lang="en-US" sz="1200" i="0">
              <a:latin typeface="Arial" charset="0"/>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inspired by Maniatis and Baker</a:t>
            </a:r>
          </a:p>
          <a:p>
            <a:r>
              <a:rPr lang="en-US">
                <a:latin typeface="Times New Roman" charset="0"/>
              </a:rPr>
              <a:t>say before middle after that more is in the paper (just to give you an idea of how this works)</a:t>
            </a:r>
          </a:p>
          <a:p>
            <a:r>
              <a:rPr lang="en-US">
                <a:latin typeface="Times New Roman" charset="0"/>
              </a:rPr>
              <a:t>whenever send message/ack you essentially commit to all that state (!)</a:t>
            </a:r>
          </a:p>
          <a:p>
            <a:r>
              <a:rPr lang="en-US">
                <a:latin typeface="Times New Roman" charset="0"/>
              </a:rPr>
              <a:t>include signature that is related to sender's log</a:t>
            </a:r>
          </a:p>
          <a:p>
            <a:r>
              <a:rPr lang="en-US">
                <a:latin typeface="Times New Roman" charset="0"/>
              </a:rPr>
              <a:t>Merkle hash chains</a:t>
            </a:r>
          </a:p>
          <a:p>
            <a:r>
              <a:rPr lang="en-US">
                <a:latin typeface="Times New Roman" charset="0"/>
              </a:rPr>
              <a:t>can't change retroactively by hash chain over log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71026C04-4EE0-FD4D-A0D7-D5F72CA487C0}" type="slidenum">
              <a:rPr lang="en-US" sz="1200" i="0">
                <a:latin typeface="Arial" charset="0"/>
              </a:rPr>
              <a:pPr/>
              <a:t>19</a:t>
            </a:fld>
            <a:endParaRPr lang="en-US" sz="1200" i="0">
              <a:latin typeface="Arial" charset="0"/>
            </a:endParaRP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OOO remove some of the evidence transmissions (any interested node can then look up evidence and come to same conclusion)</a:t>
            </a:r>
          </a:p>
          <a:p>
            <a:endParaRPr lang="en-US">
              <a:latin typeface="Times New Roman" charset="0"/>
            </a:endParaRPr>
          </a:p>
          <a:p>
            <a:r>
              <a:rPr lang="en-US">
                <a:latin typeface="Times New Roman" charset="0"/>
              </a:rPr>
              <a:t>ZZZ say that there are some technical challenges to be solved, but I can present just a few of them; for the rest, please refer to the paper</a:t>
            </a:r>
          </a:p>
          <a:p>
            <a:r>
              <a:rPr lang="en-US">
                <a:latin typeface="Times New Roman" charset="0"/>
              </a:rPr>
              <a:t>MMM once you have first two pieces, you have tamper-evident record, could use incourt, would already be useful, but if want automated detection you need more</a:t>
            </a:r>
          </a:p>
          <a:p>
            <a:r>
              <a:rPr lang="de-DE">
                <a:latin typeface="Times New Roman" charset="0"/>
              </a:rPr>
              <a:t>XXX say that the way to convince others is to point them to the log</a:t>
            </a:r>
          </a:p>
          <a:p>
            <a:endParaRPr lang="de-DE">
              <a:latin typeface="Times New Roman" charset="0"/>
            </a:endParaRPr>
          </a:p>
          <a:p>
            <a:endParaRPr lang="de-DE">
              <a:latin typeface="Times New Roman" charset="0"/>
            </a:endParaRPr>
          </a:p>
          <a:p>
            <a:r>
              <a:rPr lang="de-DE">
                <a:latin typeface="Times New Roman" charset="0"/>
              </a:rPr>
              <a:t>... and of course we use enough witnesses to ensure that at least one is correct</a:t>
            </a:r>
          </a:p>
          <a:p>
            <a:r>
              <a:rPr lang="de-DE">
                <a:latin typeface="Times New Roman" charset="0"/>
              </a:rPr>
              <a:t>verbal: did not mention complexity; say that we address complexity (we know it's expensive and we address it)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68BCFB2F-46AB-334F-8A04-70FC7DF95E7B}" type="slidenum">
              <a:rPr lang="en-US" sz="1200" i="0">
                <a:latin typeface="Arial" charset="0"/>
              </a:rPr>
              <a:pPr/>
              <a:t>20</a:t>
            </a:fld>
            <a:endParaRPr lang="en-US" sz="1200" i="0">
              <a:latin typeface="Arial" charset="0"/>
            </a:endParaRP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atin typeface="Times New Roman" charset="0"/>
              </a:rPr>
              <a:t>OOO so far I've shown you how we record all actions in a tamper evident log, now I am going to show you...</a:t>
            </a:r>
          </a:p>
          <a:p>
            <a:endParaRPr lang="de-DE">
              <a:latin typeface="Times New Roman" charset="0"/>
            </a:endParaRPr>
          </a:p>
          <a:p>
            <a:r>
              <a:rPr lang="de-DE">
                <a:latin typeface="Times New Roman" charset="0"/>
              </a:rPr>
              <a:t>XXX say there's a malicious file server who, talking to one client, says that the Create happened, and talking to another client, says it never happened.</a:t>
            </a:r>
          </a:p>
          <a:p>
            <a:r>
              <a:rPr lang="de-DE">
                <a:latin typeface="Times New Roman" charset="0"/>
              </a:rPr>
              <a:t>XXX say each branch is plausible, but they canNOT both be true at the same time</a:t>
            </a:r>
          </a:p>
          <a:p>
            <a:endParaRPr lang="de-DE">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0EBD6514-3D3F-2947-AA9D-88AD27158925}" type="slidenum">
              <a:rPr lang="en-US" sz="1200" i="0">
                <a:latin typeface="Arial" charset="0"/>
              </a:rPr>
              <a:pPr/>
              <a:t>21</a:t>
            </a:fld>
            <a:endParaRPr lang="en-US" sz="1200" i="0">
              <a:latin typeface="Arial" charset="0"/>
            </a:endParaRP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atin typeface="Times New Roman" charset="0"/>
              </a:rPr>
              <a:t>OOO ... you're making sure that it hasn't been tampered with ,e.g. by downloading it from a trusted site</a:t>
            </a:r>
          </a:p>
          <a:p>
            <a:endParaRPr lang="de-DE">
              <a:latin typeface="Times New Roman" charset="0"/>
            </a:endParaRPr>
          </a:p>
          <a:p>
            <a:r>
              <a:rPr lang="de-DE">
                <a:latin typeface="Times New Roman" charset="0"/>
              </a:rPr>
              <a:t>It's the code that the othe guy is running; the only thing that's special is that we trust it (downloaded it from somewhere)</a:t>
            </a:r>
          </a:p>
          <a:p>
            <a:endParaRPr lang="de-DE">
              <a:latin typeface="Times New Roman" charset="0"/>
            </a:endParaRPr>
          </a:p>
          <a:p>
            <a:r>
              <a:rPr lang="de-DE">
                <a:latin typeface="Times New Roman" charset="0"/>
              </a:rPr>
              <a:t>DOn't be negative about specifications; yes you could do it but it's known to be difficult</a:t>
            </a:r>
          </a:p>
          <a:p>
            <a:r>
              <a:rPr lang="de-DE">
                <a:latin typeface="Times New Roman" charset="0"/>
              </a:rPr>
              <a:t>You're using a copy of impl that YOU trust (e.g. because you're running it or downloaded it from source you trust)</a:t>
            </a:r>
          </a:p>
          <a:p>
            <a:endParaRPr lang="de-DE">
              <a:latin typeface="Times New Roman" charset="0"/>
            </a:endParaRPr>
          </a:p>
          <a:p>
            <a:r>
              <a:rPr lang="de-DE">
                <a:latin typeface="Times New Roman" charset="0"/>
              </a:rPr>
              <a:t>XXX don't say that divergence means 'faulty'; say that local implementation would have done this differently</a:t>
            </a:r>
          </a:p>
          <a:p>
            <a:r>
              <a:rPr lang="de-DE">
                <a:latin typeface="Times New Roman" charset="0"/>
              </a:rPr>
              <a:t>XXX say we do not want an explicit specification, since it would probably be as long as the program itself, and as difficult to debug</a:t>
            </a:r>
          </a:p>
          <a:p>
            <a:r>
              <a:rPr lang="de-DE">
                <a:latin typeface="Times New Roman" charset="0"/>
              </a:rPr>
              <a:t>XXX say it's an implementation of the existing behavior but you KNOW it hasn't been messed with (trusted copy)</a:t>
            </a:r>
          </a:p>
          <a:p>
            <a:endParaRPr lang="de-DE">
              <a:latin typeface="Times New Roman" charset="0"/>
            </a:endParaRPr>
          </a:p>
          <a:p>
            <a:r>
              <a:rPr lang="de-DE">
                <a:latin typeface="Times New Roman" charset="0"/>
              </a:rPr>
              <a:t>don't say 'faithfully keeping its log'; say that the node hasn't tampered with it (connect back to 'tamper-evident')</a:t>
            </a:r>
          </a:p>
          <a:p>
            <a:r>
              <a:rPr lang="de-DE">
                <a:latin typeface="Times New Roman" charset="0"/>
              </a:rPr>
              <a:t>convince othrs by pointing them to the log snippet</a:t>
            </a:r>
          </a:p>
          <a:p>
            <a:r>
              <a:rPr lang="de-DE">
                <a:latin typeface="Times New Roman" charset="0"/>
              </a:rPr>
              <a:t>what it actuALLY MEANS that output is different (behavior different from refernece impl)</a:t>
            </a:r>
          </a:p>
          <a:p>
            <a:r>
              <a:rPr lang="de-DE">
                <a:latin typeface="Times New Roman" charset="0"/>
              </a:rPr>
              <a:t>make a bigger deal of this; say at the beginning that long spec is alternative</a:t>
            </a:r>
          </a:p>
          <a:p>
            <a:r>
              <a:rPr lang="de-DE">
                <a:latin typeface="Times New Roman" charset="0"/>
              </a:rPr>
              <a:t>component A, component B (don't talk about what goes inside and outside of state machine)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303F1A51-5E17-C74D-AB2A-7E9DE1A2A800}" type="slidenum">
              <a:rPr lang="en-US" sz="1200" i="0">
                <a:latin typeface="Arial" charset="0"/>
              </a:rPr>
              <a:pPr/>
              <a:t>22</a:t>
            </a:fld>
            <a:endParaRPr lang="en-US" sz="1200" i="0">
              <a:latin typeface="Arial" charset="0"/>
            </a:endParaRPr>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Remove illustrations</a:t>
            </a:r>
          </a:p>
          <a:p>
            <a:endParaRPr lang="en-US">
              <a:latin typeface="Times New Roman" charset="0"/>
            </a:endParaRPr>
          </a:p>
          <a:p>
            <a:r>
              <a:rPr lang="en-US">
                <a:latin typeface="Times New Roman" charset="0"/>
              </a:rPr>
              <a:t>XXX support this visually somehow</a:t>
            </a:r>
          </a:p>
          <a:p>
            <a:r>
              <a:rPr lang="en-US">
                <a:latin typeface="Times New Roman" charset="0"/>
              </a:rPr>
              <a:t>XXX say that silent nodes may be forever suspected</a:t>
            </a:r>
          </a:p>
          <a:p>
            <a:r>
              <a:rPr lang="en-US">
                <a:latin typeface="Times New Roman" charset="0"/>
              </a:rPr>
              <a:t>XXX use the sentence from slide 10 here and phrase accuracy in similar terms; do NOT mention completeness and accuracy</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E0DC7-E4DF-5142-909B-209DA4F05084}" type="slidenum">
              <a:rPr lang="en-US"/>
              <a:pPr/>
              <a:t>23</a:t>
            </a:fld>
            <a:endParaRPr lang="en-US"/>
          </a:p>
        </p:txBody>
      </p:sp>
      <p:sp>
        <p:nvSpPr>
          <p:cNvPr id="14499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4998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D4FE73-E1D0-CC4E-93BC-66F18B154A07}" type="slidenum">
              <a:rPr lang="en-US"/>
              <a:pPr/>
              <a:t>3</a:t>
            </a:fld>
            <a:endParaRPr lang="en-US"/>
          </a:p>
        </p:txBody>
      </p:sp>
      <p:sp>
        <p:nvSpPr>
          <p:cNvPr id="14172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17219" name="Rectangle 3"/>
          <p:cNvSpPr>
            <a:spLocks noGrp="1" noChangeArrowheads="1"/>
          </p:cNvSpPr>
          <p:nvPr>
            <p:ph type="body" idx="1"/>
          </p:nvPr>
        </p:nvSpPr>
        <p:spPr/>
        <p:txBody>
          <a:bodyPr/>
          <a:lstStyle/>
          <a:p>
            <a:r>
              <a:rPr lang="de-DE"/>
              <a:t>XXX show magnifying glass as second click, say it took them ten hours to figure out it was the card</a:t>
            </a:r>
          </a:p>
          <a:p>
            <a:endParaRPr lang="de-DE"/>
          </a:p>
          <a:p>
            <a:r>
              <a:rPr lang="de-DE"/>
              <a:t>"We all know that it's difficult to deal with faults in distributed systems, and that it matters in practice. Let me just give you a few examples."</a:t>
            </a:r>
          </a:p>
          <a:p>
            <a:r>
              <a:rPr lang="de-DE"/>
              <a:t>... apparently he was hoping to profit from the crashing stock price</a:t>
            </a:r>
          </a:p>
          <a:p>
            <a:endParaRPr lang="de-DE"/>
          </a:p>
          <a:p>
            <a:r>
              <a:rPr lang="de-DE"/>
              <a:t>XXX use another example: machine has been broken into and added to a botnet, then used e.g. for spam</a:t>
            </a:r>
          </a:p>
          <a:p>
            <a:r>
              <a:rPr lang="de-DE"/>
              <a:t>CCC draw some dashed lines to indicate different admin. domains</a:t>
            </a:r>
          </a:p>
          <a:p>
            <a:endParaRPr lang="de-DE"/>
          </a:p>
          <a:p>
            <a:r>
              <a:rPr lang="de-DE"/>
              <a:t>XXX Business interests are at play</a:t>
            </a:r>
          </a:p>
          <a:p>
            <a:r>
              <a:rPr lang="de-DE"/>
              <a:t>XXX Don't say its difficult ; just say there are many things that could go wrong and something must be done about it</a:t>
            </a:r>
          </a:p>
          <a:p>
            <a:r>
              <a:rPr lang="de-DE"/>
              <a:t>XXX Peter: Dist. system has dist. state -&gt; makes it hard to figure out what's going on; may have different administators (different interests), makes it even harder</a:t>
            </a:r>
          </a:p>
          <a:p>
            <a:r>
              <a:rPr lang="de-DE"/>
              <a:t>Aug 2007: 17,000 passengers stranded at LAX because of a crashed network card (http://www.engadget.com/2007/08/16/network-card-crash-leaves-17-000-stranded-at-lax/)</a:t>
            </a:r>
          </a:p>
          <a:p>
            <a:r>
              <a:rPr lang="de-DE"/>
              <a:t>(bgp example)</a:t>
            </a:r>
          </a:p>
          <a:p>
            <a:r>
              <a:rPr lang="de-DE"/>
              <a:t>Jun 2006: UBS PaineWebber sysadmin plants logic bomb on computers, hinders trade for days (http://seclists.org/isn/2006/Jun/0008.html)</a:t>
            </a:r>
          </a:p>
          <a:p>
            <a:r>
              <a:rPr lang="de-DE"/>
              <a:t>1) benign 2) security breakin 3) deliberate manipulation</a:t>
            </a:r>
          </a:p>
          <a:p>
            <a:endParaRPr lang="de-DE"/>
          </a:p>
          <a:p>
            <a:r>
              <a:rPr lang="de-DE"/>
              <a:t>Eliminate first bullet; move to second part [dist state, incompl inform, compet interests]</a:t>
            </a:r>
          </a:p>
          <a:p>
            <a:r>
              <a:rPr lang="de-DE"/>
              <a:t>-----------------------------------------------------------------------------------------------------------------</a:t>
            </a:r>
          </a:p>
          <a:p>
            <a:r>
              <a:rPr lang="de-DE"/>
              <a:t>KRISHNA: Used to be better (weird transition in the general case)</a:t>
            </a:r>
          </a:p>
          <a:p>
            <a:endParaRPr lang="de-DE"/>
          </a:p>
          <a:p>
            <a:r>
              <a:rPr lang="de-DE"/>
              <a:t>The situation becomes even more complicated if we consider a more general case, where (P2P is an extreme case)</a:t>
            </a:r>
          </a:p>
          <a:p>
            <a:endParaRPr lang="de-DE"/>
          </a:p>
          <a:p>
            <a:r>
              <a:rPr lang="de-DE"/>
              <a:t>Use in general federated system (can imagine each domain has one user P2P) most general way</a:t>
            </a:r>
          </a:p>
          <a:p>
            <a:r>
              <a:rPr lang="de-DE"/>
              <a:t>thing of interest is presence of multiple AD, P2P is extreme case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D0FA00-7422-5B4F-BBE9-87CBF88D57FA}" type="slidenum">
              <a:rPr lang="en-US"/>
              <a:pPr/>
              <a:t>24</a:t>
            </a:fld>
            <a:endParaRPr lang="en-US"/>
          </a:p>
        </p:txBody>
      </p:sp>
      <p:sp>
        <p:nvSpPr>
          <p:cNvPr id="1452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52035" name="Rectangle 3"/>
          <p:cNvSpPr>
            <a:spLocks noGrp="1" noChangeArrowheads="1"/>
          </p:cNvSpPr>
          <p:nvPr>
            <p:ph type="body" idx="1"/>
          </p:nvPr>
        </p:nvSpPr>
        <p:spPr/>
        <p:txBody>
          <a:bodyPr/>
          <a:lstStyle/>
          <a:p>
            <a:r>
              <a:rPr lang="en-US"/>
              <a:t>XXX enumerate apps 1,2,3 -- very different in challenge they present to PR, read out red bullets -- what we gain [animate]</a:t>
            </a:r>
          </a:p>
          <a:p>
            <a:r>
              <a:rPr lang="en-US"/>
              <a:t>Say t</a:t>
            </a:r>
          </a:p>
          <a:p>
            <a:endParaRPr lang="en-US"/>
          </a:p>
          <a:p>
            <a:r>
              <a:rPr lang="en-US"/>
              <a:t>XXX if you were worried about deterministic state machine assumption, look here</a:t>
            </a:r>
          </a:p>
          <a:p>
            <a:r>
              <a:rPr lang="en-US"/>
              <a:t>XXX say that in app apps, we gained a comprehensive safety net against any fault that would require changing the behavior of a node</a:t>
            </a:r>
          </a:p>
          <a:p>
            <a:r>
              <a:rPr lang="en-US"/>
              <a:t>XXX mention comprehensive safety net</a:t>
            </a:r>
          </a:p>
          <a:p>
            <a:r>
              <a:rPr lang="en-US"/>
              <a:t>XXX say it uses machines and laptops instead of servers</a:t>
            </a:r>
          </a:p>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E2AD379D-0ACA-724F-9384-AF176D400AD0}" type="slidenum">
              <a:rPr lang="en-US" sz="1200" i="0">
                <a:latin typeface="Arial" charset="0"/>
              </a:rPr>
              <a:pPr/>
              <a:t>25</a:t>
            </a:fld>
            <a:endParaRPr lang="en-US" sz="1200" i="0">
              <a:latin typeface="Arial" charset="0"/>
            </a:endParaRP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rPr>
              <a:t>null-RPC latencies increases by 1.5ms (RSA-1024) or .25ms (ESIGN-2048)</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6CDFE4-337F-0149-A80D-707A3A6821E1}" type="slidenum">
              <a:rPr lang="en-US"/>
              <a:pPr/>
              <a:t>26</a:t>
            </a:fld>
            <a:endParaRPr lang="en-US"/>
          </a:p>
        </p:txBody>
      </p:sp>
      <p:sp>
        <p:nvSpPr>
          <p:cNvPr id="14540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54083" name="Rectangle 3"/>
          <p:cNvSpPr>
            <a:spLocks noGrp="1" noChangeArrowheads="1"/>
          </p:cNvSpPr>
          <p:nvPr>
            <p:ph type="body" idx="1"/>
          </p:nvPr>
        </p:nvSpPr>
        <p:spPr/>
        <p:txBody>
          <a:bodyPr/>
          <a:lstStyle/>
          <a:p>
            <a:r>
              <a:rPr lang="en-US"/>
              <a:t>XXX say that IT TURNS OUT THAT the dominant cost IN GENERAL is det. by the number of witnesses XXX</a:t>
            </a:r>
          </a:p>
          <a:p>
            <a:r>
              <a:rPr lang="en-US"/>
              <a:t>XXX don't talk about the machine room; say we have a dedicated set of witness nodes</a:t>
            </a:r>
          </a:p>
          <a:p>
            <a:r>
              <a:rPr lang="en-US"/>
              <a:t>XXX say we're measuring the traffic of the P2P email system</a:t>
            </a:r>
          </a:p>
          <a:p>
            <a:endParaRPr lang="en-US"/>
          </a:p>
          <a:p>
            <a:r>
              <a:rPr lang="en-US"/>
              <a:t>Assume we can bound number of witnesses</a:t>
            </a:r>
          </a:p>
          <a:p>
            <a:r>
              <a:rPr lang="en-US"/>
              <a:t>TAP: Crucial how many witnesses you need WITNESSES ARE EXPENSIVE</a:t>
            </a:r>
          </a:p>
          <a:p>
            <a:r>
              <a:rPr lang="en-US"/>
              <a:t>What does that mean in a large system -&gt; cannot bound absolute (fraction only) -&gt; switch to a different model</a:t>
            </a:r>
          </a:p>
          <a:p>
            <a:r>
              <a:rPr lang="en-US"/>
              <a:t>Explain that model on separate slide (rand witnesses from population -&gt; introduces a probability)</a:t>
            </a:r>
          </a:p>
          <a:p>
            <a:r>
              <a:rPr lang="en-US"/>
              <a:t>SAY what it is that you give up</a:t>
            </a:r>
          </a:p>
          <a:p>
            <a:endParaRPr lang="en-US"/>
          </a:p>
          <a:p>
            <a:r>
              <a:rPr lang="en-US"/>
              <a:t>XXX Say that it looks linear, but in fact isn't</a:t>
            </a:r>
          </a:p>
          <a:p>
            <a:r>
              <a:rPr lang="en-US"/>
              <a:t>XXX remind people why you might want to have different numbers of witnesses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F12EFF-6842-D64B-A5DF-D88A0478D4B8}" type="slidenum">
              <a:rPr lang="en-US"/>
              <a:pPr/>
              <a:t>27</a:t>
            </a:fld>
            <a:endParaRPr lang="en-US"/>
          </a:p>
        </p:txBody>
      </p:sp>
      <p:sp>
        <p:nvSpPr>
          <p:cNvPr id="14561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56131" name="Rectangle 3"/>
          <p:cNvSpPr>
            <a:spLocks noGrp="1" noChangeArrowheads="1"/>
          </p:cNvSpPr>
          <p:nvPr>
            <p:ph type="body" idx="1"/>
          </p:nvPr>
        </p:nvSpPr>
        <p:spPr/>
        <p:txBody>
          <a:bodyPr/>
          <a:lstStyle/>
          <a:p>
            <a:r>
              <a:rPr lang="en-US"/>
              <a:t>WWW if no dedicated set of witnesses, must choose witnesses from population. When doing so, small prob of error is inevitable. This is really the same as e.g. in replication. And if we're going to have that probability anyway, we might as well use it to optimize PeerReview</a:t>
            </a:r>
          </a:p>
          <a:p>
            <a:endParaRPr lang="en-US"/>
          </a:p>
          <a:p>
            <a:r>
              <a:rPr lang="en-US"/>
              <a:t>WWW what you do is use random sample and make prob argument</a:t>
            </a:r>
          </a:p>
          <a:p>
            <a:r>
              <a:rPr lang="en-US"/>
              <a:t>WWW in fact any replicated system makes this kind of argument (but don't make big deal out of it (common approach))</a:t>
            </a:r>
          </a:p>
          <a:p>
            <a:r>
              <a:rPr lang="en-US"/>
              <a:t>WWW and once you do that there's some additional opt you can do in PR</a:t>
            </a:r>
          </a:p>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3631F9-105C-2143-B480-6EAF0546DA83}" type="slidenum">
              <a:rPr lang="en-US"/>
              <a:pPr/>
              <a:t>28</a:t>
            </a:fld>
            <a:endParaRPr lang="en-US"/>
          </a:p>
        </p:txBody>
      </p:sp>
      <p:sp>
        <p:nvSpPr>
          <p:cNvPr id="14581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58179" name="Rectangle 3"/>
          <p:cNvSpPr>
            <a:spLocks noGrp="1" noChangeArrowheads="1"/>
          </p:cNvSpPr>
          <p:nvPr>
            <p:ph type="body" idx="1"/>
          </p:nvPr>
        </p:nvSpPr>
        <p:spPr/>
        <p:txBody>
          <a:bodyPr/>
          <a:lstStyle/>
          <a:p>
            <a:r>
              <a:rPr lang="en-US"/>
              <a:t>MMM Put back the red line</a:t>
            </a:r>
          </a:p>
          <a:p>
            <a:r>
              <a:rPr lang="en-US"/>
              <a:t>MMM say that any repl system has to use prob -&gt; we use it for PR too -&gt; gets complx down from N2 to logN</a:t>
            </a:r>
          </a:p>
          <a:p>
            <a:endParaRPr lang="en-US"/>
          </a:p>
          <a:p>
            <a:r>
              <a:rPr lang="en-US"/>
              <a:t>EMPHASIZE ASYMPTOTIC IMPROVEMENT</a:t>
            </a:r>
          </a:p>
          <a:p>
            <a:r>
              <a:rPr lang="en-US"/>
              <a:t>XXX say 10^-6 that we might miss a fault</a:t>
            </a:r>
          </a:p>
          <a:p>
            <a:endParaRPr lang="en-US"/>
          </a:p>
          <a:p>
            <a:r>
              <a:rPr lang="en-US"/>
              <a:t>make asymptotic change more dramatic</a:t>
            </a:r>
          </a:p>
          <a:p>
            <a:r>
              <a:rPr lang="en-US"/>
              <a:t>deterministic to probabilistic guarantee, use epsilon</a:t>
            </a:r>
          </a:p>
          <a:p>
            <a:r>
              <a:rPr lang="en-US"/>
              <a:t>complexity changes dramatically</a:t>
            </a:r>
          </a:p>
          <a:p>
            <a:r>
              <a:rPr lang="en-US"/>
              <a:t>emphasize INSTANCE of misbehavior</a:t>
            </a:r>
          </a:p>
          <a:p>
            <a:r>
              <a:rPr lang="en-US"/>
              <a:t>say that there might be a node whose witness set is all-faulty</a:t>
            </a:r>
          </a:p>
          <a:p>
            <a:r>
              <a:rPr lang="en-US"/>
              <a:t>remove ornage line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417C76BB-27DF-FC42-8D0E-F5BB037EAF5B}" type="slidenum">
              <a:rPr lang="en-US" sz="1200" i="0">
                <a:latin typeface="Arial" charset="0"/>
              </a:rPr>
              <a:pPr/>
              <a:t>29</a:t>
            </a:fld>
            <a:endParaRPr lang="en-US" sz="1200" i="0">
              <a:latin typeface="Arial" charset="0"/>
            </a:endParaRPr>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fld id="{4D8DADBB-EBD7-6C49-98DD-D2FA5D0DE5FD}" type="slidenum">
              <a:rPr lang="en-US" sz="1200" i="0">
                <a:latin typeface="Arial" charset="0"/>
              </a:rPr>
              <a:pPr/>
              <a:t>30</a:t>
            </a:fld>
            <a:endParaRPr lang="en-US" sz="1200" i="0">
              <a:latin typeface="Arial" charset="0"/>
            </a:endParaRPr>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FDC3A1-E12F-634D-B86D-836A14DC9058}" type="slidenum">
              <a:rPr lang="en-US"/>
              <a:pPr/>
              <a:t>33</a:t>
            </a:fld>
            <a:endParaRPr lang="en-US"/>
          </a:p>
        </p:txBody>
      </p:sp>
      <p:sp>
        <p:nvSpPr>
          <p:cNvPr id="14612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61251" name="Rectangle 3"/>
          <p:cNvSpPr>
            <a:spLocks noGrp="1" noChangeArrowheads="1"/>
          </p:cNvSpPr>
          <p:nvPr>
            <p:ph type="body" idx="1"/>
          </p:nvPr>
        </p:nvSpPr>
        <p:spPr/>
        <p:txBody>
          <a:bodyPr/>
          <a:lstStyle/>
          <a:p>
            <a:r>
              <a:rPr lang="en-US"/>
              <a:t>XXX use actual example of ePOST</a:t>
            </a:r>
          </a:p>
          <a:p>
            <a:r>
              <a:rPr lang="en-US"/>
              <a:t>last point explain better (things you cannot verify, e.g. delay you measure) -&gt; treat as inputs to state machine</a:t>
            </a:r>
          </a:p>
          <a:p>
            <a:r>
              <a:rPr lang="en-US"/>
              <a:t>partial deployment -&gt; input messages</a:t>
            </a:r>
          </a:p>
          <a:p>
            <a:r>
              <a:rPr lang="en-US"/>
              <a:t>ex. crypto key generation -&gt; cant expose -&gt; must take out of state m</a:t>
            </a:r>
          </a:p>
          <a:p>
            <a:r>
              <a:rPr lang="en-US"/>
              <a:t>zero-knowledge proof avenue for f work</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843568-B2B9-F844-BF54-EC92C1C41D6E}" type="slidenum">
              <a:rPr lang="en-US"/>
              <a:pPr/>
              <a:t>34</a:t>
            </a:fld>
            <a:endParaRPr lang="en-US"/>
          </a:p>
        </p:txBody>
      </p:sp>
      <p:sp>
        <p:nvSpPr>
          <p:cNvPr id="14632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63299" name="Rectangle 3"/>
          <p:cNvSpPr>
            <a:spLocks noGrp="1" noChangeArrowheads="1"/>
          </p:cNvSpPr>
          <p:nvPr>
            <p:ph type="body" idx="1"/>
          </p:nvPr>
        </p:nvSpPr>
        <p:spPr/>
        <p:txBody>
          <a:bodyPr/>
          <a:lstStyle/>
          <a:p>
            <a:r>
              <a:rPr lang="en-US"/>
              <a:t>XXX say that for many apps BFT is not necessary (best-effort) or even impossible (phi&gt;33%)</a:t>
            </a:r>
          </a:p>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2BD0AC-088B-1C4D-82D2-631B4D719A05}" type="slidenum">
              <a:rPr lang="en-US"/>
              <a:pPr/>
              <a:t>52</a:t>
            </a:fld>
            <a:endParaRPr lang="en-US"/>
          </a:p>
        </p:txBody>
      </p:sp>
      <p:sp>
        <p:nvSpPr>
          <p:cNvPr id="14837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837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48837-B1FE-8647-A024-4C13FE2459E3}" type="slidenum">
              <a:rPr lang="en-US"/>
              <a:pPr/>
              <a:t>4</a:t>
            </a:fld>
            <a:endParaRPr lang="en-US"/>
          </a:p>
        </p:txBody>
      </p:sp>
      <p:sp>
        <p:nvSpPr>
          <p:cNvPr id="14192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19267" name="Rectangle 3"/>
          <p:cNvSpPr>
            <a:spLocks noGrp="1" noChangeArrowheads="1"/>
          </p:cNvSpPr>
          <p:nvPr>
            <p:ph type="body" idx="1"/>
          </p:nvPr>
        </p:nvSpPr>
        <p:spPr/>
        <p:txBody>
          <a:bodyPr/>
          <a:lstStyle/>
          <a:p>
            <a:r>
              <a:rPr lang="de-DE"/>
              <a:t>OOO or certain nodes are misconfigured</a:t>
            </a:r>
          </a:p>
          <a:p>
            <a:endParaRPr lang="de-DE"/>
          </a:p>
          <a:p>
            <a:r>
              <a:rPr lang="de-DE"/>
              <a:t>XXX examples of complex (not just fail-stop) faults that actually appear in practice</a:t>
            </a:r>
          </a:p>
          <a:p>
            <a:r>
              <a:rPr lang="de-DE"/>
              <a:t>XXX say more about classes/types of faults on this slide?!?</a:t>
            </a:r>
          </a:p>
          <a:p>
            <a:endParaRPr lang="de-DE"/>
          </a:p>
          <a:p>
            <a:endParaRPr lang="de-DE"/>
          </a:p>
          <a:p>
            <a:r>
              <a:rPr lang="de-DE"/>
              <a:t>Transition: These systems with faults have existed long in real world; let's look at banks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0EF281-2EDE-954C-8197-AFACFC232A85}" type="slidenum">
              <a:rPr lang="en-US"/>
              <a:pPr/>
              <a:t>5</a:t>
            </a:fld>
            <a:endParaRPr lang="en-US"/>
          </a:p>
        </p:txBody>
      </p:sp>
      <p:sp>
        <p:nvSpPr>
          <p:cNvPr id="14213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21315" name="Rectangle 3"/>
          <p:cNvSpPr>
            <a:spLocks noGrp="1" noChangeArrowheads="1"/>
          </p:cNvSpPr>
          <p:nvPr>
            <p:ph type="body" idx="1"/>
          </p:nvPr>
        </p:nvSpPr>
        <p:spPr/>
        <p:txBody>
          <a:bodyPr/>
          <a:lstStyle/>
          <a:p>
            <a:r>
              <a:rPr lang="de-DE"/>
              <a:t>XXX In GENERAL it might look like this (maybe you control some part more tightly)</a:t>
            </a:r>
          </a:p>
          <a:p>
            <a:r>
              <a:rPr lang="de-DE"/>
              <a:t>XXX Evidence: allude to competing business interests (Internet example, AT&amp;T spamming you)</a:t>
            </a:r>
          </a:p>
          <a:p>
            <a:r>
              <a:rPr lang="de-DE"/>
              <a:t>--------------</a:t>
            </a:r>
          </a:p>
          <a:p>
            <a:r>
              <a:rPr lang="de-DE"/>
              <a:t>Show first node on path that you might suspect</a:t>
            </a:r>
          </a:p>
          <a:p>
            <a:r>
              <a:rPr lang="de-DE"/>
              <a:t>Peter: Guy can't sit directly in front of fire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BA372F-C77B-0247-964F-29462CC36C9A}" type="slidenum">
              <a:rPr lang="en-US"/>
              <a:pPr/>
              <a:t>8</a:t>
            </a:fld>
            <a:endParaRPr lang="en-US"/>
          </a:p>
        </p:txBody>
      </p:sp>
      <p:sp>
        <p:nvSpPr>
          <p:cNvPr id="1423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23363" name="Rectangle 3"/>
          <p:cNvSpPr>
            <a:spLocks noGrp="1" noChangeArrowheads="1"/>
          </p:cNvSpPr>
          <p:nvPr>
            <p:ph type="body" idx="1"/>
          </p:nvPr>
        </p:nvSpPr>
        <p:spPr/>
        <p:txBody>
          <a:bodyPr/>
          <a:lstStyle/>
          <a:p>
            <a:r>
              <a:rPr lang="de-DE"/>
              <a:t>OOO our goal is to ADD to this work by presenting</a:t>
            </a:r>
          </a:p>
          <a:p>
            <a:endParaRPr lang="de-DE"/>
          </a:p>
          <a:p>
            <a:r>
              <a:rPr lang="de-DE"/>
              <a:t>XXX don't read out the quote; paraphrase</a:t>
            </a:r>
          </a:p>
          <a:p>
            <a:r>
              <a:rPr lang="de-DE"/>
              <a:t>XXX don't jump ahead of yourself here!</a:t>
            </a:r>
          </a:p>
          <a:p>
            <a:r>
              <a:rPr lang="de-DE"/>
              <a:t>Interestingly, approach has not been used in distr. systems; focus has been mostly on preventing faults</a:t>
            </a:r>
          </a:p>
          <a:p>
            <a:r>
              <a:rPr lang="de-DE"/>
              <a:t>Appeared in 2000, but still focus is mostly on prevention; even though potential has been discussed, no practical solution</a:t>
            </a:r>
          </a:p>
          <a:p>
            <a:endParaRPr lang="de-DE"/>
          </a:p>
          <a:p>
            <a:r>
              <a:rPr lang="de-DE"/>
              <a:t>XXX give an example WHY banks would want to tamper (e.g. when the IRS wants to see if taxes have been deducted properly)</a:t>
            </a:r>
          </a:p>
          <a:p>
            <a:r>
              <a:rPr lang="de-DE"/>
              <a:t>mention that Y/C have proposed an implementation, but one that relies on impractical assumptions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AC62C2-8E41-4D40-B8FF-32AA1D34309A}" type="slidenum">
              <a:rPr lang="en-US"/>
              <a:pPr/>
              <a:t>10</a:t>
            </a:fld>
            <a:endParaRPr lang="en-US"/>
          </a:p>
        </p:txBody>
      </p:sp>
      <p:sp>
        <p:nvSpPr>
          <p:cNvPr id="14254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254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FAFC98-CC58-BC43-9C64-3DB6B66676AB}" type="slidenum">
              <a:rPr lang="en-US"/>
              <a:pPr/>
              <a:t>11</a:t>
            </a:fld>
            <a:endParaRPr lang="en-US"/>
          </a:p>
        </p:txBody>
      </p:sp>
      <p:sp>
        <p:nvSpPr>
          <p:cNvPr id="1427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27459" name="Rectangle 3"/>
          <p:cNvSpPr>
            <a:spLocks noGrp="1" noChangeArrowheads="1"/>
          </p:cNvSpPr>
          <p:nvPr>
            <p:ph type="body" idx="1"/>
          </p:nvPr>
        </p:nvSpPr>
        <p:spPr/>
        <p:txBody>
          <a:bodyPr/>
          <a:lstStyle/>
          <a:p>
            <a:r>
              <a:rPr lang="en-US"/>
              <a:t>Explain: We could show the PoM to the other nodes, and everyone is convinced that the node is faulty</a:t>
            </a:r>
          </a:p>
          <a:p>
            <a:r>
              <a:rPr lang="en-US"/>
              <a:t>Explain 'expected' behavior: Whenever the node deviates from the protocol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52C928-2FE5-AA4C-9E1C-C2A215C0560E}" type="slidenum">
              <a:rPr lang="en-US"/>
              <a:pPr/>
              <a:t>12</a:t>
            </a:fld>
            <a:endParaRPr lang="en-US"/>
          </a:p>
        </p:txBody>
      </p:sp>
      <p:sp>
        <p:nvSpPr>
          <p:cNvPr id="1429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29507" name="Rectangle 3"/>
          <p:cNvSpPr>
            <a:spLocks noGrp="1" noChangeArrowheads="1"/>
          </p:cNvSpPr>
          <p:nvPr>
            <p:ph type="body" idx="1"/>
          </p:nvPr>
        </p:nvSpPr>
        <p:spPr/>
        <p:txBody>
          <a:bodyPr/>
          <a:lstStyle/>
          <a:p>
            <a:r>
              <a:rPr lang="de-DE"/>
              <a:t>Transition: First part would be hard in practice unless very strong assumptions; therefore we SETTLE for the following definition</a:t>
            </a:r>
          </a:p>
          <a:p>
            <a:endParaRPr lang="de-DE"/>
          </a:p>
          <a:p>
            <a:r>
              <a:rPr lang="de-DE"/>
              <a:t>XXX don't say 'infeasible' or 'impractical'; say we're making a pragmatic choice to exclude some faults and arrive at a practical system</a:t>
            </a:r>
          </a:p>
          <a:p>
            <a:r>
              <a:rPr lang="de-DE"/>
              <a:t>XXX last sentence is key: we can observe misbehavior relying ONLY on observations of correct nodes</a:t>
            </a:r>
          </a:p>
          <a:p>
            <a:r>
              <a:rPr lang="de-DE"/>
              <a:t>YYY As I'll show you... &lt;--- The one cool thing about this</a:t>
            </a:r>
          </a:p>
          <a:p>
            <a:r>
              <a:rPr lang="de-DE"/>
              <a:t>XXX emphasize A sends a message that a correct node in this state would not have sent</a:t>
            </a:r>
          </a:p>
          <a:p>
            <a:r>
              <a:rPr lang="de-DE"/>
              <a:t>say that we need no ONLINE trusted components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6D3FC3-2BF8-554B-8442-C200CD88AC97}" type="slidenum">
              <a:rPr lang="en-US"/>
              <a:pPr/>
              <a:t>13</a:t>
            </a:fld>
            <a:endParaRPr lang="en-US"/>
          </a:p>
        </p:txBody>
      </p:sp>
      <p:sp>
        <p:nvSpPr>
          <p:cNvPr id="1431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31555" name="Rectangle 3"/>
          <p:cNvSpPr>
            <a:spLocks noGrp="1" noChangeArrowheads="1"/>
          </p:cNvSpPr>
          <p:nvPr>
            <p:ph type="body" idx="1"/>
          </p:nvPr>
        </p:nvSpPr>
        <p:spPr/>
        <p:txBody>
          <a:bodyPr/>
          <a:lstStyle/>
          <a:p>
            <a:r>
              <a:rPr lang="de-DE"/>
              <a:t>OOO ... and that node can exonerate itself by answering the challenge</a:t>
            </a:r>
          </a:p>
          <a:p>
            <a:endParaRPr lang="de-DE"/>
          </a:p>
          <a:p>
            <a:r>
              <a:rPr lang="de-DE"/>
              <a:t>Don't say 'what's called'; there is A TYPE OF he-said-she-said</a:t>
            </a:r>
          </a:p>
          <a:p>
            <a:endParaRPr lang="de-DE"/>
          </a:p>
          <a:p>
            <a:r>
              <a:rPr lang="de-DE"/>
              <a:t>XXX support this visually (e.g. with a pointer)  M, N, C...</a:t>
            </a:r>
          </a:p>
          <a:p>
            <a:r>
              <a:rPr lang="de-DE"/>
              <a:t>mention that verifiable evidence implies people can 'make up' evidence and thereby consume resources. We know about this.</a:t>
            </a:r>
          </a:p>
          <a:p>
            <a:r>
              <a:rPr lang="de-DE"/>
              <a:t>allow an 'interactive' proof</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91951" name="Rectangle 111"/>
          <p:cNvSpPr>
            <a:spLocks noChangeArrowheads="1"/>
          </p:cNvSpPr>
          <p:nvPr/>
        </p:nvSpPr>
        <p:spPr bwMode="auto">
          <a:xfrm>
            <a:off x="304800" y="838200"/>
            <a:ext cx="787400" cy="3429000"/>
          </a:xfrm>
          <a:prstGeom prst="rect">
            <a:avLst/>
          </a:prstGeom>
          <a:gradFill rotWithShape="0">
            <a:gsLst>
              <a:gs pos="0">
                <a:srgbClr val="708FE6"/>
              </a:gs>
              <a:gs pos="100000">
                <a:srgbClr val="FFFFFF"/>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91950" name="Line 110"/>
          <p:cNvSpPr>
            <a:spLocks noChangeShapeType="1"/>
          </p:cNvSpPr>
          <p:nvPr/>
        </p:nvSpPr>
        <p:spPr bwMode="auto">
          <a:xfrm>
            <a:off x="842963" y="1143000"/>
            <a:ext cx="0" cy="289560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91852" name="Rectangle 12"/>
          <p:cNvSpPr>
            <a:spLocks noGrp="1" noChangeArrowheads="1"/>
          </p:cNvSpPr>
          <p:nvPr>
            <p:ph type="ctrTitle"/>
          </p:nvPr>
        </p:nvSpPr>
        <p:spPr>
          <a:xfrm>
            <a:off x="1171575" y="1838325"/>
            <a:ext cx="7772400" cy="1143000"/>
          </a:xfrm>
        </p:spPr>
        <p:txBody>
          <a:bodyPr/>
          <a:lstStyle>
            <a:lvl1pPr>
              <a:defRPr sz="4000"/>
            </a:lvl1pPr>
          </a:lstStyle>
          <a:p>
            <a:pPr lvl="0"/>
            <a:r>
              <a:rPr lang="en-GB" noProof="0" smtClean="0"/>
              <a:t>Click to edit Master title style</a:t>
            </a:r>
          </a:p>
        </p:txBody>
      </p:sp>
      <p:sp>
        <p:nvSpPr>
          <p:cNvPr id="291853" name="Rectangle 13"/>
          <p:cNvSpPr>
            <a:spLocks noGrp="1" noChangeArrowheads="1"/>
          </p:cNvSpPr>
          <p:nvPr>
            <p:ph type="subTitle" idx="1"/>
          </p:nvPr>
        </p:nvSpPr>
        <p:spPr>
          <a:xfrm>
            <a:off x="1363663" y="3944938"/>
            <a:ext cx="6400800" cy="1752600"/>
          </a:xfrm>
        </p:spPr>
        <p:txBody>
          <a:bodyPr/>
          <a:lstStyle>
            <a:lvl1pPr marL="0" indent="0" algn="ctr">
              <a:buFont typeface="Wingdings" charset="0"/>
              <a:buNone/>
              <a:defRPr/>
            </a:lvl1pPr>
          </a:lstStyle>
          <a:p>
            <a:pPr lvl="0"/>
            <a:r>
              <a:rPr lang="en-GB" noProof="0" smtClean="0"/>
              <a:t>Click to edit Master subtitle style</a:t>
            </a:r>
          </a:p>
        </p:txBody>
      </p:sp>
      <p:sp>
        <p:nvSpPr>
          <p:cNvPr id="291855" name="Rectangle 15"/>
          <p:cNvSpPr>
            <a:spLocks noGrp="1" noChangeArrowheads="1"/>
          </p:cNvSpPr>
          <p:nvPr>
            <p:ph type="ftr" sz="quarter" idx="3"/>
          </p:nvPr>
        </p:nvSpPr>
        <p:spPr>
          <a:xfrm>
            <a:off x="0" y="6400800"/>
            <a:ext cx="2978150" cy="457200"/>
          </a:xfrm>
        </p:spPr>
        <p:txBody>
          <a:bodyPr/>
          <a:lstStyle>
            <a:lvl1pPr>
              <a:defRPr>
                <a:solidFill>
                  <a:schemeClr val="bg2"/>
                </a:solidFill>
              </a:defRPr>
            </a:lvl1pPr>
          </a:lstStyle>
          <a:p>
            <a:endParaRPr lang="en-GB"/>
          </a:p>
        </p:txBody>
      </p:sp>
      <p:sp>
        <p:nvSpPr>
          <p:cNvPr id="291856" name="Rectangle 16"/>
          <p:cNvSpPr>
            <a:spLocks noGrp="1" noChangeArrowheads="1"/>
          </p:cNvSpPr>
          <p:nvPr>
            <p:ph type="sldNum" sz="quarter" idx="4"/>
          </p:nvPr>
        </p:nvSpPr>
        <p:spPr>
          <a:xfrm>
            <a:off x="6858000" y="6342063"/>
            <a:ext cx="1905000" cy="457200"/>
          </a:xfrm>
        </p:spPr>
        <p:txBody>
          <a:bodyPr/>
          <a:lstStyle>
            <a:lvl1pPr>
              <a:defRPr>
                <a:solidFill>
                  <a:schemeClr val="bg2"/>
                </a:solidFill>
              </a:defRPr>
            </a:lvl1pPr>
          </a:lstStyle>
          <a:p>
            <a:fld id="{FBB10791-43C9-3E40-99D1-411F0E00FACB}" type="slidenum">
              <a:rPr lang="en-GB"/>
              <a:pPr/>
              <a:t>‹#›</a:t>
            </a:fld>
            <a:endParaRPr lang="en-GB"/>
          </a:p>
        </p:txBody>
      </p:sp>
      <p:sp>
        <p:nvSpPr>
          <p:cNvPr id="291851" name="Rectangle 11"/>
          <p:cNvSpPr>
            <a:spLocks noChangeArrowheads="1"/>
          </p:cNvSpPr>
          <p:nvPr/>
        </p:nvSpPr>
        <p:spPr bwMode="auto">
          <a:xfrm flipV="1">
            <a:off x="201613" y="3011488"/>
            <a:ext cx="8693150" cy="55562"/>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291961" name="Picture 121" descr="sws-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3538" y="2614613"/>
            <a:ext cx="669925" cy="676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423BC824-48C4-CC4E-B4DB-A74D336AF78B}"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1408321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5138" y="304800"/>
            <a:ext cx="1947862" cy="5886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9963" y="304800"/>
            <a:ext cx="5692775" cy="5886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89B250C4-398A-1340-8FD1-2A92787894F7}"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1040501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69963" y="304800"/>
            <a:ext cx="7793037" cy="990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658938"/>
            <a:ext cx="3810000" cy="4532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0" y="1658938"/>
            <a:ext cx="3810000" cy="4532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413125" y="6400800"/>
            <a:ext cx="3338513" cy="457200"/>
          </a:xfrm>
        </p:spPr>
        <p:txBody>
          <a:bodyPr/>
          <a:lstStyle>
            <a:lvl1pPr>
              <a:defRPr/>
            </a:lvl1pPr>
          </a:lstStyle>
          <a:p>
            <a:endParaRPr lang="en-GB"/>
          </a:p>
        </p:txBody>
      </p:sp>
      <p:sp>
        <p:nvSpPr>
          <p:cNvPr id="6" name="Slide Number Placeholder 5"/>
          <p:cNvSpPr>
            <a:spLocks noGrp="1"/>
          </p:cNvSpPr>
          <p:nvPr>
            <p:ph type="sldNum" sz="quarter" idx="11"/>
          </p:nvPr>
        </p:nvSpPr>
        <p:spPr>
          <a:xfrm>
            <a:off x="6858000" y="6324600"/>
            <a:ext cx="1905000" cy="457200"/>
          </a:xfrm>
        </p:spPr>
        <p:txBody>
          <a:bodyPr/>
          <a:lstStyle>
            <a:lvl1pPr>
              <a:defRPr/>
            </a:lvl1pPr>
          </a:lstStyle>
          <a:p>
            <a:fld id="{6DAB4240-6259-D44B-8BF8-C151D816D4DC}" type="slidenum">
              <a:rPr lang="en-GB"/>
              <a:pPr/>
              <a:t>‹#›</a:t>
            </a:fld>
            <a:endParaRPr lang="en-GB"/>
          </a:p>
        </p:txBody>
      </p:sp>
      <p:sp>
        <p:nvSpPr>
          <p:cNvPr id="7" name="Footer Placeholder 6"/>
          <p:cNvSpPr>
            <a:spLocks noGrp="1"/>
          </p:cNvSpPr>
          <p:nvPr>
            <p:ph type="ftr" sz="quarter" idx="12"/>
          </p:nvPr>
        </p:nvSpPr>
        <p:spPr>
          <a:xfrm>
            <a:off x="0" y="6400800"/>
            <a:ext cx="3024188" cy="457200"/>
          </a:xfrm>
        </p:spPr>
        <p:txBody>
          <a:bodyPr/>
          <a:lstStyle>
            <a:lvl1pPr>
              <a:defRPr/>
            </a:lvl1pPr>
          </a:lstStyle>
          <a:p>
            <a:endParaRPr lang="en-GB"/>
          </a:p>
        </p:txBody>
      </p:sp>
    </p:spTree>
    <p:extLst>
      <p:ext uri="{BB962C8B-B14F-4D97-AF65-F5344CB8AC3E}">
        <p14:creationId xmlns:p14="http://schemas.microsoft.com/office/powerpoint/2010/main" val="3570113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69963" y="304800"/>
            <a:ext cx="7793037"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90600" y="1658938"/>
            <a:ext cx="3810000" cy="4532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953000" y="1658938"/>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953000" y="4000500"/>
            <a:ext cx="38100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413125" y="6400800"/>
            <a:ext cx="3338513" cy="457200"/>
          </a:xfrm>
        </p:spPr>
        <p:txBody>
          <a:bodyPr/>
          <a:lstStyle>
            <a:lvl1pPr>
              <a:defRPr/>
            </a:lvl1pPr>
          </a:lstStyle>
          <a:p>
            <a:endParaRPr lang="en-GB"/>
          </a:p>
        </p:txBody>
      </p:sp>
      <p:sp>
        <p:nvSpPr>
          <p:cNvPr id="7" name="Slide Number Placeholder 6"/>
          <p:cNvSpPr>
            <a:spLocks noGrp="1"/>
          </p:cNvSpPr>
          <p:nvPr>
            <p:ph type="sldNum" sz="quarter" idx="11"/>
          </p:nvPr>
        </p:nvSpPr>
        <p:spPr>
          <a:xfrm>
            <a:off x="6858000" y="6324600"/>
            <a:ext cx="1905000" cy="457200"/>
          </a:xfrm>
        </p:spPr>
        <p:txBody>
          <a:bodyPr/>
          <a:lstStyle>
            <a:lvl1pPr>
              <a:defRPr/>
            </a:lvl1pPr>
          </a:lstStyle>
          <a:p>
            <a:fld id="{DBDFE056-3E06-B246-ACF6-BA8748149F40}" type="slidenum">
              <a:rPr lang="en-GB"/>
              <a:pPr/>
              <a:t>‹#›</a:t>
            </a:fld>
            <a:endParaRPr lang="en-GB"/>
          </a:p>
        </p:txBody>
      </p:sp>
      <p:sp>
        <p:nvSpPr>
          <p:cNvPr id="8" name="Footer Placeholder 7"/>
          <p:cNvSpPr>
            <a:spLocks noGrp="1"/>
          </p:cNvSpPr>
          <p:nvPr>
            <p:ph type="ftr" sz="quarter" idx="12"/>
          </p:nvPr>
        </p:nvSpPr>
        <p:spPr>
          <a:xfrm>
            <a:off x="0" y="6400800"/>
            <a:ext cx="3024188" cy="457200"/>
          </a:xfrm>
        </p:spPr>
        <p:txBody>
          <a:bodyPr/>
          <a:lstStyle>
            <a:lvl1pPr>
              <a:defRPr/>
            </a:lvl1pPr>
          </a:lstStyle>
          <a:p>
            <a:endParaRPr lang="en-GB"/>
          </a:p>
        </p:txBody>
      </p:sp>
    </p:spTree>
    <p:extLst>
      <p:ext uri="{BB962C8B-B14F-4D97-AF65-F5344CB8AC3E}">
        <p14:creationId xmlns:p14="http://schemas.microsoft.com/office/powerpoint/2010/main" val="3890661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6B28DDDF-C738-1547-BB7B-C49A8B791B45}"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761636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Slide Number Placeholder 4"/>
          <p:cNvSpPr>
            <a:spLocks noGrp="1"/>
          </p:cNvSpPr>
          <p:nvPr>
            <p:ph type="sldNum" sz="quarter" idx="11"/>
          </p:nvPr>
        </p:nvSpPr>
        <p:spPr/>
        <p:txBody>
          <a:bodyPr/>
          <a:lstStyle>
            <a:lvl1pPr>
              <a:defRPr/>
            </a:lvl1pPr>
          </a:lstStyle>
          <a:p>
            <a:fld id="{7BE811B1-BC8E-FF44-92EA-9CDEAFDC1F58}" type="slidenum">
              <a:rPr lang="en-GB"/>
              <a:pPr/>
              <a:t>‹#›</a:t>
            </a:fld>
            <a:endParaRPr lang="en-GB"/>
          </a:p>
        </p:txBody>
      </p:sp>
      <p:sp>
        <p:nvSpPr>
          <p:cNvPr id="6" name="Footer Placeholder 5"/>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144239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658938"/>
            <a:ext cx="3810000" cy="4532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658938"/>
            <a:ext cx="3810000" cy="4532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E62F428B-EBE2-3143-A9AC-2E95F0C8B4DB}"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2107085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Slide Number Placeholder 7"/>
          <p:cNvSpPr>
            <a:spLocks noGrp="1"/>
          </p:cNvSpPr>
          <p:nvPr>
            <p:ph type="sldNum" sz="quarter" idx="11"/>
          </p:nvPr>
        </p:nvSpPr>
        <p:spPr/>
        <p:txBody>
          <a:bodyPr/>
          <a:lstStyle>
            <a:lvl1pPr>
              <a:defRPr/>
            </a:lvl1pPr>
          </a:lstStyle>
          <a:p>
            <a:fld id="{5D9D3EC4-ED1A-D542-9B70-6712215B2873}" type="slidenum">
              <a:rPr lang="en-GB"/>
              <a:pPr/>
              <a:t>‹#›</a:t>
            </a:fld>
            <a:endParaRPr lang="en-GB"/>
          </a:p>
        </p:txBody>
      </p:sp>
      <p:sp>
        <p:nvSpPr>
          <p:cNvPr id="9" name="Footer Placeholder 8"/>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1256005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Slide Number Placeholder 3"/>
          <p:cNvSpPr>
            <a:spLocks noGrp="1"/>
          </p:cNvSpPr>
          <p:nvPr>
            <p:ph type="sldNum" sz="quarter" idx="11"/>
          </p:nvPr>
        </p:nvSpPr>
        <p:spPr/>
        <p:txBody>
          <a:bodyPr/>
          <a:lstStyle>
            <a:lvl1pPr>
              <a:defRPr/>
            </a:lvl1pPr>
          </a:lstStyle>
          <a:p>
            <a:fld id="{61A07E15-CE00-D644-B312-C6754EA5837D}" type="slidenum">
              <a:rPr lang="en-GB"/>
              <a:pPr/>
              <a:t>‹#›</a:t>
            </a:fld>
            <a:endParaRPr lang="en-GB"/>
          </a:p>
        </p:txBody>
      </p:sp>
      <p:sp>
        <p:nvSpPr>
          <p:cNvPr id="5" name="Footer Placeholder 4"/>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254808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Slide Number Placeholder 2"/>
          <p:cNvSpPr>
            <a:spLocks noGrp="1"/>
          </p:cNvSpPr>
          <p:nvPr>
            <p:ph type="sldNum" sz="quarter" idx="11"/>
          </p:nvPr>
        </p:nvSpPr>
        <p:spPr/>
        <p:txBody>
          <a:bodyPr/>
          <a:lstStyle>
            <a:lvl1pPr>
              <a:defRPr/>
            </a:lvl1pPr>
          </a:lstStyle>
          <a:p>
            <a:fld id="{973EF131-F110-1E42-A389-FAB5F9EF1267}" type="slidenum">
              <a:rPr lang="en-GB"/>
              <a:pPr/>
              <a:t>‹#›</a:t>
            </a:fld>
            <a:endParaRPr lang="en-GB"/>
          </a:p>
        </p:txBody>
      </p:sp>
      <p:sp>
        <p:nvSpPr>
          <p:cNvPr id="4" name="Footer Placeholder 3"/>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3725725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E117474A-FC38-D84C-A2E2-AB1EC093B695}"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387513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Slide Number Placeholder 5"/>
          <p:cNvSpPr>
            <a:spLocks noGrp="1"/>
          </p:cNvSpPr>
          <p:nvPr>
            <p:ph type="sldNum" sz="quarter" idx="11"/>
          </p:nvPr>
        </p:nvSpPr>
        <p:spPr/>
        <p:txBody>
          <a:bodyPr/>
          <a:lstStyle>
            <a:lvl1pPr>
              <a:defRPr/>
            </a:lvl1pPr>
          </a:lstStyle>
          <a:p>
            <a:fld id="{0829463A-FAD3-824D-A4F0-80CEA8FA72E0}" type="slidenum">
              <a:rPr lang="en-GB"/>
              <a:pPr/>
              <a:t>‹#›</a:t>
            </a:fld>
            <a:endParaRPr lang="en-GB"/>
          </a:p>
        </p:txBody>
      </p:sp>
      <p:sp>
        <p:nvSpPr>
          <p:cNvPr id="7" name="Footer Placeholder 6"/>
          <p:cNvSpPr>
            <a:spLocks noGrp="1"/>
          </p:cNvSpPr>
          <p:nvPr>
            <p:ph type="ftr" sz="quarter" idx="12"/>
          </p:nvPr>
        </p:nvSpPr>
        <p:spPr/>
        <p:txBody>
          <a:bodyPr/>
          <a:lstStyle>
            <a:lvl1pPr>
              <a:defRPr/>
            </a:lvl1pPr>
          </a:lstStyle>
          <a:p>
            <a:endParaRPr lang="en-GB"/>
          </a:p>
        </p:txBody>
      </p:sp>
    </p:spTree>
    <p:extLst>
      <p:ext uri="{BB962C8B-B14F-4D97-AF65-F5344CB8AC3E}">
        <p14:creationId xmlns:p14="http://schemas.microsoft.com/office/powerpoint/2010/main" val="18390895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0843" name="Rectangle 27"/>
          <p:cNvSpPr>
            <a:spLocks noChangeArrowheads="1"/>
          </p:cNvSpPr>
          <p:nvPr/>
        </p:nvSpPr>
        <p:spPr bwMode="auto">
          <a:xfrm>
            <a:off x="495300" y="295275"/>
            <a:ext cx="457200" cy="1762125"/>
          </a:xfrm>
          <a:prstGeom prst="rect">
            <a:avLst/>
          </a:prstGeom>
          <a:gradFill rotWithShape="0">
            <a:gsLst>
              <a:gs pos="0">
                <a:srgbClr val="708FE6"/>
              </a:gs>
              <a:gs pos="100000">
                <a:srgbClr val="FFFFFF"/>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90824" name="Rectangle 8"/>
          <p:cNvSpPr>
            <a:spLocks noGrp="1" noChangeArrowheads="1"/>
          </p:cNvSpPr>
          <p:nvPr>
            <p:ph type="title"/>
          </p:nvPr>
        </p:nvSpPr>
        <p:spPr bwMode="auto">
          <a:xfrm>
            <a:off x="969963" y="304800"/>
            <a:ext cx="7793037"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GB"/>
              <a:t>Click to edit Master title style</a:t>
            </a:r>
          </a:p>
        </p:txBody>
      </p:sp>
      <p:sp>
        <p:nvSpPr>
          <p:cNvPr id="290825" name="Rectangle 9"/>
          <p:cNvSpPr>
            <a:spLocks noGrp="1" noChangeArrowheads="1"/>
          </p:cNvSpPr>
          <p:nvPr>
            <p:ph type="body" idx="1"/>
          </p:nvPr>
        </p:nvSpPr>
        <p:spPr bwMode="auto">
          <a:xfrm>
            <a:off x="990600" y="1658938"/>
            <a:ext cx="7772400" cy="453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90826" name="Rectangle 10"/>
          <p:cNvSpPr>
            <a:spLocks noGrp="1" noChangeArrowheads="1"/>
          </p:cNvSpPr>
          <p:nvPr>
            <p:ph type="dt" sz="half" idx="2"/>
          </p:nvPr>
        </p:nvSpPr>
        <p:spPr bwMode="auto">
          <a:xfrm>
            <a:off x="3413125" y="6400800"/>
            <a:ext cx="3338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a:defRPr sz="1400" i="0"/>
            </a:lvl1pPr>
          </a:lstStyle>
          <a:p>
            <a:endParaRPr lang="en-GB"/>
          </a:p>
        </p:txBody>
      </p:sp>
      <p:sp>
        <p:nvSpPr>
          <p:cNvPr id="290828" name="Rectangle 12"/>
          <p:cNvSpPr>
            <a:spLocks noGrp="1" noChangeArrowheads="1"/>
          </p:cNvSpPr>
          <p:nvPr>
            <p:ph type="sldNum" sz="quarter" idx="4"/>
          </p:nvPr>
        </p:nvSpPr>
        <p:spPr bwMode="auto">
          <a:xfrm>
            <a:off x="68580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400" i="0"/>
            </a:lvl1pPr>
          </a:lstStyle>
          <a:p>
            <a:fld id="{12F70CEC-2D66-2A4E-A72A-A381E3899F4D}" type="slidenum">
              <a:rPr lang="en-GB"/>
              <a:pPr/>
              <a:t>‹#›</a:t>
            </a:fld>
            <a:endParaRPr lang="en-GB"/>
          </a:p>
        </p:txBody>
      </p:sp>
      <p:sp>
        <p:nvSpPr>
          <p:cNvPr id="290827" name="Rectangle 11"/>
          <p:cNvSpPr>
            <a:spLocks noGrp="1" noChangeArrowheads="1"/>
          </p:cNvSpPr>
          <p:nvPr>
            <p:ph type="ftr" sz="quarter" idx="3"/>
          </p:nvPr>
        </p:nvSpPr>
        <p:spPr bwMode="auto">
          <a:xfrm>
            <a:off x="0" y="6400800"/>
            <a:ext cx="3024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a:defRPr sz="900" i="0"/>
            </a:lvl1pPr>
          </a:lstStyle>
          <a:p>
            <a:endParaRPr lang="en-GB"/>
          </a:p>
        </p:txBody>
      </p:sp>
      <p:pic>
        <p:nvPicPr>
          <p:cNvPr id="290847" name="Picture 31" descr="sws-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33363" y="661988"/>
            <a:ext cx="669925" cy="67627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50000"/>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xmlns:p14="http://schemas.microsoft.com/office/powerpoint/2010/main" id="1" dur="indefinite" restart="never" nodeType="tmRoot"/>
      </p:par>
    </p:tnLst>
  </p:timing>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charset="0"/>
          <a:ea typeface="ＭＳ Ｐゴシック" charset="0"/>
        </a:defRPr>
      </a:lvl2pPr>
      <a:lvl3pPr algn="l" rtl="0" fontAlgn="base">
        <a:spcBef>
          <a:spcPct val="0"/>
        </a:spcBef>
        <a:spcAft>
          <a:spcPct val="0"/>
        </a:spcAft>
        <a:defRPr sz="3600">
          <a:solidFill>
            <a:schemeClr val="tx2"/>
          </a:solidFill>
          <a:latin typeface="Tahoma" charset="0"/>
          <a:ea typeface="ＭＳ Ｐゴシック" charset="0"/>
        </a:defRPr>
      </a:lvl3pPr>
      <a:lvl4pPr algn="l" rtl="0" fontAlgn="base">
        <a:spcBef>
          <a:spcPct val="0"/>
        </a:spcBef>
        <a:spcAft>
          <a:spcPct val="0"/>
        </a:spcAft>
        <a:defRPr sz="3600">
          <a:solidFill>
            <a:schemeClr val="tx2"/>
          </a:solidFill>
          <a:latin typeface="Tahoma" charset="0"/>
          <a:ea typeface="ＭＳ Ｐゴシック" charset="0"/>
        </a:defRPr>
      </a:lvl4pPr>
      <a:lvl5pPr algn="l" rtl="0" fontAlgn="base">
        <a:spcBef>
          <a:spcPct val="0"/>
        </a:spcBef>
        <a:spcAft>
          <a:spcPct val="0"/>
        </a:spcAft>
        <a:defRPr sz="3600">
          <a:solidFill>
            <a:schemeClr val="tx2"/>
          </a:solidFill>
          <a:latin typeface="Tahoma" charset="0"/>
          <a:ea typeface="ＭＳ Ｐゴシック" charset="0"/>
        </a:defRPr>
      </a:lvl5pPr>
      <a:lvl6pPr marL="457200" algn="l" rtl="0" fontAlgn="base">
        <a:spcBef>
          <a:spcPct val="0"/>
        </a:spcBef>
        <a:spcAft>
          <a:spcPct val="0"/>
        </a:spcAft>
        <a:defRPr sz="3600">
          <a:solidFill>
            <a:schemeClr val="tx2"/>
          </a:solidFill>
          <a:latin typeface="Tahoma" charset="0"/>
          <a:ea typeface="ＭＳ Ｐゴシック" charset="0"/>
        </a:defRPr>
      </a:lvl6pPr>
      <a:lvl7pPr marL="914400" algn="l" rtl="0" fontAlgn="base">
        <a:spcBef>
          <a:spcPct val="0"/>
        </a:spcBef>
        <a:spcAft>
          <a:spcPct val="0"/>
        </a:spcAft>
        <a:defRPr sz="3600">
          <a:solidFill>
            <a:schemeClr val="tx2"/>
          </a:solidFill>
          <a:latin typeface="Tahoma" charset="0"/>
          <a:ea typeface="ＭＳ Ｐゴシック" charset="0"/>
        </a:defRPr>
      </a:lvl7pPr>
      <a:lvl8pPr marL="1371600" algn="l" rtl="0" fontAlgn="base">
        <a:spcBef>
          <a:spcPct val="0"/>
        </a:spcBef>
        <a:spcAft>
          <a:spcPct val="0"/>
        </a:spcAft>
        <a:defRPr sz="3600">
          <a:solidFill>
            <a:schemeClr val="tx2"/>
          </a:solidFill>
          <a:latin typeface="Tahoma" charset="0"/>
          <a:ea typeface="ＭＳ Ｐゴシック" charset="0"/>
        </a:defRPr>
      </a:lvl8pPr>
      <a:lvl9pPr marL="1828800" algn="l" rtl="0" fontAlgn="base">
        <a:spcBef>
          <a:spcPct val="0"/>
        </a:spcBef>
        <a:spcAft>
          <a:spcPct val="0"/>
        </a:spcAft>
        <a:defRPr sz="3600">
          <a:solidFill>
            <a:schemeClr val="tx2"/>
          </a:solidFill>
          <a:latin typeface="Tahoma" charset="0"/>
          <a:ea typeface="ＭＳ Ｐゴシック" charset="0"/>
        </a:defRPr>
      </a:lvl9pPr>
    </p:titleStyle>
    <p:bodyStyle>
      <a:lvl1pPr marL="342900" indent="-342900" algn="l" rtl="0" fontAlgn="base">
        <a:spcBef>
          <a:spcPct val="20000"/>
        </a:spcBef>
        <a:spcAft>
          <a:spcPct val="0"/>
        </a:spcAft>
        <a:buClr>
          <a:schemeClr val="folHlink"/>
        </a:buClr>
        <a:buSzPct val="60000"/>
        <a:buFont typeface="Wingdings" charset="0"/>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charset="0"/>
        <a:buChar char="n"/>
        <a:defRPr sz="2800">
          <a:solidFill>
            <a:schemeClr val="tx1"/>
          </a:solidFill>
          <a:latin typeface="+mn-lt"/>
          <a:ea typeface="+mn-ea"/>
        </a:defRPr>
      </a:lvl2pPr>
      <a:lvl3pPr marL="1143000" indent="-228600" algn="l" rtl="0" fontAlgn="base">
        <a:spcBef>
          <a:spcPct val="20000"/>
        </a:spcBef>
        <a:spcAft>
          <a:spcPct val="0"/>
        </a:spcAft>
        <a:buClr>
          <a:schemeClr val="folHlink"/>
        </a:buClr>
        <a:buSzPct val="50000"/>
        <a:buFont typeface="Wingdings" charset="0"/>
        <a:buChar char="n"/>
        <a:defRPr sz="2400">
          <a:solidFill>
            <a:schemeClr val="tx1"/>
          </a:solidFill>
          <a:latin typeface="+mn-lt"/>
          <a:ea typeface="+mn-ea"/>
        </a:defRPr>
      </a:lvl3pPr>
      <a:lvl4pPr marL="1600200" indent="-228600" algn="l" rtl="0" fontAlgn="base">
        <a:spcBef>
          <a:spcPct val="20000"/>
        </a:spcBef>
        <a:spcAft>
          <a:spcPct val="0"/>
        </a:spcAft>
        <a:buClr>
          <a:schemeClr val="accent2"/>
        </a:buClr>
        <a:buSzPct val="55000"/>
        <a:buFont typeface="Wingdings" charset="0"/>
        <a:buChar char="n"/>
        <a:defRPr sz="2000">
          <a:solidFill>
            <a:schemeClr val="tx1"/>
          </a:solidFill>
          <a:latin typeface="+mn-lt"/>
          <a:ea typeface="+mn-ea"/>
        </a:defRPr>
      </a:lvl4pPr>
      <a:lvl5pPr marL="20574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image" Target="../media/image9.png"/><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image" Target="../media/image16.wmf"/><Relationship Id="rId5" Type="http://schemas.openxmlformats.org/officeDocument/2006/relationships/image" Target="../media/image17.wmf"/><Relationship Id="rId6" Type="http://schemas.openxmlformats.org/officeDocument/2006/relationships/image" Target="../media/image18.wmf"/><Relationship Id="rId1" Type="http://schemas.openxmlformats.org/officeDocument/2006/relationships/tags" Target="../tags/tag8.x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image" Target="../media/image19.png"/><Relationship Id="rId1" Type="http://schemas.openxmlformats.org/officeDocument/2006/relationships/tags" Target="../tags/tag9.x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image" Target="../media/image16.wmf"/><Relationship Id="rId1" Type="http://schemas.openxmlformats.org/officeDocument/2006/relationships/tags" Target="../tags/tag10.x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2.xml"/><Relationship Id="rId3"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image" Target="../media/image16.wmf"/><Relationship Id="rId5" Type="http://schemas.openxmlformats.org/officeDocument/2006/relationships/image" Target="../media/image17.wmf"/><Relationship Id="rId1" Type="http://schemas.openxmlformats.org/officeDocument/2006/relationships/tags" Target="../tags/tag12.x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image" Target="../media/image20.png"/><Relationship Id="rId1" Type="http://schemas.openxmlformats.org/officeDocument/2006/relationships/tags" Target="../tags/tag13.x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1" Type="http://schemas.openxmlformats.org/officeDocument/2006/relationships/image" Target="../media/image9.png"/><Relationship Id="rId12" Type="http://schemas.openxmlformats.org/officeDocument/2006/relationships/image" Target="../media/image10.png"/><Relationship Id="rId13" Type="http://schemas.openxmlformats.org/officeDocument/2006/relationships/image" Target="../media/image11.wmf"/><Relationship Id="rId14" Type="http://schemas.openxmlformats.org/officeDocument/2006/relationships/image" Target="../media/image12.wmf"/><Relationship Id="rId15" Type="http://schemas.openxmlformats.org/officeDocument/2006/relationships/image" Target="../media/image13.png"/><Relationship Id="rId16" Type="http://schemas.openxmlformats.org/officeDocument/2006/relationships/image" Target="../media/image14.wmf"/><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2.xml"/><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15.pn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8.png"/><Relationship Id="rId9" Type="http://schemas.openxmlformats.org/officeDocument/2006/relationships/image" Target="../media/image7.png"/><Relationship Id="rId10" Type="http://schemas.openxmlformats.org/officeDocument/2006/relationships/image" Target="../media/image14.wmf"/><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png"/><Relationship Id="rId3" Type="http://schemas.openxmlformats.org/officeDocument/2006/relationships/image" Target="../media/image27.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8.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EB093EC-E590-B548-8998-3E949384D1D6}" type="slidenum">
              <a:rPr lang="en-GB"/>
              <a:pPr/>
              <a:t>1</a:t>
            </a:fld>
            <a:endParaRPr lang="en-GB"/>
          </a:p>
        </p:txBody>
      </p:sp>
      <p:sp>
        <p:nvSpPr>
          <p:cNvPr id="1404930" name="Rectangle 2"/>
          <p:cNvSpPr>
            <a:spLocks noGrp="1" noChangeArrowheads="1"/>
          </p:cNvSpPr>
          <p:nvPr>
            <p:ph type="title"/>
          </p:nvPr>
        </p:nvSpPr>
        <p:spPr/>
        <p:txBody>
          <a:bodyPr/>
          <a:lstStyle/>
          <a:p>
            <a:r>
              <a:rPr lang="en-US" dirty="0" smtClean="0"/>
              <a:t>Robust Distributed Systems</a:t>
            </a:r>
            <a:endParaRPr lang="en-US" dirty="0"/>
          </a:p>
        </p:txBody>
      </p:sp>
      <p:sp>
        <p:nvSpPr>
          <p:cNvPr id="1404931" name="Rectangle 3"/>
          <p:cNvSpPr>
            <a:spLocks noGrp="1" noChangeArrowheads="1"/>
          </p:cNvSpPr>
          <p:nvPr>
            <p:ph type="body" idx="1"/>
          </p:nvPr>
        </p:nvSpPr>
        <p:spPr>
          <a:xfrm>
            <a:off x="949325" y="1819275"/>
            <a:ext cx="7772400" cy="4532313"/>
          </a:xfrm>
        </p:spPr>
        <p:txBody>
          <a:bodyPr/>
          <a:lstStyle/>
          <a:p>
            <a:pPr marL="457200" indent="-457200">
              <a:buFont typeface="Wingdings" charset="0"/>
              <a:buNone/>
            </a:pPr>
            <a:r>
              <a:rPr lang="en-US" sz="2400" dirty="0"/>
              <a:t>User behavior has deep impact on system design</a:t>
            </a:r>
          </a:p>
          <a:p>
            <a:pPr marL="457200" indent="-457200"/>
            <a:r>
              <a:rPr lang="en-US" sz="2400" dirty="0"/>
              <a:t>Unexpected use may be the norm</a:t>
            </a:r>
          </a:p>
          <a:p>
            <a:pPr marL="457200" indent="-457200"/>
            <a:r>
              <a:rPr lang="en-US" sz="2400" dirty="0"/>
              <a:t>Design influences user behavior</a:t>
            </a:r>
          </a:p>
          <a:p>
            <a:pPr marL="457200" indent="-457200"/>
            <a:r>
              <a:rPr lang="en-US" sz="2400" dirty="0"/>
              <a:t>User behavior determines results</a:t>
            </a:r>
          </a:p>
          <a:p>
            <a:pPr marL="457200" indent="-457200"/>
            <a:endParaRPr lang="en-US" sz="2400" dirty="0"/>
          </a:p>
          <a:p>
            <a:pPr marL="457200" indent="-457200">
              <a:buFont typeface="Wingdings" charset="0"/>
              <a:buNone/>
            </a:pPr>
            <a:r>
              <a:rPr lang="en-US" sz="2400" dirty="0"/>
              <a:t>Challenges for system design</a:t>
            </a:r>
          </a:p>
          <a:p>
            <a:pPr marL="457200" indent="-457200"/>
            <a:r>
              <a:rPr lang="en-US" sz="2400" dirty="0"/>
              <a:t>Inciting cooperation</a:t>
            </a:r>
          </a:p>
          <a:p>
            <a:pPr marL="457200" indent="-457200"/>
            <a:r>
              <a:rPr lang="en-US" sz="2400" dirty="0"/>
              <a:t>Desired behavior may be hard to define</a:t>
            </a:r>
          </a:p>
          <a:p>
            <a:pPr marL="457200" indent="-457200"/>
            <a:r>
              <a:rPr lang="en-US" sz="2400" dirty="0"/>
              <a:t>Dealing with selfishness, malice</a:t>
            </a:r>
          </a:p>
          <a:p>
            <a:pPr marL="457200" indent="-457200"/>
            <a:r>
              <a:rPr lang="en-US" sz="2400" dirty="0"/>
              <a:t>Robustness to unexpected use</a:t>
            </a:r>
          </a:p>
          <a:p>
            <a:pPr marL="914400" lvl="1" indent="-457200"/>
            <a:endParaRPr lang="en-US" sz="2400" dirty="0"/>
          </a:p>
          <a:p>
            <a:pPr marL="457200" indent="-457200"/>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938D2A4-9222-964B-B227-6E3A38D763CD}" type="slidenum">
              <a:rPr lang="en-GB"/>
              <a:pPr/>
              <a:t>10</a:t>
            </a:fld>
            <a:endParaRPr lang="en-GB"/>
          </a:p>
        </p:txBody>
      </p:sp>
      <p:sp>
        <p:nvSpPr>
          <p:cNvPr id="1424386" name="Rectangle 2"/>
          <p:cNvSpPr>
            <a:spLocks noGrp="1" noChangeArrowheads="1"/>
          </p:cNvSpPr>
          <p:nvPr>
            <p:ph type="title"/>
          </p:nvPr>
        </p:nvSpPr>
        <p:spPr/>
        <p:txBody>
          <a:bodyPr/>
          <a:lstStyle/>
          <a:p>
            <a:r>
              <a:rPr lang="de-DE"/>
              <a:t>Outline</a:t>
            </a:r>
          </a:p>
        </p:txBody>
      </p:sp>
      <p:sp>
        <p:nvSpPr>
          <p:cNvPr id="1424387" name="Rectangle 3"/>
          <p:cNvSpPr>
            <a:spLocks noGrp="1" noChangeArrowheads="1"/>
          </p:cNvSpPr>
          <p:nvPr>
            <p:ph type="body" idx="1"/>
          </p:nvPr>
        </p:nvSpPr>
        <p:spPr/>
        <p:txBody>
          <a:bodyPr/>
          <a:lstStyle/>
          <a:p>
            <a:r>
              <a:rPr lang="de-DE"/>
              <a:t>Introduction</a:t>
            </a:r>
          </a:p>
          <a:p>
            <a:r>
              <a:rPr lang="de-DE">
                <a:solidFill>
                  <a:srgbClr val="FF9900"/>
                </a:solidFill>
              </a:rPr>
              <a:t>What is accountability?</a:t>
            </a:r>
          </a:p>
          <a:p>
            <a:r>
              <a:rPr lang="de-DE"/>
              <a:t>How can we implement it?</a:t>
            </a:r>
          </a:p>
          <a:p>
            <a:r>
              <a:rPr lang="de-DE"/>
              <a:t>How well does it work?</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6A39F097-C03D-E34C-8C89-98A28EDC09D7}" type="slidenum">
              <a:rPr lang="en-GB"/>
              <a:pPr/>
              <a:t>11</a:t>
            </a:fld>
            <a:endParaRPr lang="en-GB"/>
          </a:p>
        </p:txBody>
      </p:sp>
      <p:sp>
        <p:nvSpPr>
          <p:cNvPr id="1426434" name="Rectangle 2"/>
          <p:cNvSpPr>
            <a:spLocks noGrp="1" noChangeArrowheads="1"/>
          </p:cNvSpPr>
          <p:nvPr>
            <p:ph type="title"/>
          </p:nvPr>
        </p:nvSpPr>
        <p:spPr/>
        <p:txBody>
          <a:bodyPr/>
          <a:lstStyle/>
          <a:p>
            <a:r>
              <a:rPr lang="de-DE"/>
              <a:t>Ideal accountability</a:t>
            </a:r>
          </a:p>
        </p:txBody>
      </p:sp>
      <p:sp>
        <p:nvSpPr>
          <p:cNvPr id="1426435" name="Rectangle 3"/>
          <p:cNvSpPr>
            <a:spLocks noGrp="1" noChangeArrowheads="1"/>
          </p:cNvSpPr>
          <p:nvPr>
            <p:ph type="body" idx="1"/>
          </p:nvPr>
        </p:nvSpPr>
        <p:spPr>
          <a:xfrm>
            <a:off x="1839913" y="4802188"/>
            <a:ext cx="6326187" cy="1190625"/>
          </a:xfrm>
        </p:spPr>
        <p:txBody>
          <a:bodyPr/>
          <a:lstStyle/>
          <a:p>
            <a:pPr marL="0" indent="0">
              <a:buFont typeface="Wingdings" charset="0"/>
              <a:buNone/>
            </a:pPr>
            <a:r>
              <a:rPr lang="de-DE" sz="2400">
                <a:solidFill>
                  <a:srgbClr val="FF3300"/>
                </a:solidFill>
              </a:rPr>
              <a:t>Whenever a node is faulty in any way, the system generates a proof of misbehavior against that node</a:t>
            </a:r>
          </a:p>
        </p:txBody>
      </p:sp>
      <p:sp>
        <p:nvSpPr>
          <p:cNvPr id="1426436" name="Rectangle 4"/>
          <p:cNvSpPr>
            <a:spLocks noChangeArrowheads="1"/>
          </p:cNvSpPr>
          <p:nvPr/>
        </p:nvSpPr>
        <p:spPr bwMode="auto">
          <a:xfrm>
            <a:off x="990600" y="1658938"/>
            <a:ext cx="7127875" cy="272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gn="l">
              <a:spcBef>
                <a:spcPct val="20000"/>
              </a:spcBef>
              <a:buClr>
                <a:schemeClr val="folHlink"/>
              </a:buClr>
              <a:buSzPct val="60000"/>
              <a:buFont typeface="Wingdings" charset="0"/>
              <a:buChar char="n"/>
            </a:pPr>
            <a:r>
              <a:rPr lang="de-DE" sz="2400" i="0"/>
              <a:t>Fault := Node deviates from expected behavior</a:t>
            </a:r>
          </a:p>
          <a:p>
            <a:pPr marL="342900" indent="-342900" algn="l">
              <a:spcBef>
                <a:spcPct val="20000"/>
              </a:spcBef>
              <a:buClr>
                <a:schemeClr val="folHlink"/>
              </a:buClr>
              <a:buSzPct val="60000"/>
              <a:buFont typeface="Wingdings" charset="0"/>
              <a:buChar char="n"/>
            </a:pPr>
            <a:r>
              <a:rPr lang="de-DE" sz="2400" i="0"/>
              <a:t>Recall that our goal is to</a:t>
            </a:r>
          </a:p>
          <a:p>
            <a:pPr marL="742950" lvl="1" indent="-285750" algn="l">
              <a:spcBef>
                <a:spcPct val="20000"/>
              </a:spcBef>
              <a:buClr>
                <a:schemeClr val="hlink"/>
              </a:buClr>
              <a:buSzPct val="55000"/>
              <a:buFont typeface="Wingdings" charset="0"/>
              <a:buChar char="n"/>
            </a:pPr>
            <a:r>
              <a:rPr lang="de-DE" sz="2000" i="0">
                <a:solidFill>
                  <a:srgbClr val="FF9900"/>
                </a:solidFill>
              </a:rPr>
              <a:t>detect</a:t>
            </a:r>
            <a:r>
              <a:rPr lang="de-DE" sz="2000" i="0"/>
              <a:t> faults</a:t>
            </a:r>
          </a:p>
          <a:p>
            <a:pPr marL="742950" lvl="1" indent="-285750" algn="l">
              <a:spcBef>
                <a:spcPct val="20000"/>
              </a:spcBef>
              <a:buClr>
                <a:schemeClr val="hlink"/>
              </a:buClr>
              <a:buSzPct val="55000"/>
              <a:buFont typeface="Wingdings" charset="0"/>
              <a:buChar char="n"/>
            </a:pPr>
            <a:r>
              <a:rPr lang="de-DE" sz="2000" i="0">
                <a:solidFill>
                  <a:srgbClr val="FF9900"/>
                </a:solidFill>
              </a:rPr>
              <a:t>identify</a:t>
            </a:r>
            <a:r>
              <a:rPr lang="de-DE" sz="2000" i="0"/>
              <a:t> the faulty nodes</a:t>
            </a:r>
          </a:p>
          <a:p>
            <a:pPr marL="742950" lvl="1" indent="-285750" algn="l">
              <a:spcBef>
                <a:spcPct val="20000"/>
              </a:spcBef>
              <a:buClr>
                <a:schemeClr val="hlink"/>
              </a:buClr>
              <a:buSzPct val="55000"/>
              <a:buFont typeface="Wingdings" charset="0"/>
              <a:buChar char="n"/>
            </a:pPr>
            <a:r>
              <a:rPr lang="de-DE" sz="2000" i="0">
                <a:solidFill>
                  <a:srgbClr val="FF9900"/>
                </a:solidFill>
              </a:rPr>
              <a:t>convince</a:t>
            </a:r>
            <a:r>
              <a:rPr lang="de-DE" sz="2000" i="0"/>
              <a:t> others that a node is (or is not) faulty</a:t>
            </a:r>
          </a:p>
          <a:p>
            <a:pPr marL="742950" lvl="1" indent="-285750" algn="l">
              <a:spcBef>
                <a:spcPct val="20000"/>
              </a:spcBef>
              <a:buClr>
                <a:schemeClr val="hlink"/>
              </a:buClr>
              <a:buSzPct val="55000"/>
              <a:buFont typeface="Wingdings" charset="0"/>
              <a:buChar char="n"/>
            </a:pPr>
            <a:endParaRPr lang="de-DE" sz="2000" i="0"/>
          </a:p>
          <a:p>
            <a:pPr marL="342900" indent="-342900" algn="l">
              <a:spcBef>
                <a:spcPct val="20000"/>
              </a:spcBef>
              <a:buClr>
                <a:schemeClr val="folHlink"/>
              </a:buClr>
              <a:buSzPct val="60000"/>
              <a:buFont typeface="Wingdings" charset="0"/>
              <a:buChar char="n"/>
            </a:pPr>
            <a:r>
              <a:rPr lang="de-DE" sz="2400" i="0"/>
              <a:t>Can we build a system that provides the following guarantee?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4"/>
          <p:cNvSpPr>
            <a:spLocks noGrp="1"/>
          </p:cNvSpPr>
          <p:nvPr>
            <p:ph type="sldNum" sz="quarter" idx="11"/>
          </p:nvPr>
        </p:nvSpPr>
        <p:spPr/>
        <p:txBody>
          <a:bodyPr/>
          <a:lstStyle/>
          <a:p>
            <a:fld id="{7F50C4E7-2032-C540-9673-BF5CB937896E}" type="slidenum">
              <a:rPr lang="en-GB"/>
              <a:pPr/>
              <a:t>12</a:t>
            </a:fld>
            <a:endParaRPr lang="en-GB"/>
          </a:p>
        </p:txBody>
      </p:sp>
      <p:sp>
        <p:nvSpPr>
          <p:cNvPr id="1428482" name="Rectangle 2"/>
          <p:cNvSpPr>
            <a:spLocks noGrp="1" noChangeArrowheads="1"/>
          </p:cNvSpPr>
          <p:nvPr>
            <p:ph type="title"/>
          </p:nvPr>
        </p:nvSpPr>
        <p:spPr/>
        <p:txBody>
          <a:bodyPr/>
          <a:lstStyle/>
          <a:p>
            <a:r>
              <a:rPr lang="de-DE"/>
              <a:t>Can we detect all faults?</a:t>
            </a:r>
          </a:p>
        </p:txBody>
      </p:sp>
      <p:sp>
        <p:nvSpPr>
          <p:cNvPr id="1428483" name="Rectangle 3"/>
          <p:cNvSpPr>
            <a:spLocks noChangeArrowheads="1"/>
          </p:cNvSpPr>
          <p:nvPr/>
        </p:nvSpPr>
        <p:spPr bwMode="auto">
          <a:xfrm>
            <a:off x="990600" y="1500188"/>
            <a:ext cx="7745413" cy="469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gn="l">
              <a:spcBef>
                <a:spcPct val="20000"/>
              </a:spcBef>
              <a:buClr>
                <a:schemeClr val="folHlink"/>
              </a:buClr>
              <a:buSzPct val="60000"/>
              <a:buFont typeface="Wingdings" charset="0"/>
              <a:buChar char="n"/>
            </a:pPr>
            <a:r>
              <a:rPr lang="de-DE" sz="2400" i="0">
                <a:solidFill>
                  <a:srgbClr val="FF9900"/>
                </a:solidFill>
              </a:rPr>
              <a:t>Problem:</a:t>
            </a:r>
            <a:r>
              <a:rPr lang="de-DE" sz="2400" i="0"/>
              <a:t> Faults that </a:t>
            </a:r>
            <a:br>
              <a:rPr lang="de-DE" sz="2400" i="0"/>
            </a:br>
            <a:r>
              <a:rPr lang="de-DE" sz="2400" i="0"/>
              <a:t>affect only a node's </a:t>
            </a:r>
            <a:br>
              <a:rPr lang="de-DE" sz="2400" i="0"/>
            </a:br>
            <a:r>
              <a:rPr lang="de-DE" sz="2400" i="0"/>
              <a:t>internal state</a:t>
            </a:r>
          </a:p>
          <a:p>
            <a:pPr marL="742950" lvl="1" indent="-285750" algn="l">
              <a:spcBef>
                <a:spcPct val="20000"/>
              </a:spcBef>
              <a:buClr>
                <a:schemeClr val="hlink"/>
              </a:buClr>
              <a:buSzPct val="55000"/>
              <a:buFont typeface="Wingdings" charset="0"/>
              <a:buChar char="n"/>
            </a:pPr>
            <a:r>
              <a:rPr lang="de-DE" sz="2000" i="0"/>
              <a:t>Requires online trusted </a:t>
            </a:r>
            <a:br>
              <a:rPr lang="de-DE" sz="2000" i="0"/>
            </a:br>
            <a:r>
              <a:rPr lang="de-DE" sz="2000" i="0"/>
              <a:t>probes at each node</a:t>
            </a:r>
          </a:p>
          <a:p>
            <a:pPr marL="342900" indent="-342900" algn="l">
              <a:spcBef>
                <a:spcPct val="20000"/>
              </a:spcBef>
              <a:buClr>
                <a:schemeClr val="folHlink"/>
              </a:buClr>
              <a:buSzPct val="60000"/>
              <a:buFont typeface="Wingdings" charset="0"/>
              <a:buChar char="n"/>
            </a:pPr>
            <a:endParaRPr lang="de-DE" sz="2400" i="0"/>
          </a:p>
          <a:p>
            <a:pPr marL="342900" indent="-342900" algn="l">
              <a:spcBef>
                <a:spcPct val="20000"/>
              </a:spcBef>
              <a:buClr>
                <a:schemeClr val="folHlink"/>
              </a:buClr>
              <a:buSzPct val="60000"/>
              <a:buFont typeface="Wingdings" charset="0"/>
              <a:buChar char="n"/>
            </a:pPr>
            <a:r>
              <a:rPr lang="de-DE" sz="2400" i="0"/>
              <a:t>Focus on </a:t>
            </a:r>
            <a:r>
              <a:rPr lang="de-DE" sz="2400" i="0">
                <a:solidFill>
                  <a:srgbClr val="FF9900"/>
                </a:solidFill>
              </a:rPr>
              <a:t>observable </a:t>
            </a:r>
            <a:r>
              <a:rPr lang="de-DE" sz="2400" i="0"/>
              <a:t>faults:</a:t>
            </a:r>
          </a:p>
          <a:p>
            <a:pPr marL="742950" lvl="1" indent="-285750" algn="l">
              <a:spcBef>
                <a:spcPct val="20000"/>
              </a:spcBef>
              <a:buClr>
                <a:schemeClr val="hlink"/>
              </a:buClr>
              <a:buSzPct val="55000"/>
              <a:buFont typeface="Wingdings" charset="0"/>
              <a:buChar char="n"/>
            </a:pPr>
            <a:r>
              <a:rPr lang="de-DE" sz="2000" i="0"/>
              <a:t>Faults that causally </a:t>
            </a:r>
            <a:br>
              <a:rPr lang="de-DE" sz="2000" i="0"/>
            </a:br>
            <a:r>
              <a:rPr lang="de-DE" sz="2000" i="0"/>
              <a:t>affect a correct node</a:t>
            </a:r>
          </a:p>
          <a:p>
            <a:pPr marL="742950" lvl="1" indent="-285750" algn="l">
              <a:spcBef>
                <a:spcPct val="20000"/>
              </a:spcBef>
              <a:buClr>
                <a:schemeClr val="hlink"/>
              </a:buClr>
              <a:buSzPct val="55000"/>
              <a:buFont typeface="Wingdings" charset="0"/>
              <a:buNone/>
            </a:pPr>
            <a:endParaRPr lang="de-DE" sz="2000" i="0"/>
          </a:p>
          <a:p>
            <a:pPr marL="342900" indent="-342900" algn="l">
              <a:spcBef>
                <a:spcPct val="20000"/>
              </a:spcBef>
              <a:buClr>
                <a:schemeClr val="folHlink"/>
              </a:buClr>
              <a:buSzPct val="60000"/>
              <a:buFont typeface="Wingdings" charset="0"/>
              <a:buChar char="n"/>
            </a:pPr>
            <a:r>
              <a:rPr lang="de-DE" sz="2400" i="0"/>
              <a:t>This allows us to detect faults without introducing any trusted components</a:t>
            </a:r>
          </a:p>
        </p:txBody>
      </p:sp>
      <p:sp>
        <p:nvSpPr>
          <p:cNvPr id="1428484" name="AutoShape 4"/>
          <p:cNvSpPr>
            <a:spLocks noChangeArrowheads="1"/>
          </p:cNvSpPr>
          <p:nvPr/>
        </p:nvSpPr>
        <p:spPr bwMode="auto">
          <a:xfrm rot="-5400000">
            <a:off x="7546182" y="1418431"/>
            <a:ext cx="246062" cy="396875"/>
          </a:xfrm>
          <a:prstGeom prst="moon">
            <a:avLst>
              <a:gd name="adj" fmla="val 50000"/>
            </a:avLst>
          </a:prstGeom>
          <a:solidFill>
            <a:schemeClr val="hlink"/>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8485" name="Oval 5"/>
          <p:cNvSpPr>
            <a:spLocks noChangeArrowheads="1"/>
          </p:cNvSpPr>
          <p:nvPr/>
        </p:nvSpPr>
        <p:spPr bwMode="auto">
          <a:xfrm>
            <a:off x="8196263" y="28305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86" name="Oval 6"/>
          <p:cNvSpPr>
            <a:spLocks noChangeArrowheads="1"/>
          </p:cNvSpPr>
          <p:nvPr/>
        </p:nvSpPr>
        <p:spPr bwMode="auto">
          <a:xfrm>
            <a:off x="6748463" y="4244975"/>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de-DE" i="0"/>
          </a:p>
        </p:txBody>
      </p:sp>
      <p:sp>
        <p:nvSpPr>
          <p:cNvPr id="1428487" name="Oval 7"/>
          <p:cNvSpPr>
            <a:spLocks noChangeArrowheads="1"/>
          </p:cNvSpPr>
          <p:nvPr/>
        </p:nvSpPr>
        <p:spPr bwMode="auto">
          <a:xfrm>
            <a:off x="5527675" y="2109788"/>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88" name="Oval 8"/>
          <p:cNvSpPr>
            <a:spLocks noChangeArrowheads="1"/>
          </p:cNvSpPr>
          <p:nvPr/>
        </p:nvSpPr>
        <p:spPr bwMode="auto">
          <a:xfrm>
            <a:off x="7991475" y="3559175"/>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89" name="Oval 9"/>
          <p:cNvSpPr>
            <a:spLocks noChangeArrowheads="1"/>
          </p:cNvSpPr>
          <p:nvPr/>
        </p:nvSpPr>
        <p:spPr bwMode="auto">
          <a:xfrm>
            <a:off x="8010525" y="2095500"/>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90" name="Oval 10"/>
          <p:cNvSpPr>
            <a:spLocks noChangeArrowheads="1"/>
          </p:cNvSpPr>
          <p:nvPr/>
        </p:nvSpPr>
        <p:spPr bwMode="auto">
          <a:xfrm>
            <a:off x="5510213" y="34909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91" name="Oval 11"/>
          <p:cNvSpPr>
            <a:spLocks noChangeArrowheads="1"/>
          </p:cNvSpPr>
          <p:nvPr/>
        </p:nvSpPr>
        <p:spPr bwMode="auto">
          <a:xfrm>
            <a:off x="6013450" y="404336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92" name="Oval 12"/>
          <p:cNvSpPr>
            <a:spLocks noChangeArrowheads="1"/>
          </p:cNvSpPr>
          <p:nvPr/>
        </p:nvSpPr>
        <p:spPr bwMode="auto">
          <a:xfrm>
            <a:off x="6732588" y="137636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93" name="Oval 13"/>
          <p:cNvSpPr>
            <a:spLocks noChangeArrowheads="1"/>
          </p:cNvSpPr>
          <p:nvPr/>
        </p:nvSpPr>
        <p:spPr bwMode="auto">
          <a:xfrm>
            <a:off x="6019800" y="15986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94" name="Oval 14"/>
          <p:cNvSpPr>
            <a:spLocks noChangeArrowheads="1"/>
          </p:cNvSpPr>
          <p:nvPr/>
        </p:nvSpPr>
        <p:spPr bwMode="auto">
          <a:xfrm>
            <a:off x="7529513" y="15986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95" name="Oval 15"/>
          <p:cNvSpPr>
            <a:spLocks noChangeArrowheads="1"/>
          </p:cNvSpPr>
          <p:nvPr/>
        </p:nvSpPr>
        <p:spPr bwMode="auto">
          <a:xfrm>
            <a:off x="7497763" y="4057650"/>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496" name="Oval 16"/>
          <p:cNvSpPr>
            <a:spLocks noChangeArrowheads="1"/>
          </p:cNvSpPr>
          <p:nvPr/>
        </p:nvSpPr>
        <p:spPr bwMode="auto">
          <a:xfrm>
            <a:off x="7491413" y="1563688"/>
            <a:ext cx="358775" cy="358775"/>
          </a:xfrm>
          <a:prstGeom prst="ellipse">
            <a:avLst/>
          </a:prstGeom>
          <a:solidFill>
            <a:srgbClr val="FF99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r>
              <a:rPr lang="de-DE" i="0"/>
              <a:t>A</a:t>
            </a:r>
          </a:p>
        </p:txBody>
      </p:sp>
      <p:grpSp>
        <p:nvGrpSpPr>
          <p:cNvPr id="1428497" name="Group 17"/>
          <p:cNvGrpSpPr>
            <a:grpSpLocks/>
          </p:cNvGrpSpPr>
          <p:nvPr/>
        </p:nvGrpSpPr>
        <p:grpSpPr bwMode="auto">
          <a:xfrm>
            <a:off x="6915150" y="1908175"/>
            <a:ext cx="712788" cy="2306638"/>
            <a:chOff x="4356" y="1202"/>
            <a:chExt cx="449" cy="1453"/>
          </a:xfrm>
        </p:grpSpPr>
        <p:sp>
          <p:nvSpPr>
            <p:cNvPr id="1428498" name="Line 18"/>
            <p:cNvSpPr>
              <a:spLocks noChangeShapeType="1"/>
            </p:cNvSpPr>
            <p:nvPr/>
          </p:nvSpPr>
          <p:spPr bwMode="auto">
            <a:xfrm flipH="1">
              <a:off x="4356" y="1202"/>
              <a:ext cx="449" cy="145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8499" name="Rectangle 19"/>
            <p:cNvSpPr>
              <a:spLocks noChangeArrowheads="1"/>
            </p:cNvSpPr>
            <p:nvPr/>
          </p:nvSpPr>
          <p:spPr bwMode="auto">
            <a:xfrm rot="17262706">
              <a:off x="4434" y="1512"/>
              <a:ext cx="163" cy="163"/>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de-DE" i="0"/>
                <a:t>X</a:t>
              </a:r>
            </a:p>
          </p:txBody>
        </p:sp>
      </p:grpSp>
      <p:sp>
        <p:nvSpPr>
          <p:cNvPr id="1428500" name="Oval 20"/>
          <p:cNvSpPr>
            <a:spLocks noChangeArrowheads="1"/>
          </p:cNvSpPr>
          <p:nvPr/>
        </p:nvSpPr>
        <p:spPr bwMode="auto">
          <a:xfrm>
            <a:off x="6724650" y="4222750"/>
            <a:ext cx="358775" cy="35877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r>
              <a:rPr lang="de-DE" i="0"/>
              <a:t>C</a:t>
            </a:r>
          </a:p>
        </p:txBody>
      </p:sp>
      <p:pic>
        <p:nvPicPr>
          <p:cNvPr id="1428501" name="Picture 21" descr="MCj0431629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550863"/>
            <a:ext cx="1574800" cy="1574800"/>
          </a:xfrm>
          <a:prstGeom prst="rect">
            <a:avLst/>
          </a:prstGeom>
          <a:noFill/>
          <a:extLst>
            <a:ext uri="{909E8E84-426E-40dd-AFC4-6F175D3DCCD1}">
              <a14:hiddenFill xmlns:a14="http://schemas.microsoft.com/office/drawing/2010/main">
                <a:solidFill>
                  <a:srgbClr val="FFFFFF"/>
                </a:solidFill>
              </a14:hiddenFill>
            </a:ext>
          </a:extLst>
        </p:spPr>
      </p:pic>
      <p:sp>
        <p:nvSpPr>
          <p:cNvPr id="1428502" name="Text Box 22"/>
          <p:cNvSpPr txBox="1">
            <a:spLocks noChangeArrowheads="1"/>
          </p:cNvSpPr>
          <p:nvPr/>
        </p:nvSpPr>
        <p:spPr bwMode="auto">
          <a:xfrm>
            <a:off x="7921625" y="787400"/>
            <a:ext cx="882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e-DE" sz="1000" i="0"/>
              <a:t>1001010110</a:t>
            </a:r>
            <a:br>
              <a:rPr lang="de-DE" sz="1000" i="0"/>
            </a:br>
            <a:r>
              <a:rPr lang="de-DE" sz="1000" i="0"/>
              <a:t>0010110101</a:t>
            </a:r>
            <a:br>
              <a:rPr lang="de-DE" sz="1000" i="0"/>
            </a:br>
            <a:r>
              <a:rPr lang="de-DE" sz="1000" i="0"/>
              <a:t>1100100100</a:t>
            </a:r>
          </a:p>
        </p:txBody>
      </p:sp>
      <p:sp>
        <p:nvSpPr>
          <p:cNvPr id="1428503" name="Line 23"/>
          <p:cNvSpPr>
            <a:spLocks noChangeShapeType="1"/>
          </p:cNvSpPr>
          <p:nvPr/>
        </p:nvSpPr>
        <p:spPr bwMode="auto">
          <a:xfrm flipV="1">
            <a:off x="7550150" y="923925"/>
            <a:ext cx="382588" cy="652463"/>
          </a:xfrm>
          <a:prstGeom prst="line">
            <a:avLst/>
          </a:prstGeom>
          <a:noFill/>
          <a:ln w="31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8504" name="Line 24"/>
          <p:cNvSpPr>
            <a:spLocks noChangeShapeType="1"/>
          </p:cNvSpPr>
          <p:nvPr/>
        </p:nvSpPr>
        <p:spPr bwMode="auto">
          <a:xfrm flipV="1">
            <a:off x="7820025" y="1417638"/>
            <a:ext cx="687388" cy="419100"/>
          </a:xfrm>
          <a:prstGeom prst="line">
            <a:avLst/>
          </a:prstGeom>
          <a:noFill/>
          <a:ln w="31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28505" name="Group 25"/>
          <p:cNvGrpSpPr>
            <a:grpSpLocks/>
          </p:cNvGrpSpPr>
          <p:nvPr/>
        </p:nvGrpSpPr>
        <p:grpSpPr bwMode="auto">
          <a:xfrm>
            <a:off x="8256588" y="939800"/>
            <a:ext cx="265112" cy="244475"/>
            <a:chOff x="5121" y="592"/>
            <a:chExt cx="167" cy="154"/>
          </a:xfrm>
        </p:grpSpPr>
        <p:sp>
          <p:nvSpPr>
            <p:cNvPr id="1428506" name="Rectangle 26"/>
            <p:cNvSpPr>
              <a:spLocks noChangeArrowheads="1"/>
            </p:cNvSpPr>
            <p:nvPr/>
          </p:nvSpPr>
          <p:spPr bwMode="auto">
            <a:xfrm>
              <a:off x="5182" y="624"/>
              <a:ext cx="46" cy="90"/>
            </a:xfrm>
            <a:prstGeom prst="rect">
              <a:avLst/>
            </a:prstGeom>
            <a:solidFill>
              <a:srgbClr val="DDDDDD"/>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8507" name="Text Box 27"/>
            <p:cNvSpPr txBox="1">
              <a:spLocks noChangeArrowheads="1"/>
            </p:cNvSpPr>
            <p:nvPr/>
          </p:nvSpPr>
          <p:spPr bwMode="auto">
            <a:xfrm>
              <a:off x="5121" y="592"/>
              <a:ext cx="167" cy="1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e-DE" sz="1000" b="1" i="0">
                  <a:solidFill>
                    <a:srgbClr val="FF3300"/>
                  </a:solidFill>
                </a:rPr>
                <a:t>0</a:t>
              </a:r>
            </a:p>
          </p:txBody>
        </p:sp>
      </p:grpSp>
      <p:sp>
        <p:nvSpPr>
          <p:cNvPr id="1428508" name="Oval 28"/>
          <p:cNvSpPr>
            <a:spLocks noChangeArrowheads="1"/>
          </p:cNvSpPr>
          <p:nvPr/>
        </p:nvSpPr>
        <p:spPr bwMode="auto">
          <a:xfrm>
            <a:off x="5345113" y="2794000"/>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28509" name="Oval 29"/>
          <p:cNvSpPr>
            <a:spLocks noChangeArrowheads="1"/>
          </p:cNvSpPr>
          <p:nvPr/>
        </p:nvSpPr>
        <p:spPr bwMode="auto">
          <a:xfrm>
            <a:off x="7996238" y="3563938"/>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2848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28483">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28500"/>
                                        </p:tgtEl>
                                        <p:attrNameLst>
                                          <p:attrName>style.visibility</p:attrName>
                                        </p:attrNameLst>
                                      </p:cBhvr>
                                      <p:to>
                                        <p:strVal val="visible"/>
                                      </p:to>
                                    </p:set>
                                  </p:childTnLst>
                                </p:cTn>
                              </p:par>
                            </p:childTnLst>
                          </p:cTn>
                        </p:par>
                        <p:par>
                          <p:cTn id="13" fill="hold" nodeType="afterGroup">
                            <p:stCondLst>
                              <p:cond delay="0"/>
                            </p:stCondLst>
                            <p:childTnLst>
                              <p:par>
                                <p:cTn id="14" presetID="22" presetClass="entr" presetSubtype="1" fill="hold" nodeType="afterEffect">
                                  <p:stCondLst>
                                    <p:cond delay="0"/>
                                  </p:stCondLst>
                                  <p:childTnLst>
                                    <p:set>
                                      <p:cBhvr>
                                        <p:cTn id="15" dur="1" fill="hold">
                                          <p:stCondLst>
                                            <p:cond delay="0"/>
                                          </p:stCondLst>
                                        </p:cTn>
                                        <p:tgtEl>
                                          <p:spTgt spid="1428497"/>
                                        </p:tgtEl>
                                        <p:attrNameLst>
                                          <p:attrName>style.visibility</p:attrName>
                                        </p:attrNameLst>
                                      </p:cBhvr>
                                      <p:to>
                                        <p:strVal val="visible"/>
                                      </p:to>
                                    </p:set>
                                    <p:animEffect transition="in" filter="wipe(up)">
                                      <p:cBhvr>
                                        <p:cTn id="16" dur="500"/>
                                        <p:tgtEl>
                                          <p:spTgt spid="142849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284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850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4"/>
          <p:cNvSpPr>
            <a:spLocks noGrp="1"/>
          </p:cNvSpPr>
          <p:nvPr>
            <p:ph type="sldNum" sz="quarter" idx="11"/>
          </p:nvPr>
        </p:nvSpPr>
        <p:spPr/>
        <p:txBody>
          <a:bodyPr/>
          <a:lstStyle/>
          <a:p>
            <a:fld id="{D9CA44C9-517A-F947-A2A0-2BD64825965D}" type="slidenum">
              <a:rPr lang="en-GB"/>
              <a:pPr/>
              <a:t>13</a:t>
            </a:fld>
            <a:endParaRPr lang="en-GB"/>
          </a:p>
        </p:txBody>
      </p:sp>
      <p:sp>
        <p:nvSpPr>
          <p:cNvPr id="1430530" name="Rectangle 2"/>
          <p:cNvSpPr>
            <a:spLocks noGrp="1" noChangeArrowheads="1"/>
          </p:cNvSpPr>
          <p:nvPr>
            <p:ph type="title"/>
          </p:nvPr>
        </p:nvSpPr>
        <p:spPr/>
        <p:txBody>
          <a:bodyPr/>
          <a:lstStyle/>
          <a:p>
            <a:r>
              <a:rPr lang="de-DE"/>
              <a:t>Can we always get a proof?</a:t>
            </a:r>
          </a:p>
        </p:txBody>
      </p:sp>
      <p:sp>
        <p:nvSpPr>
          <p:cNvPr id="1430531" name="Rectangle 3"/>
          <p:cNvSpPr>
            <a:spLocks noChangeArrowheads="1"/>
          </p:cNvSpPr>
          <p:nvPr/>
        </p:nvSpPr>
        <p:spPr bwMode="auto">
          <a:xfrm>
            <a:off x="990600" y="1539875"/>
            <a:ext cx="7904163"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gn="l">
              <a:spcBef>
                <a:spcPct val="20000"/>
              </a:spcBef>
              <a:buClr>
                <a:schemeClr val="folHlink"/>
              </a:buClr>
              <a:buSzPct val="60000"/>
              <a:buFont typeface="Wingdings" charset="0"/>
              <a:buChar char="n"/>
            </a:pPr>
            <a:r>
              <a:rPr lang="de-DE" sz="2400" i="0">
                <a:solidFill>
                  <a:srgbClr val="FF9900"/>
                </a:solidFill>
              </a:rPr>
              <a:t>Problem:</a:t>
            </a:r>
            <a:r>
              <a:rPr lang="de-DE" sz="2400" i="0"/>
              <a:t> He-said-she-said</a:t>
            </a:r>
            <a:br>
              <a:rPr lang="de-DE" sz="2400" i="0"/>
            </a:br>
            <a:r>
              <a:rPr lang="de-DE" sz="2400" i="0"/>
              <a:t>situation</a:t>
            </a:r>
          </a:p>
          <a:p>
            <a:pPr marL="342900" indent="-342900" algn="l">
              <a:spcBef>
                <a:spcPct val="20000"/>
              </a:spcBef>
              <a:buClr>
                <a:schemeClr val="folHlink"/>
              </a:buClr>
              <a:buSzPct val="60000"/>
              <a:buFont typeface="Wingdings" charset="0"/>
              <a:buChar char="n"/>
            </a:pPr>
            <a:r>
              <a:rPr lang="de-DE" sz="2400" i="0"/>
              <a:t>Three possible causes:</a:t>
            </a:r>
          </a:p>
          <a:p>
            <a:pPr marL="742950" lvl="1" indent="-285750" algn="l">
              <a:spcBef>
                <a:spcPct val="20000"/>
              </a:spcBef>
              <a:buClr>
                <a:schemeClr val="hlink"/>
              </a:buClr>
              <a:buSzPct val="55000"/>
              <a:buFont typeface="Wingdings" charset="0"/>
              <a:buChar char="n"/>
            </a:pPr>
            <a:r>
              <a:rPr lang="de-DE" sz="2000" i="0"/>
              <a:t>A never sent X</a:t>
            </a:r>
          </a:p>
          <a:p>
            <a:pPr marL="742950" lvl="1" indent="-285750" algn="l">
              <a:spcBef>
                <a:spcPct val="20000"/>
              </a:spcBef>
              <a:buClr>
                <a:schemeClr val="hlink"/>
              </a:buClr>
              <a:buSzPct val="55000"/>
              <a:buFont typeface="Wingdings" charset="0"/>
              <a:buChar char="n"/>
            </a:pPr>
            <a:r>
              <a:rPr lang="de-DE" sz="2000" i="0"/>
              <a:t>B refuses to accept X</a:t>
            </a:r>
          </a:p>
          <a:p>
            <a:pPr marL="742950" lvl="1" indent="-285750" algn="l">
              <a:spcBef>
                <a:spcPct val="20000"/>
              </a:spcBef>
              <a:buClr>
                <a:schemeClr val="hlink"/>
              </a:buClr>
              <a:buSzPct val="55000"/>
              <a:buFont typeface="Wingdings" charset="0"/>
              <a:buChar char="n"/>
            </a:pPr>
            <a:r>
              <a:rPr lang="de-DE" sz="2000" i="0"/>
              <a:t>X was lost by the network</a:t>
            </a:r>
          </a:p>
          <a:p>
            <a:pPr marL="342900" indent="-342900" algn="l">
              <a:spcBef>
                <a:spcPct val="20000"/>
              </a:spcBef>
              <a:buClr>
                <a:schemeClr val="folHlink"/>
              </a:buClr>
              <a:buSzPct val="60000"/>
              <a:buFont typeface="Wingdings" charset="0"/>
              <a:buChar char="n"/>
            </a:pPr>
            <a:r>
              <a:rPr lang="de-DE" sz="2400" i="0"/>
              <a:t>Cannot get proof of misbehavior!</a:t>
            </a:r>
          </a:p>
          <a:p>
            <a:pPr marL="342900" indent="-342900" algn="l">
              <a:spcBef>
                <a:spcPct val="20000"/>
              </a:spcBef>
              <a:buClr>
                <a:schemeClr val="folHlink"/>
              </a:buClr>
              <a:buSzPct val="60000"/>
              <a:buFont typeface="Wingdings" charset="0"/>
              <a:buChar char="n"/>
            </a:pPr>
            <a:r>
              <a:rPr lang="de-DE" sz="2400" i="0"/>
              <a:t>Generalize to </a:t>
            </a:r>
            <a:r>
              <a:rPr lang="de-DE" sz="2400" i="0">
                <a:solidFill>
                  <a:srgbClr val="FF9900"/>
                </a:solidFill>
              </a:rPr>
              <a:t>verifiable evidence:</a:t>
            </a:r>
          </a:p>
          <a:p>
            <a:pPr marL="742950" lvl="1" indent="-285750" algn="l">
              <a:spcBef>
                <a:spcPct val="20000"/>
              </a:spcBef>
              <a:buClr>
                <a:schemeClr val="hlink"/>
              </a:buClr>
              <a:buSzPct val="55000"/>
              <a:buFont typeface="Wingdings" charset="0"/>
              <a:buChar char="n"/>
            </a:pPr>
            <a:r>
              <a:rPr lang="de-DE" sz="2000" i="0"/>
              <a:t>a proof of misbehavior, or</a:t>
            </a:r>
          </a:p>
          <a:p>
            <a:pPr marL="742950" lvl="1" indent="-285750" algn="l">
              <a:spcBef>
                <a:spcPct val="20000"/>
              </a:spcBef>
              <a:buClr>
                <a:schemeClr val="hlink"/>
              </a:buClr>
              <a:buSzPct val="55000"/>
              <a:buFont typeface="Wingdings" charset="0"/>
              <a:buChar char="n"/>
            </a:pPr>
            <a:r>
              <a:rPr lang="de-DE" sz="2000" i="0"/>
              <a:t>a challenge that the node cannot answer</a:t>
            </a:r>
          </a:p>
          <a:p>
            <a:pPr marL="342900" indent="-342900" algn="l">
              <a:spcBef>
                <a:spcPct val="20000"/>
              </a:spcBef>
              <a:buClr>
                <a:schemeClr val="folHlink"/>
              </a:buClr>
              <a:buSzPct val="60000"/>
              <a:buFont typeface="Wingdings" charset="0"/>
              <a:buChar char="n"/>
            </a:pPr>
            <a:r>
              <a:rPr lang="de-DE" sz="2400" i="0"/>
              <a:t>What if, after a long time, no response has arrived?</a:t>
            </a:r>
          </a:p>
          <a:p>
            <a:pPr marL="742950" lvl="1" indent="-285750" algn="l">
              <a:spcBef>
                <a:spcPct val="20000"/>
              </a:spcBef>
              <a:buClr>
                <a:schemeClr val="hlink"/>
              </a:buClr>
              <a:buSzPct val="55000"/>
              <a:buFont typeface="Wingdings" charset="0"/>
              <a:buChar char="n"/>
            </a:pPr>
            <a:r>
              <a:rPr lang="de-DE" sz="2000" i="0"/>
              <a:t>Does not prove the fault, but we can </a:t>
            </a:r>
            <a:r>
              <a:rPr lang="de-DE" sz="2000" i="0">
                <a:solidFill>
                  <a:srgbClr val="FF9900"/>
                </a:solidFill>
              </a:rPr>
              <a:t>suspect</a:t>
            </a:r>
            <a:r>
              <a:rPr lang="de-DE" sz="2000" i="0"/>
              <a:t> the node</a:t>
            </a:r>
          </a:p>
        </p:txBody>
      </p:sp>
      <p:sp>
        <p:nvSpPr>
          <p:cNvPr id="1430532" name="Oval 4"/>
          <p:cNvSpPr>
            <a:spLocks noChangeArrowheads="1"/>
          </p:cNvSpPr>
          <p:nvPr/>
        </p:nvSpPr>
        <p:spPr bwMode="auto">
          <a:xfrm>
            <a:off x="8196263" y="28305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33" name="Oval 5"/>
          <p:cNvSpPr>
            <a:spLocks noChangeArrowheads="1"/>
          </p:cNvSpPr>
          <p:nvPr/>
        </p:nvSpPr>
        <p:spPr bwMode="auto">
          <a:xfrm>
            <a:off x="6748463" y="4244975"/>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de-DE" i="0"/>
          </a:p>
        </p:txBody>
      </p:sp>
      <p:sp>
        <p:nvSpPr>
          <p:cNvPr id="1430534" name="Oval 6"/>
          <p:cNvSpPr>
            <a:spLocks noChangeArrowheads="1"/>
          </p:cNvSpPr>
          <p:nvPr/>
        </p:nvSpPr>
        <p:spPr bwMode="auto">
          <a:xfrm>
            <a:off x="5527675" y="2109788"/>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35" name="Oval 7"/>
          <p:cNvSpPr>
            <a:spLocks noChangeArrowheads="1"/>
          </p:cNvSpPr>
          <p:nvPr/>
        </p:nvSpPr>
        <p:spPr bwMode="auto">
          <a:xfrm>
            <a:off x="7991475" y="3559175"/>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36" name="Oval 8"/>
          <p:cNvSpPr>
            <a:spLocks noChangeArrowheads="1"/>
          </p:cNvSpPr>
          <p:nvPr/>
        </p:nvSpPr>
        <p:spPr bwMode="auto">
          <a:xfrm>
            <a:off x="8010525" y="2095500"/>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37" name="Oval 9"/>
          <p:cNvSpPr>
            <a:spLocks noChangeArrowheads="1"/>
          </p:cNvSpPr>
          <p:nvPr/>
        </p:nvSpPr>
        <p:spPr bwMode="auto">
          <a:xfrm>
            <a:off x="5510213" y="34909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38" name="Oval 10"/>
          <p:cNvSpPr>
            <a:spLocks noChangeArrowheads="1"/>
          </p:cNvSpPr>
          <p:nvPr/>
        </p:nvSpPr>
        <p:spPr bwMode="auto">
          <a:xfrm>
            <a:off x="6013450" y="404336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39" name="Oval 11"/>
          <p:cNvSpPr>
            <a:spLocks noChangeArrowheads="1"/>
          </p:cNvSpPr>
          <p:nvPr/>
        </p:nvSpPr>
        <p:spPr bwMode="auto">
          <a:xfrm>
            <a:off x="6732588" y="137636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40" name="Oval 12"/>
          <p:cNvSpPr>
            <a:spLocks noChangeArrowheads="1"/>
          </p:cNvSpPr>
          <p:nvPr/>
        </p:nvSpPr>
        <p:spPr bwMode="auto">
          <a:xfrm>
            <a:off x="6019800" y="15986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41" name="Oval 13"/>
          <p:cNvSpPr>
            <a:spLocks noChangeArrowheads="1"/>
          </p:cNvSpPr>
          <p:nvPr/>
        </p:nvSpPr>
        <p:spPr bwMode="auto">
          <a:xfrm>
            <a:off x="7529513" y="15986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42" name="Oval 14"/>
          <p:cNvSpPr>
            <a:spLocks noChangeArrowheads="1"/>
          </p:cNvSpPr>
          <p:nvPr/>
        </p:nvSpPr>
        <p:spPr bwMode="auto">
          <a:xfrm>
            <a:off x="7497763" y="4057650"/>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43" name="Oval 15"/>
          <p:cNvSpPr>
            <a:spLocks noChangeArrowheads="1"/>
          </p:cNvSpPr>
          <p:nvPr/>
        </p:nvSpPr>
        <p:spPr bwMode="auto">
          <a:xfrm>
            <a:off x="7491413" y="1563688"/>
            <a:ext cx="358775" cy="358775"/>
          </a:xfrm>
          <a:prstGeom prst="ellipse">
            <a:avLst/>
          </a:prstGeom>
          <a:solidFill>
            <a:srgbClr val="DDDDDD"/>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r>
              <a:rPr lang="de-DE" i="0"/>
              <a:t>A</a:t>
            </a:r>
          </a:p>
        </p:txBody>
      </p:sp>
      <p:sp>
        <p:nvSpPr>
          <p:cNvPr id="1430544" name="Line 16"/>
          <p:cNvSpPr>
            <a:spLocks noChangeShapeType="1"/>
          </p:cNvSpPr>
          <p:nvPr/>
        </p:nvSpPr>
        <p:spPr bwMode="auto">
          <a:xfrm flipH="1">
            <a:off x="6364288" y="1862138"/>
            <a:ext cx="1169987" cy="6381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0545" name="Rectangle 17"/>
          <p:cNvSpPr>
            <a:spLocks noChangeArrowheads="1"/>
          </p:cNvSpPr>
          <p:nvPr/>
        </p:nvSpPr>
        <p:spPr bwMode="auto">
          <a:xfrm rot="-1733316">
            <a:off x="6235700" y="2159000"/>
            <a:ext cx="258763" cy="258763"/>
          </a:xfrm>
          <a:prstGeom prst="rect">
            <a:avLst/>
          </a:prstGeom>
          <a:solidFill>
            <a:schemeClr val="accent2"/>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de-DE" i="0"/>
              <a:t>X</a:t>
            </a:r>
          </a:p>
        </p:txBody>
      </p:sp>
      <p:sp>
        <p:nvSpPr>
          <p:cNvPr id="1430546" name="Oval 18"/>
          <p:cNvSpPr>
            <a:spLocks noChangeArrowheads="1"/>
          </p:cNvSpPr>
          <p:nvPr/>
        </p:nvSpPr>
        <p:spPr bwMode="auto">
          <a:xfrm>
            <a:off x="5321300" y="2795588"/>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30547" name="Oval 19"/>
          <p:cNvSpPr>
            <a:spLocks noChangeArrowheads="1"/>
          </p:cNvSpPr>
          <p:nvPr/>
        </p:nvSpPr>
        <p:spPr bwMode="auto">
          <a:xfrm>
            <a:off x="5283200" y="2760663"/>
            <a:ext cx="358775" cy="358775"/>
          </a:xfrm>
          <a:prstGeom prst="ellipse">
            <a:avLst/>
          </a:prstGeom>
          <a:solidFill>
            <a:srgbClr val="DDDDDD"/>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r>
              <a:rPr lang="de-DE" i="0"/>
              <a:t>B</a:t>
            </a:r>
          </a:p>
        </p:txBody>
      </p:sp>
      <p:sp>
        <p:nvSpPr>
          <p:cNvPr id="1430548" name="Oval 20"/>
          <p:cNvSpPr>
            <a:spLocks noChangeArrowheads="1"/>
          </p:cNvSpPr>
          <p:nvPr/>
        </p:nvSpPr>
        <p:spPr bwMode="auto">
          <a:xfrm>
            <a:off x="6721475" y="4214813"/>
            <a:ext cx="358775" cy="35877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r>
              <a:rPr lang="de-DE" i="0"/>
              <a:t>C</a:t>
            </a:r>
          </a:p>
        </p:txBody>
      </p:sp>
      <p:sp>
        <p:nvSpPr>
          <p:cNvPr id="1430549" name="Line 21"/>
          <p:cNvSpPr>
            <a:spLocks noChangeShapeType="1"/>
          </p:cNvSpPr>
          <p:nvPr/>
        </p:nvSpPr>
        <p:spPr bwMode="auto">
          <a:xfrm flipH="1">
            <a:off x="6097588" y="2530475"/>
            <a:ext cx="214312" cy="117475"/>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30550" name="Text Box 22"/>
          <p:cNvSpPr txBox="1">
            <a:spLocks noChangeArrowheads="1"/>
          </p:cNvSpPr>
          <p:nvPr/>
        </p:nvSpPr>
        <p:spPr bwMode="auto">
          <a:xfrm>
            <a:off x="5878513" y="2493963"/>
            <a:ext cx="2809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e-DE" i="0"/>
              <a:t>?</a:t>
            </a:r>
          </a:p>
        </p:txBody>
      </p:sp>
      <p:sp>
        <p:nvSpPr>
          <p:cNvPr id="1430551" name="AutoShape 23"/>
          <p:cNvSpPr>
            <a:spLocks noChangeArrowheads="1"/>
          </p:cNvSpPr>
          <p:nvPr/>
        </p:nvSpPr>
        <p:spPr bwMode="auto">
          <a:xfrm>
            <a:off x="7724775" y="774700"/>
            <a:ext cx="1184275" cy="471488"/>
          </a:xfrm>
          <a:prstGeom prst="wedgeEllipseCallout">
            <a:avLst>
              <a:gd name="adj1" fmla="val -44505"/>
              <a:gd name="adj2" fmla="val 115657"/>
            </a:avLst>
          </a:prstGeom>
          <a:solidFill>
            <a:srgbClr val="DDDDDD"/>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endParaRPr lang="de-DE" i="0"/>
          </a:p>
        </p:txBody>
      </p:sp>
      <p:sp>
        <p:nvSpPr>
          <p:cNvPr id="1430552" name="Text Box 24"/>
          <p:cNvSpPr txBox="1">
            <a:spLocks noChangeArrowheads="1"/>
          </p:cNvSpPr>
          <p:nvPr/>
        </p:nvSpPr>
        <p:spPr bwMode="auto">
          <a:xfrm>
            <a:off x="7858125" y="841375"/>
            <a:ext cx="950913" cy="33655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e-DE" i="0"/>
              <a:t>I sent X!</a:t>
            </a:r>
          </a:p>
        </p:txBody>
      </p:sp>
      <p:sp>
        <p:nvSpPr>
          <p:cNvPr id="1430553" name="AutoShape 25"/>
          <p:cNvSpPr>
            <a:spLocks noChangeArrowheads="1"/>
          </p:cNvSpPr>
          <p:nvPr/>
        </p:nvSpPr>
        <p:spPr bwMode="auto">
          <a:xfrm>
            <a:off x="5878513" y="2855913"/>
            <a:ext cx="1677987" cy="609600"/>
          </a:xfrm>
          <a:prstGeom prst="wedgeEllipseCallout">
            <a:avLst>
              <a:gd name="adj1" fmla="val -62111"/>
              <a:gd name="adj2" fmla="val -25000"/>
            </a:avLst>
          </a:prstGeom>
          <a:solidFill>
            <a:srgbClr val="DDDDDD"/>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r>
              <a:rPr lang="de-DE" i="0"/>
              <a:t>I never</a:t>
            </a:r>
            <a:br>
              <a:rPr lang="de-DE" i="0"/>
            </a:br>
            <a:r>
              <a:rPr lang="de-DE" i="0"/>
              <a:t>received X!</a:t>
            </a:r>
          </a:p>
        </p:txBody>
      </p:sp>
      <p:sp>
        <p:nvSpPr>
          <p:cNvPr id="1430554" name="AutoShape 26"/>
          <p:cNvSpPr>
            <a:spLocks noChangeArrowheads="1"/>
          </p:cNvSpPr>
          <p:nvPr/>
        </p:nvSpPr>
        <p:spPr bwMode="auto">
          <a:xfrm>
            <a:off x="7045325" y="3597275"/>
            <a:ext cx="584200" cy="444500"/>
          </a:xfrm>
          <a:prstGeom prst="cloudCallout">
            <a:avLst>
              <a:gd name="adj1" fmla="val -57065"/>
              <a:gd name="adj2" fmla="val 87500"/>
            </a:avLst>
          </a:prstGeom>
          <a:solidFill>
            <a:srgbClr val="FFFF00"/>
          </a:solid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r>
              <a:rPr lang="de-DE" i="0"/>
              <a:t>?!</a:t>
            </a:r>
          </a:p>
        </p:txBody>
      </p:sp>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053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053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053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053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0531">
                                            <p:txEl>
                                              <p:pRg st="5" end="5"/>
                                            </p:txEl>
                                          </p:spTgt>
                                        </p:tgtEl>
                                        <p:attrNameLst>
                                          <p:attrName>style.visibility</p:attrName>
                                        </p:attrNameLst>
                                      </p:cBhvr>
                                      <p:to>
                                        <p:strVal val="visible"/>
                                      </p:to>
                                    </p:set>
                                  </p:childTnLst>
                                </p:cTn>
                              </p:par>
                            </p:childTnLst>
                          </p:cTn>
                        </p:par>
                        <p:par>
                          <p:cTn id="15" fill="hold" nodeType="afterGroup">
                            <p:stCondLst>
                              <p:cond delay="0"/>
                            </p:stCondLst>
                            <p:childTnLst>
                              <p:par>
                                <p:cTn id="16" presetID="22" presetClass="entr" presetSubtype="4" fill="hold" grpId="0" nodeType="afterEffect">
                                  <p:stCondLst>
                                    <p:cond delay="0"/>
                                  </p:stCondLst>
                                  <p:childTnLst>
                                    <p:set>
                                      <p:cBhvr>
                                        <p:cTn id="17" dur="1" fill="hold">
                                          <p:stCondLst>
                                            <p:cond delay="0"/>
                                          </p:stCondLst>
                                        </p:cTn>
                                        <p:tgtEl>
                                          <p:spTgt spid="1430554"/>
                                        </p:tgtEl>
                                        <p:attrNameLst>
                                          <p:attrName>style.visibility</p:attrName>
                                        </p:attrNameLst>
                                      </p:cBhvr>
                                      <p:to>
                                        <p:strVal val="visible"/>
                                      </p:to>
                                    </p:set>
                                    <p:animEffect transition="in" filter="wipe(down)">
                                      <p:cBhvr>
                                        <p:cTn id="18" dur="500"/>
                                        <p:tgtEl>
                                          <p:spTgt spid="143055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0531">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0531">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0531">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30531">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3053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055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F64F446E-BA4B-AA44-B962-E64302114022}" type="slidenum">
              <a:rPr lang="en-GB"/>
              <a:pPr/>
              <a:t>14</a:t>
            </a:fld>
            <a:endParaRPr lang="en-GB"/>
          </a:p>
        </p:txBody>
      </p:sp>
      <p:sp>
        <p:nvSpPr>
          <p:cNvPr id="1432578" name="Rectangle 2"/>
          <p:cNvSpPr>
            <a:spLocks noGrp="1" noChangeArrowheads="1"/>
          </p:cNvSpPr>
          <p:nvPr>
            <p:ph type="title"/>
          </p:nvPr>
        </p:nvSpPr>
        <p:spPr/>
        <p:txBody>
          <a:bodyPr/>
          <a:lstStyle/>
          <a:p>
            <a:r>
              <a:rPr lang="de-DE"/>
              <a:t>Practical accountability</a:t>
            </a:r>
          </a:p>
        </p:txBody>
      </p:sp>
      <p:sp>
        <p:nvSpPr>
          <p:cNvPr id="1432579" name="Rectangle 3"/>
          <p:cNvSpPr>
            <a:spLocks noChangeArrowheads="1"/>
          </p:cNvSpPr>
          <p:nvPr/>
        </p:nvSpPr>
        <p:spPr bwMode="auto">
          <a:xfrm>
            <a:off x="990600" y="1546225"/>
            <a:ext cx="7580313" cy="450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gn="l">
              <a:spcBef>
                <a:spcPct val="20000"/>
              </a:spcBef>
              <a:buClr>
                <a:schemeClr val="folHlink"/>
              </a:buClr>
              <a:buSzPct val="60000"/>
              <a:buFont typeface="Wingdings" charset="0"/>
              <a:buChar char="n"/>
            </a:pPr>
            <a:r>
              <a:rPr lang="de-DE" sz="2400" i="0"/>
              <a:t>We propose the following definition of a distributed system with accountability:</a:t>
            </a:r>
          </a:p>
          <a:p>
            <a:pPr marL="342900" indent="-342900" algn="l">
              <a:spcBef>
                <a:spcPct val="20000"/>
              </a:spcBef>
              <a:buClr>
                <a:schemeClr val="folHlink"/>
              </a:buClr>
              <a:buSzPct val="60000"/>
              <a:buFont typeface="Wingdings" charset="0"/>
              <a:buChar char="n"/>
            </a:pPr>
            <a:endParaRPr lang="de-DE" sz="2400" i="0"/>
          </a:p>
          <a:p>
            <a:pPr marL="342900" indent="-342900" algn="l">
              <a:spcBef>
                <a:spcPct val="20000"/>
              </a:spcBef>
              <a:buClr>
                <a:schemeClr val="folHlink"/>
              </a:buClr>
              <a:buSzPct val="60000"/>
              <a:buFont typeface="Wingdings" charset="0"/>
              <a:buChar char="n"/>
            </a:pPr>
            <a:endParaRPr lang="de-DE" sz="2400" i="0"/>
          </a:p>
          <a:p>
            <a:pPr marL="342900" indent="-342900" algn="l">
              <a:spcBef>
                <a:spcPct val="20000"/>
              </a:spcBef>
              <a:buClr>
                <a:schemeClr val="folHlink"/>
              </a:buClr>
              <a:buSzPct val="60000"/>
              <a:buFont typeface="Wingdings" charset="0"/>
              <a:buChar char="n"/>
            </a:pPr>
            <a:endParaRPr lang="de-DE" sz="2400" i="0"/>
          </a:p>
          <a:p>
            <a:pPr marL="342900" indent="-342900" algn="l">
              <a:spcBef>
                <a:spcPct val="20000"/>
              </a:spcBef>
              <a:buClr>
                <a:schemeClr val="folHlink"/>
              </a:buClr>
              <a:buSzPct val="60000"/>
              <a:buFont typeface="Wingdings" charset="0"/>
              <a:buChar char="n"/>
            </a:pPr>
            <a:endParaRPr lang="de-DE" sz="2400" i="0"/>
          </a:p>
          <a:p>
            <a:pPr marL="342900" indent="-342900" algn="l">
              <a:spcBef>
                <a:spcPct val="20000"/>
              </a:spcBef>
              <a:buClr>
                <a:schemeClr val="folHlink"/>
              </a:buClr>
              <a:buSzPct val="60000"/>
              <a:buFont typeface="Wingdings" charset="0"/>
              <a:buChar char="n"/>
            </a:pPr>
            <a:r>
              <a:rPr lang="de-DE" sz="2400" i="0"/>
              <a:t>This is useful</a:t>
            </a:r>
          </a:p>
          <a:p>
            <a:pPr marL="742950" lvl="1" indent="-285750" algn="l">
              <a:spcBef>
                <a:spcPct val="20000"/>
              </a:spcBef>
              <a:buClr>
                <a:schemeClr val="hlink"/>
              </a:buClr>
              <a:buSzPct val="55000"/>
              <a:buFont typeface="Wingdings" charset="0"/>
              <a:buChar char="n"/>
            </a:pPr>
            <a:r>
              <a:rPr lang="de-DE" sz="2000" i="0"/>
              <a:t>Any (!) fault that affects a correct node is </a:t>
            </a:r>
            <a:br>
              <a:rPr lang="de-DE" sz="2000" i="0"/>
            </a:br>
            <a:r>
              <a:rPr lang="de-DE" sz="2000" i="0"/>
              <a:t>eventually detected and linked to a faulty node</a:t>
            </a:r>
          </a:p>
          <a:p>
            <a:pPr marL="742950" lvl="1" indent="-285750" algn="l">
              <a:spcBef>
                <a:spcPct val="20000"/>
              </a:spcBef>
              <a:buClr>
                <a:schemeClr val="hlink"/>
              </a:buClr>
              <a:buSzPct val="55000"/>
              <a:buFont typeface="Wingdings" charset="0"/>
              <a:buChar char="n"/>
            </a:pPr>
            <a:endParaRPr lang="de-DE" sz="2000" i="0"/>
          </a:p>
          <a:p>
            <a:pPr marL="342900" indent="-342900" algn="l">
              <a:spcBef>
                <a:spcPct val="20000"/>
              </a:spcBef>
              <a:buClr>
                <a:schemeClr val="folHlink"/>
              </a:buClr>
              <a:buSzPct val="60000"/>
              <a:buFont typeface="Wingdings" charset="0"/>
              <a:buChar char="n"/>
            </a:pPr>
            <a:r>
              <a:rPr lang="de-DE" sz="2400" i="0"/>
              <a:t>It can be implemented in practice</a:t>
            </a:r>
          </a:p>
        </p:txBody>
      </p:sp>
      <p:sp>
        <p:nvSpPr>
          <p:cNvPr id="1432580" name="Rectangle 4"/>
          <p:cNvSpPr>
            <a:spLocks noGrp="1" noChangeArrowheads="1"/>
          </p:cNvSpPr>
          <p:nvPr>
            <p:ph type="body" idx="1"/>
          </p:nvPr>
        </p:nvSpPr>
        <p:spPr>
          <a:xfrm>
            <a:off x="1638300" y="2598738"/>
            <a:ext cx="6902450" cy="1208087"/>
          </a:xfrm>
        </p:spPr>
        <p:txBody>
          <a:bodyPr/>
          <a:lstStyle/>
          <a:p>
            <a:pPr marL="0" indent="0">
              <a:buFont typeface="Wingdings" charset="0"/>
              <a:buNone/>
            </a:pPr>
            <a:r>
              <a:rPr lang="de-DE" sz="2400">
                <a:solidFill>
                  <a:schemeClr val="hlink"/>
                </a:solidFill>
              </a:rPr>
              <a:t>Whenever a fault is observed by a correct node, the system eventually generates verifiable evidence against a faulty node</a:t>
            </a:r>
          </a:p>
        </p:txBody>
      </p:sp>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257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257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2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6D457FB-81B0-4C44-9F9B-5B214FE46CC7}" type="slidenum">
              <a:rPr lang="en-GB"/>
              <a:pPr/>
              <a:t>15</a:t>
            </a:fld>
            <a:endParaRPr lang="en-GB"/>
          </a:p>
        </p:txBody>
      </p:sp>
      <p:sp>
        <p:nvSpPr>
          <p:cNvPr id="1434626" name="Rectangle 2"/>
          <p:cNvSpPr>
            <a:spLocks noGrp="1" noChangeArrowheads="1"/>
          </p:cNvSpPr>
          <p:nvPr>
            <p:ph type="title"/>
          </p:nvPr>
        </p:nvSpPr>
        <p:spPr/>
        <p:txBody>
          <a:bodyPr/>
          <a:lstStyle/>
          <a:p>
            <a:r>
              <a:rPr lang="de-DE"/>
              <a:t>Outline</a:t>
            </a:r>
          </a:p>
        </p:txBody>
      </p:sp>
      <p:sp>
        <p:nvSpPr>
          <p:cNvPr id="1434627" name="Rectangle 3"/>
          <p:cNvSpPr>
            <a:spLocks noGrp="1" noChangeArrowheads="1"/>
          </p:cNvSpPr>
          <p:nvPr>
            <p:ph type="body" idx="1"/>
          </p:nvPr>
        </p:nvSpPr>
        <p:spPr/>
        <p:txBody>
          <a:bodyPr/>
          <a:lstStyle/>
          <a:p>
            <a:r>
              <a:rPr lang="de-DE"/>
              <a:t>Introduction</a:t>
            </a:r>
          </a:p>
          <a:p>
            <a:r>
              <a:rPr lang="de-DE"/>
              <a:t>What is accountability?</a:t>
            </a:r>
          </a:p>
          <a:p>
            <a:r>
              <a:rPr lang="de-DE">
                <a:solidFill>
                  <a:srgbClr val="FF9900"/>
                </a:solidFill>
              </a:rPr>
              <a:t>How can we implement it?</a:t>
            </a:r>
          </a:p>
          <a:p>
            <a:r>
              <a:rPr lang="de-DE"/>
              <a:t>How well does it work?</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A4E077E3-8499-CD48-9AAC-43EC3222E036}" type="slidenum">
              <a:rPr lang="en-GB" sz="1400" i="0"/>
              <a:pPr eaLnBrk="1" hangingPunct="1"/>
              <a:t>16</a:t>
            </a:fld>
            <a:endParaRPr lang="en-GB" sz="1400" i="0"/>
          </a:p>
        </p:txBody>
      </p:sp>
      <p:sp>
        <p:nvSpPr>
          <p:cNvPr id="61442" name="Rectangle 2"/>
          <p:cNvSpPr>
            <a:spLocks noChangeArrowheads="1"/>
          </p:cNvSpPr>
          <p:nvPr/>
        </p:nvSpPr>
        <p:spPr bwMode="auto">
          <a:xfrm>
            <a:off x="431539" y="1923322"/>
            <a:ext cx="8045711" cy="4467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l">
              <a:spcBef>
                <a:spcPct val="20000"/>
              </a:spcBef>
              <a:buClr>
                <a:schemeClr val="folHlink"/>
              </a:buClr>
              <a:buSzPct val="60000"/>
              <a:buFont typeface="Wingdings" charset="0"/>
              <a:buNone/>
            </a:pPr>
            <a:r>
              <a:rPr lang="de-DE" sz="2400" i="0" dirty="0" err="1" smtClean="0"/>
              <a:t>Accountability</a:t>
            </a:r>
            <a:r>
              <a:rPr lang="de-DE" sz="2400" i="0" dirty="0" smtClean="0"/>
              <a:t> </a:t>
            </a:r>
            <a:r>
              <a:rPr lang="de-DE" sz="2400" i="0" dirty="0" err="1" smtClean="0"/>
              <a:t>library</a:t>
            </a:r>
            <a:endParaRPr lang="de-DE" sz="2400" i="0" dirty="0"/>
          </a:p>
          <a:p>
            <a:pPr marL="342900" indent="-342900" algn="l">
              <a:spcBef>
                <a:spcPct val="20000"/>
              </a:spcBef>
              <a:buClr>
                <a:schemeClr val="folHlink"/>
              </a:buClr>
              <a:buSzPct val="60000"/>
              <a:buFont typeface="Wingdings" charset="0"/>
              <a:buChar char="n"/>
            </a:pPr>
            <a:r>
              <a:rPr lang="de-DE" sz="2400" i="0" dirty="0" err="1"/>
              <a:t>Provides</a:t>
            </a:r>
            <a:r>
              <a:rPr lang="de-DE" sz="2400" i="0" dirty="0"/>
              <a:t> </a:t>
            </a:r>
            <a:r>
              <a:rPr lang="de-DE" sz="2400" i="0" dirty="0" err="1"/>
              <a:t>tamper</a:t>
            </a:r>
            <a:r>
              <a:rPr lang="de-DE" sz="2400" i="0" dirty="0"/>
              <a:t>-evident </a:t>
            </a:r>
            <a:r>
              <a:rPr lang="de-DE" sz="2400" i="0" dirty="0" err="1"/>
              <a:t>record</a:t>
            </a:r>
            <a:endParaRPr lang="de-DE" sz="2400" i="0" dirty="0"/>
          </a:p>
          <a:p>
            <a:pPr marL="342900" indent="-342900" algn="l">
              <a:spcBef>
                <a:spcPct val="20000"/>
              </a:spcBef>
              <a:buClr>
                <a:schemeClr val="folHlink"/>
              </a:buClr>
              <a:buSzPct val="60000"/>
              <a:buFont typeface="Wingdings" charset="0"/>
              <a:buChar char="n"/>
            </a:pPr>
            <a:r>
              <a:rPr lang="de-DE" sz="2400" i="0" dirty="0" err="1"/>
              <a:t>Detects</a:t>
            </a:r>
            <a:r>
              <a:rPr lang="de-DE" sz="2400" i="0" dirty="0"/>
              <a:t> </a:t>
            </a:r>
            <a:r>
              <a:rPr lang="de-DE" sz="2400" i="0" dirty="0" err="1"/>
              <a:t>faults</a:t>
            </a:r>
            <a:r>
              <a:rPr lang="de-DE" sz="2400" i="0" dirty="0"/>
              <a:t> via </a:t>
            </a:r>
            <a:r>
              <a:rPr lang="de-DE" sz="2400" i="0" dirty="0" err="1"/>
              <a:t>state-machine</a:t>
            </a:r>
            <a:r>
              <a:rPr lang="de-DE" sz="2400" i="0" dirty="0"/>
              <a:t> </a:t>
            </a:r>
            <a:r>
              <a:rPr lang="de-DE" sz="2400" i="0" dirty="0" err="1"/>
              <a:t>replay</a:t>
            </a:r>
            <a:endParaRPr lang="de-DE" sz="2400" i="0" dirty="0"/>
          </a:p>
          <a:p>
            <a:pPr marL="742950" lvl="1" indent="-285750" algn="l">
              <a:spcBef>
                <a:spcPct val="20000"/>
              </a:spcBef>
              <a:buClr>
                <a:schemeClr val="hlink"/>
              </a:buClr>
              <a:buSzPct val="55000"/>
              <a:buFont typeface="Wingdings" charset="0"/>
              <a:buChar char="n"/>
            </a:pPr>
            <a:endParaRPr lang="de-DE" sz="800" i="0" dirty="0"/>
          </a:p>
          <a:p>
            <a:pPr marL="342900" indent="-342900" algn="l">
              <a:spcBef>
                <a:spcPct val="20000"/>
              </a:spcBef>
              <a:buClr>
                <a:schemeClr val="folHlink"/>
              </a:buClr>
              <a:buSzPct val="60000"/>
              <a:buFont typeface="Wingdings" charset="0"/>
              <a:buNone/>
            </a:pPr>
            <a:r>
              <a:rPr lang="de-DE" sz="2400" i="0" dirty="0" err="1"/>
              <a:t>Assumptions</a:t>
            </a:r>
            <a:r>
              <a:rPr lang="de-DE" sz="2400" i="0" dirty="0"/>
              <a:t>:</a:t>
            </a:r>
          </a:p>
        </p:txBody>
      </p:sp>
      <p:sp>
        <p:nvSpPr>
          <p:cNvPr id="61443" name="Rectangle 3"/>
          <p:cNvSpPr>
            <a:spLocks noGrp="1" noChangeArrowheads="1"/>
          </p:cNvSpPr>
          <p:nvPr>
            <p:ph type="title"/>
          </p:nvPr>
        </p:nvSpPr>
        <p:spPr/>
        <p:txBody>
          <a:bodyPr/>
          <a:lstStyle/>
          <a:p>
            <a:pPr eaLnBrk="1" hangingPunct="1"/>
            <a:r>
              <a:rPr lang="de-DE" dirty="0">
                <a:latin typeface="Tahoma" charset="0"/>
              </a:rPr>
              <a:t>An </a:t>
            </a:r>
            <a:r>
              <a:rPr lang="de-DE" dirty="0" err="1">
                <a:latin typeface="Tahoma" charset="0"/>
              </a:rPr>
              <a:t>implementation</a:t>
            </a:r>
            <a:r>
              <a:rPr lang="de-DE" dirty="0">
                <a:latin typeface="Tahoma" charset="0"/>
              </a:rPr>
              <a:t>: </a:t>
            </a:r>
            <a:r>
              <a:rPr lang="de-DE" dirty="0" err="1">
                <a:latin typeface="Tahoma" charset="0"/>
              </a:rPr>
              <a:t>PeerReview</a:t>
            </a:r>
            <a:endParaRPr lang="de-DE" dirty="0">
              <a:latin typeface="Tahoma" charset="0"/>
            </a:endParaRPr>
          </a:p>
        </p:txBody>
      </p:sp>
      <p:sp>
        <p:nvSpPr>
          <p:cNvPr id="61444" name="Rectangle 4"/>
          <p:cNvSpPr>
            <a:spLocks noGrp="1" noChangeArrowheads="1"/>
          </p:cNvSpPr>
          <p:nvPr>
            <p:ph type="body" idx="1"/>
          </p:nvPr>
        </p:nvSpPr>
        <p:spPr>
          <a:xfrm>
            <a:off x="480859" y="3895961"/>
            <a:ext cx="8273216" cy="2652252"/>
          </a:xfrm>
        </p:spPr>
        <p:txBody>
          <a:bodyPr/>
          <a:lstStyle/>
          <a:p>
            <a:pPr marL="285750" indent="-285750" eaLnBrk="1" hangingPunct="1">
              <a:lnSpc>
                <a:spcPct val="90000"/>
              </a:lnSpc>
              <a:buFont typeface="Wingdings" charset="0"/>
              <a:buAutoNum type="arabicPeriod"/>
            </a:pPr>
            <a:r>
              <a:rPr lang="de-DE" sz="2400" dirty="0">
                <a:latin typeface="Tahoma" charset="0"/>
              </a:rPr>
              <a:t>Nodes </a:t>
            </a:r>
            <a:r>
              <a:rPr lang="de-DE" sz="2400" dirty="0" err="1">
                <a:latin typeface="Tahoma" charset="0"/>
              </a:rPr>
              <a:t>can</a:t>
            </a:r>
            <a:r>
              <a:rPr lang="de-DE" sz="2400" dirty="0">
                <a:latin typeface="Tahoma" charset="0"/>
              </a:rPr>
              <a:t> </a:t>
            </a:r>
            <a:r>
              <a:rPr lang="de-DE" sz="2400" dirty="0" err="1">
                <a:latin typeface="Tahoma" charset="0"/>
              </a:rPr>
              <a:t>be</a:t>
            </a:r>
            <a:r>
              <a:rPr lang="de-DE" sz="2400" dirty="0">
                <a:latin typeface="Tahoma" charset="0"/>
              </a:rPr>
              <a:t> </a:t>
            </a:r>
            <a:r>
              <a:rPr lang="de-DE" sz="2400" dirty="0" err="1">
                <a:latin typeface="Tahoma" charset="0"/>
              </a:rPr>
              <a:t>modeled</a:t>
            </a:r>
            <a:r>
              <a:rPr lang="de-DE" sz="2400" dirty="0">
                <a:latin typeface="Tahoma" charset="0"/>
              </a:rPr>
              <a:t> </a:t>
            </a:r>
            <a:r>
              <a:rPr lang="de-DE" sz="2400" dirty="0" err="1">
                <a:latin typeface="Tahoma" charset="0"/>
              </a:rPr>
              <a:t>as</a:t>
            </a:r>
            <a:r>
              <a:rPr lang="de-DE" sz="2400" dirty="0">
                <a:latin typeface="Tahoma" charset="0"/>
              </a:rPr>
              <a:t> </a:t>
            </a:r>
            <a:r>
              <a:rPr lang="de-DE" sz="2400" dirty="0" err="1">
                <a:latin typeface="Tahoma" charset="0"/>
              </a:rPr>
              <a:t>deterministic</a:t>
            </a:r>
            <a:r>
              <a:rPr lang="de-DE" sz="2400" dirty="0">
                <a:latin typeface="Tahoma" charset="0"/>
              </a:rPr>
              <a:t> </a:t>
            </a:r>
            <a:r>
              <a:rPr lang="de-DE" sz="2400" dirty="0" err="1">
                <a:latin typeface="Tahoma" charset="0"/>
              </a:rPr>
              <a:t>state</a:t>
            </a:r>
            <a:r>
              <a:rPr lang="de-DE" sz="2400" dirty="0">
                <a:latin typeface="Tahoma" charset="0"/>
              </a:rPr>
              <a:t> </a:t>
            </a:r>
            <a:r>
              <a:rPr lang="de-DE" sz="2400" dirty="0" err="1">
                <a:latin typeface="Tahoma" charset="0"/>
              </a:rPr>
              <a:t>machines</a:t>
            </a:r>
            <a:endParaRPr lang="de-DE" sz="2400" baseline="-25000" dirty="0">
              <a:latin typeface="Tahoma" charset="0"/>
            </a:endParaRPr>
          </a:p>
          <a:p>
            <a:pPr marL="285750" indent="-285750" eaLnBrk="1" hangingPunct="1">
              <a:lnSpc>
                <a:spcPct val="90000"/>
              </a:lnSpc>
              <a:buFont typeface="Wingdings" charset="0"/>
              <a:buAutoNum type="arabicPeriod"/>
            </a:pPr>
            <a:r>
              <a:rPr lang="de-DE" sz="2400" dirty="0">
                <a:latin typeface="Tahoma" charset="0"/>
              </a:rPr>
              <a:t>R</a:t>
            </a:r>
            <a:r>
              <a:rPr lang="de-DE" sz="2400" dirty="0" smtClean="0">
                <a:latin typeface="Tahoma" charset="0"/>
              </a:rPr>
              <a:t>eference </a:t>
            </a:r>
            <a:r>
              <a:rPr lang="de-DE" sz="2400" dirty="0" err="1" smtClean="0">
                <a:latin typeface="Tahoma" charset="0"/>
              </a:rPr>
              <a:t>implementation</a:t>
            </a:r>
            <a:r>
              <a:rPr lang="de-DE" sz="2400" dirty="0" smtClean="0">
                <a:latin typeface="Tahoma" charset="0"/>
              </a:rPr>
              <a:t> </a:t>
            </a:r>
            <a:r>
              <a:rPr lang="de-DE" sz="2400" dirty="0" err="1">
                <a:latin typeface="Tahoma" charset="0"/>
              </a:rPr>
              <a:t>of</a:t>
            </a:r>
            <a:r>
              <a:rPr lang="de-DE" sz="2400" dirty="0">
                <a:latin typeface="Tahoma" charset="0"/>
              </a:rPr>
              <a:t> </a:t>
            </a:r>
            <a:r>
              <a:rPr lang="de-DE" sz="2400" dirty="0" err="1">
                <a:latin typeface="Tahoma" charset="0"/>
              </a:rPr>
              <a:t>the</a:t>
            </a:r>
            <a:r>
              <a:rPr lang="de-DE" sz="2400" dirty="0">
                <a:latin typeface="Tahoma" charset="0"/>
              </a:rPr>
              <a:t> </a:t>
            </a:r>
            <a:r>
              <a:rPr lang="de-DE" sz="2400" dirty="0" err="1" smtClean="0">
                <a:latin typeface="Tahoma" charset="0"/>
              </a:rPr>
              <a:t>state</a:t>
            </a:r>
            <a:r>
              <a:rPr lang="de-DE" sz="2400" dirty="0" smtClean="0">
                <a:latin typeface="Tahoma" charset="0"/>
              </a:rPr>
              <a:t> </a:t>
            </a:r>
            <a:r>
              <a:rPr lang="de-DE" sz="2400" dirty="0" err="1" smtClean="0">
                <a:latin typeface="Tahoma" charset="0"/>
              </a:rPr>
              <a:t>machine</a:t>
            </a:r>
            <a:endParaRPr lang="de-DE" sz="2400" baseline="-25000" dirty="0">
              <a:latin typeface="Tahoma" charset="0"/>
            </a:endParaRPr>
          </a:p>
          <a:p>
            <a:pPr marL="285750" indent="-285750" eaLnBrk="1" hangingPunct="1">
              <a:lnSpc>
                <a:spcPct val="90000"/>
              </a:lnSpc>
              <a:buFont typeface="Wingdings" charset="0"/>
              <a:buAutoNum type="arabicPeriod"/>
            </a:pPr>
            <a:r>
              <a:rPr lang="de-DE" sz="2400" dirty="0" err="1">
                <a:latin typeface="Tahoma" charset="0"/>
              </a:rPr>
              <a:t>Correct</a:t>
            </a:r>
            <a:r>
              <a:rPr lang="de-DE" sz="2400" dirty="0">
                <a:latin typeface="Tahoma" charset="0"/>
              </a:rPr>
              <a:t> </a:t>
            </a:r>
            <a:r>
              <a:rPr lang="de-DE" sz="2400" dirty="0" err="1">
                <a:latin typeface="Tahoma" charset="0"/>
              </a:rPr>
              <a:t>nodes</a:t>
            </a:r>
            <a:r>
              <a:rPr lang="de-DE" sz="2400" dirty="0">
                <a:latin typeface="Tahoma" charset="0"/>
              </a:rPr>
              <a:t> </a:t>
            </a:r>
            <a:r>
              <a:rPr lang="de-DE" sz="2400" dirty="0" err="1">
                <a:latin typeface="Tahoma" charset="0"/>
              </a:rPr>
              <a:t>can</a:t>
            </a:r>
            <a:r>
              <a:rPr lang="de-DE" sz="2400" dirty="0">
                <a:latin typeface="Tahoma" charset="0"/>
              </a:rPr>
              <a:t> </a:t>
            </a:r>
            <a:r>
              <a:rPr lang="de-DE" sz="2400" dirty="0" err="1">
                <a:latin typeface="Tahoma" charset="0"/>
              </a:rPr>
              <a:t>eventually</a:t>
            </a:r>
            <a:r>
              <a:rPr lang="de-DE" sz="2400" dirty="0">
                <a:latin typeface="Tahoma" charset="0"/>
              </a:rPr>
              <a:t> </a:t>
            </a:r>
            <a:r>
              <a:rPr lang="de-DE" sz="2400" dirty="0" err="1">
                <a:latin typeface="Tahoma" charset="0"/>
              </a:rPr>
              <a:t>communicate</a:t>
            </a:r>
            <a:endParaRPr lang="de-DE" sz="2400" dirty="0">
              <a:latin typeface="Tahoma" charset="0"/>
            </a:endParaRPr>
          </a:p>
          <a:p>
            <a:pPr marL="285750" indent="-285750" eaLnBrk="1" hangingPunct="1">
              <a:lnSpc>
                <a:spcPct val="90000"/>
              </a:lnSpc>
              <a:buFont typeface="Wingdings" charset="0"/>
              <a:buAutoNum type="arabicPeriod"/>
            </a:pPr>
            <a:r>
              <a:rPr lang="de-DE" sz="2400" dirty="0">
                <a:latin typeface="Tahoma" charset="0"/>
              </a:rPr>
              <a:t>Nodes </a:t>
            </a:r>
            <a:r>
              <a:rPr lang="de-DE" sz="2400" dirty="0" err="1" smtClean="0">
                <a:latin typeface="Tahoma" charset="0"/>
              </a:rPr>
              <a:t>have</a:t>
            </a:r>
            <a:r>
              <a:rPr lang="de-DE" sz="2400" dirty="0" smtClean="0">
                <a:latin typeface="Tahoma" charset="0"/>
              </a:rPr>
              <a:t> </a:t>
            </a:r>
            <a:r>
              <a:rPr lang="de-DE" sz="2400" dirty="0" err="1" smtClean="0">
                <a:latin typeface="Tahoma" charset="0"/>
              </a:rPr>
              <a:t>unique</a:t>
            </a:r>
            <a:r>
              <a:rPr lang="de-DE" sz="2400" dirty="0" smtClean="0">
                <a:latin typeface="Tahoma" charset="0"/>
              </a:rPr>
              <a:t> </a:t>
            </a:r>
            <a:r>
              <a:rPr lang="de-DE" sz="2400" dirty="0" err="1" smtClean="0">
                <a:latin typeface="Tahoma" charset="0"/>
              </a:rPr>
              <a:t>signing</a:t>
            </a:r>
            <a:r>
              <a:rPr lang="de-DE" sz="2400" dirty="0">
                <a:latin typeface="Tahoma" charset="0"/>
              </a:rPr>
              <a:t> </a:t>
            </a:r>
            <a:r>
              <a:rPr lang="de-DE" sz="2400" dirty="0" err="1" smtClean="0">
                <a:latin typeface="Tahoma" charset="0"/>
              </a:rPr>
              <a:t>keys</a:t>
            </a:r>
            <a:endParaRPr lang="de-DE" sz="2400" dirty="0" smtClean="0">
              <a:latin typeface="Tahoma" charset="0"/>
            </a:endParaRPr>
          </a:p>
          <a:p>
            <a:pPr marL="285750" indent="-285750" eaLnBrk="1" hangingPunct="1">
              <a:lnSpc>
                <a:spcPct val="90000"/>
              </a:lnSpc>
              <a:buFont typeface="Wingdings" charset="0"/>
              <a:buAutoNum type="arabicPeriod"/>
            </a:pPr>
            <a:endParaRPr lang="de-DE" sz="2400" dirty="0" smtClean="0">
              <a:latin typeface="Tahoma" charset="0"/>
            </a:endParaRPr>
          </a:p>
          <a:p>
            <a:pPr marL="0" lvl="1" indent="0" algn="ctr" eaLnBrk="1" hangingPunct="1">
              <a:lnSpc>
                <a:spcPct val="90000"/>
              </a:lnSpc>
              <a:buClr>
                <a:schemeClr val="folHlink"/>
              </a:buClr>
              <a:buSzPct val="60000"/>
              <a:buNone/>
            </a:pPr>
            <a:r>
              <a:rPr lang="de-DE" sz="2400" dirty="0" smtClean="0">
                <a:latin typeface="Tahoma" charset="0"/>
              </a:rPr>
              <a:t>Details </a:t>
            </a:r>
            <a:r>
              <a:rPr lang="de-DE" sz="2400" dirty="0">
                <a:latin typeface="Tahoma" charset="0"/>
              </a:rPr>
              <a:t>in [</a:t>
            </a:r>
            <a:r>
              <a:rPr lang="de-DE" sz="2400" i="1" dirty="0" err="1">
                <a:latin typeface="Tahoma" charset="0"/>
              </a:rPr>
              <a:t>Haeberlen</a:t>
            </a:r>
            <a:r>
              <a:rPr lang="de-DE" sz="2400" i="1" dirty="0">
                <a:latin typeface="Tahoma" charset="0"/>
              </a:rPr>
              <a:t> et al</a:t>
            </a:r>
            <a:r>
              <a:rPr lang="de-DE" sz="2400" i="1" dirty="0" smtClean="0">
                <a:latin typeface="Tahoma" charset="0"/>
              </a:rPr>
              <a:t>. </a:t>
            </a:r>
            <a:r>
              <a:rPr lang="de-DE" sz="2400" i="1" dirty="0">
                <a:latin typeface="Tahoma" charset="0"/>
              </a:rPr>
              <a:t>SOSP </a:t>
            </a:r>
            <a:r>
              <a:rPr lang="de-DE" sz="2400" i="1" dirty="0" smtClean="0">
                <a:latin typeface="Tahoma" charset="0"/>
              </a:rPr>
              <a:t> 2007 </a:t>
            </a:r>
            <a:r>
              <a:rPr lang="de-DE" sz="2400" dirty="0">
                <a:latin typeface="Tahoma" charset="0"/>
              </a:rPr>
              <a:t>]</a:t>
            </a:r>
          </a:p>
          <a:p>
            <a:pPr marL="285750" indent="-285750" eaLnBrk="1" hangingPunct="1">
              <a:lnSpc>
                <a:spcPct val="90000"/>
              </a:lnSpc>
              <a:buFont typeface="Wingdings" charset="0"/>
              <a:buAutoNum type="arabicPeriod"/>
            </a:pPr>
            <a:endParaRPr lang="de-DE" sz="2400" dirty="0">
              <a:latin typeface="Tahoma" charset="0"/>
            </a:endParaRPr>
          </a:p>
        </p:txBody>
      </p:sp>
      <p:sp>
        <p:nvSpPr>
          <p:cNvPr id="61445" name="Text Box 5"/>
          <p:cNvSpPr txBox="1">
            <a:spLocks noChangeArrowheads="1"/>
          </p:cNvSpPr>
          <p:nvPr/>
        </p:nvSpPr>
        <p:spPr bwMode="auto">
          <a:xfrm>
            <a:off x="1041400" y="2330450"/>
            <a:ext cx="7737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42950" indent="-285750" eaLnBrk="0" hangingPunct="0">
              <a:tabLst>
                <a:tab pos="6061075" algn="l"/>
                <a:tab pos="6400800" algn="l"/>
                <a:tab pos="7202488" algn="l"/>
              </a:tabLst>
              <a:defRPr sz="1600" i="1">
                <a:solidFill>
                  <a:schemeClr val="tx1"/>
                </a:solidFill>
                <a:latin typeface="Tahoma" charset="0"/>
                <a:ea typeface="ＭＳ Ｐゴシック" charset="0"/>
                <a:cs typeface="ＭＳ Ｐゴシック" charset="0"/>
              </a:defRPr>
            </a:lvl1pPr>
            <a:lvl2pPr marL="742950" indent="-285750" eaLnBrk="0" hangingPunct="0">
              <a:tabLst>
                <a:tab pos="6061075" algn="l"/>
                <a:tab pos="6400800" algn="l"/>
                <a:tab pos="7202488" algn="l"/>
              </a:tabLst>
              <a:defRPr sz="1600" i="1">
                <a:solidFill>
                  <a:schemeClr val="tx1"/>
                </a:solidFill>
                <a:latin typeface="Tahoma" charset="0"/>
                <a:ea typeface="ＭＳ Ｐゴシック" charset="0"/>
              </a:defRPr>
            </a:lvl2pPr>
            <a:lvl3pPr marL="1143000" indent="-228600" eaLnBrk="0" hangingPunct="0">
              <a:tabLst>
                <a:tab pos="6061075" algn="l"/>
                <a:tab pos="6400800" algn="l"/>
                <a:tab pos="7202488" algn="l"/>
              </a:tabLst>
              <a:defRPr sz="1600" i="1">
                <a:solidFill>
                  <a:schemeClr val="tx1"/>
                </a:solidFill>
                <a:latin typeface="Tahoma" charset="0"/>
                <a:ea typeface="ＭＳ Ｐゴシック" charset="0"/>
              </a:defRPr>
            </a:lvl3pPr>
            <a:lvl4pPr marL="1600200" indent="-228600" eaLnBrk="0" hangingPunct="0">
              <a:tabLst>
                <a:tab pos="6061075" algn="l"/>
                <a:tab pos="6400800" algn="l"/>
                <a:tab pos="7202488" algn="l"/>
              </a:tabLst>
              <a:defRPr sz="1600" i="1">
                <a:solidFill>
                  <a:schemeClr val="tx1"/>
                </a:solidFill>
                <a:latin typeface="Tahoma" charset="0"/>
                <a:ea typeface="ＭＳ Ｐゴシック" charset="0"/>
              </a:defRPr>
            </a:lvl4pPr>
            <a:lvl5pPr marL="2057400" indent="-228600" eaLnBrk="0" hangingPunct="0">
              <a:tabLst>
                <a:tab pos="6061075" algn="l"/>
                <a:tab pos="6400800" algn="l"/>
                <a:tab pos="7202488" algn="l"/>
              </a:tabLst>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9pPr>
          </a:lstStyle>
          <a:p>
            <a:pPr algn="l" eaLnBrk="1" hangingPunct="1">
              <a:spcBef>
                <a:spcPct val="20000"/>
              </a:spcBef>
              <a:buClr>
                <a:schemeClr val="hlink"/>
              </a:buClr>
              <a:buSzPct val="55000"/>
              <a:buFont typeface="Wingdings" charset="0"/>
              <a:buChar char="n"/>
            </a:pPr>
            <a:endParaRPr lang="en-US" sz="2000">
              <a:solidFill>
                <a:schemeClr val="hlink"/>
              </a:solidFill>
            </a:endParaRPr>
          </a:p>
        </p:txBody>
      </p:sp>
    </p:spTree>
    <p:extLst>
      <p:ext uri="{BB962C8B-B14F-4D97-AF65-F5344CB8AC3E}">
        <p14:creationId xmlns:p14="http://schemas.microsoft.com/office/powerpoint/2010/main" val="44279139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6A7DED6C-18DB-9E4B-BD90-6CCABCF0752E}" type="slidenum">
              <a:rPr lang="en-GB" sz="1400" i="0"/>
              <a:pPr eaLnBrk="1" hangingPunct="1"/>
              <a:t>17</a:t>
            </a:fld>
            <a:endParaRPr lang="en-GB" sz="1400" i="0"/>
          </a:p>
        </p:txBody>
      </p:sp>
      <p:sp>
        <p:nvSpPr>
          <p:cNvPr id="1438722" name="AutoShape 2"/>
          <p:cNvSpPr>
            <a:spLocks noChangeArrowheads="1"/>
          </p:cNvSpPr>
          <p:nvPr/>
        </p:nvSpPr>
        <p:spPr bwMode="auto">
          <a:xfrm rot="-5400000">
            <a:off x="1380331" y="4379119"/>
            <a:ext cx="246063" cy="396875"/>
          </a:xfrm>
          <a:prstGeom prst="moon">
            <a:avLst>
              <a:gd name="adj" fmla="val 50000"/>
            </a:avLst>
          </a:prstGeom>
          <a:solidFill>
            <a:schemeClr val="hlink"/>
          </a:solidFill>
          <a:ln w="19050">
            <a:solidFill>
              <a:schemeClr val="tx1"/>
            </a:solidFill>
            <a:miter lim="800000"/>
            <a:headEnd/>
            <a:tailEnd/>
          </a:ln>
        </p:spPr>
        <p:txBody>
          <a:bodyPr wrap="none" anchor="ctr"/>
          <a:lstStyle/>
          <a:p>
            <a:endParaRPr lang="en-US"/>
          </a:p>
        </p:txBody>
      </p:sp>
      <p:sp>
        <p:nvSpPr>
          <p:cNvPr id="1438723" name="Rectangle 3"/>
          <p:cNvSpPr>
            <a:spLocks noChangeArrowheads="1"/>
          </p:cNvSpPr>
          <p:nvPr/>
        </p:nvSpPr>
        <p:spPr bwMode="auto">
          <a:xfrm rot="759323">
            <a:off x="1812925" y="4487863"/>
            <a:ext cx="258763" cy="258762"/>
          </a:xfrm>
          <a:prstGeom prst="rect">
            <a:avLst/>
          </a:prstGeom>
          <a:solidFill>
            <a:schemeClr val="accent1"/>
          </a:solidFill>
          <a:ln w="19050">
            <a:solidFill>
              <a:schemeClr val="tx1"/>
            </a:solidFill>
            <a:miter lim="800000"/>
            <a:headEnd/>
            <a:tailEnd/>
          </a:ln>
        </p:spPr>
        <p:txBody>
          <a:bodyPr wrap="none" anchor="ctr"/>
          <a:lstStyle/>
          <a:p>
            <a:r>
              <a:rPr lang="de-DE"/>
              <a:t>M</a:t>
            </a:r>
          </a:p>
        </p:txBody>
      </p:sp>
      <p:sp>
        <p:nvSpPr>
          <p:cNvPr id="63492" name="Rectangle 4"/>
          <p:cNvSpPr>
            <a:spLocks noGrp="1" noChangeArrowheads="1"/>
          </p:cNvSpPr>
          <p:nvPr>
            <p:ph type="title"/>
          </p:nvPr>
        </p:nvSpPr>
        <p:spPr/>
        <p:txBody>
          <a:bodyPr/>
          <a:lstStyle/>
          <a:p>
            <a:pPr eaLnBrk="1" hangingPunct="1"/>
            <a:r>
              <a:rPr lang="de-DE">
                <a:latin typeface="Tahoma" charset="0"/>
              </a:rPr>
              <a:t>PeerReview from 10,000 </a:t>
            </a:r>
            <a:r>
              <a:rPr lang="en-US">
                <a:latin typeface="Tahoma" charset="0"/>
              </a:rPr>
              <a:t>feet</a:t>
            </a:r>
          </a:p>
        </p:txBody>
      </p:sp>
      <p:sp>
        <p:nvSpPr>
          <p:cNvPr id="1438725" name="Rectangle 5"/>
          <p:cNvSpPr>
            <a:spLocks noGrp="1" noChangeArrowheads="1"/>
          </p:cNvSpPr>
          <p:nvPr>
            <p:ph type="body" idx="1"/>
          </p:nvPr>
        </p:nvSpPr>
        <p:spPr>
          <a:xfrm>
            <a:off x="5075238" y="1412875"/>
            <a:ext cx="3706812" cy="4979988"/>
          </a:xfrm>
        </p:spPr>
        <p:txBody>
          <a:bodyPr/>
          <a:lstStyle/>
          <a:p>
            <a:pPr eaLnBrk="1" hangingPunct="1"/>
            <a:r>
              <a:rPr lang="de-DE" sz="2400">
                <a:latin typeface="Tahoma" charset="0"/>
              </a:rPr>
              <a:t>All nodes keep </a:t>
            </a:r>
            <a:r>
              <a:rPr lang="de-DE" sz="2400">
                <a:solidFill>
                  <a:srgbClr val="FF9900"/>
                </a:solidFill>
                <a:latin typeface="Tahoma" charset="0"/>
              </a:rPr>
              <a:t>logs</a:t>
            </a:r>
            <a:r>
              <a:rPr lang="de-DE" sz="2400">
                <a:latin typeface="Tahoma" charset="0"/>
              </a:rPr>
              <a:t> of their inputs &amp; outputs</a:t>
            </a:r>
          </a:p>
          <a:p>
            <a:pPr lvl="1" eaLnBrk="1" hangingPunct="1"/>
            <a:r>
              <a:rPr lang="de-DE" sz="2000">
                <a:latin typeface="Tahoma" charset="0"/>
              </a:rPr>
              <a:t>Including all messages </a:t>
            </a:r>
          </a:p>
          <a:p>
            <a:pPr eaLnBrk="1" hangingPunct="1"/>
            <a:r>
              <a:rPr lang="de-DE" sz="2400">
                <a:latin typeface="Tahoma" charset="0"/>
              </a:rPr>
              <a:t>Each node has a set of </a:t>
            </a:r>
            <a:r>
              <a:rPr lang="de-DE" sz="2400">
                <a:solidFill>
                  <a:srgbClr val="FF9900"/>
                </a:solidFill>
                <a:latin typeface="Tahoma" charset="0"/>
              </a:rPr>
              <a:t>witnesses</a:t>
            </a:r>
            <a:r>
              <a:rPr lang="de-DE" sz="2400">
                <a:latin typeface="Tahoma" charset="0"/>
              </a:rPr>
              <a:t>, which audit the node periodically</a:t>
            </a:r>
          </a:p>
          <a:p>
            <a:pPr eaLnBrk="1" hangingPunct="1"/>
            <a:r>
              <a:rPr lang="de-DE" sz="2400">
                <a:latin typeface="Tahoma" charset="0"/>
              </a:rPr>
              <a:t>If the witnesses detect misbehavior, they</a:t>
            </a:r>
          </a:p>
          <a:p>
            <a:pPr lvl="1" eaLnBrk="1" hangingPunct="1"/>
            <a:r>
              <a:rPr lang="de-DE" sz="2000">
                <a:latin typeface="Tahoma" charset="0"/>
              </a:rPr>
              <a:t>generate </a:t>
            </a:r>
            <a:r>
              <a:rPr lang="de-DE" sz="2000">
                <a:solidFill>
                  <a:srgbClr val="FF9900"/>
                </a:solidFill>
                <a:latin typeface="Tahoma" charset="0"/>
              </a:rPr>
              <a:t>evidence</a:t>
            </a:r>
          </a:p>
          <a:p>
            <a:pPr lvl="1" eaLnBrk="1" hangingPunct="1"/>
            <a:r>
              <a:rPr lang="de-DE" sz="2000">
                <a:latin typeface="Tahoma" charset="0"/>
              </a:rPr>
              <a:t>make the evidence avai-lable to other nodes</a:t>
            </a:r>
          </a:p>
          <a:p>
            <a:pPr eaLnBrk="1" hangingPunct="1"/>
            <a:r>
              <a:rPr lang="de-DE" sz="2400">
                <a:latin typeface="Tahoma" charset="0"/>
              </a:rPr>
              <a:t>Other nodes check evi-dence, report fault</a:t>
            </a:r>
          </a:p>
        </p:txBody>
      </p:sp>
      <p:sp>
        <p:nvSpPr>
          <p:cNvPr id="1438726" name="Oval 6"/>
          <p:cNvSpPr>
            <a:spLocks noChangeArrowheads="1"/>
          </p:cNvSpPr>
          <p:nvPr/>
        </p:nvSpPr>
        <p:spPr bwMode="auto">
          <a:xfrm>
            <a:off x="4024313" y="3832225"/>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27" name="Oval 7"/>
          <p:cNvSpPr>
            <a:spLocks noChangeArrowheads="1"/>
          </p:cNvSpPr>
          <p:nvPr/>
        </p:nvSpPr>
        <p:spPr bwMode="auto">
          <a:xfrm>
            <a:off x="2576513" y="5246688"/>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28" name="Oval 8"/>
          <p:cNvSpPr>
            <a:spLocks noChangeArrowheads="1"/>
          </p:cNvSpPr>
          <p:nvPr/>
        </p:nvSpPr>
        <p:spPr bwMode="auto">
          <a:xfrm>
            <a:off x="1355725" y="3111500"/>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29" name="Oval 9"/>
          <p:cNvSpPr>
            <a:spLocks noChangeArrowheads="1"/>
          </p:cNvSpPr>
          <p:nvPr/>
        </p:nvSpPr>
        <p:spPr bwMode="auto">
          <a:xfrm>
            <a:off x="3819525" y="4560888"/>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30" name="Oval 10"/>
          <p:cNvSpPr>
            <a:spLocks noChangeArrowheads="1"/>
          </p:cNvSpPr>
          <p:nvPr/>
        </p:nvSpPr>
        <p:spPr bwMode="auto">
          <a:xfrm>
            <a:off x="3838575" y="3097213"/>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31" name="Oval 11"/>
          <p:cNvSpPr>
            <a:spLocks noChangeArrowheads="1"/>
          </p:cNvSpPr>
          <p:nvPr/>
        </p:nvSpPr>
        <p:spPr bwMode="auto">
          <a:xfrm>
            <a:off x="3324225" y="2584450"/>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32" name="Oval 12"/>
          <p:cNvSpPr>
            <a:spLocks noChangeArrowheads="1"/>
          </p:cNvSpPr>
          <p:nvPr/>
        </p:nvSpPr>
        <p:spPr bwMode="auto">
          <a:xfrm>
            <a:off x="1162050" y="3830638"/>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33" name="Oval 13"/>
          <p:cNvSpPr>
            <a:spLocks noChangeArrowheads="1"/>
          </p:cNvSpPr>
          <p:nvPr/>
        </p:nvSpPr>
        <p:spPr bwMode="auto">
          <a:xfrm>
            <a:off x="1841500" y="5045075"/>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pic>
        <p:nvPicPr>
          <p:cNvPr id="1438734" name="Picture 14"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30250" y="4537075"/>
            <a:ext cx="4429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735" name="Oval 15"/>
          <p:cNvSpPr>
            <a:spLocks noChangeArrowheads="1"/>
          </p:cNvSpPr>
          <p:nvPr/>
        </p:nvSpPr>
        <p:spPr bwMode="auto">
          <a:xfrm>
            <a:off x="2560638" y="2378075"/>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36" name="Oval 16"/>
          <p:cNvSpPr>
            <a:spLocks noChangeArrowheads="1"/>
          </p:cNvSpPr>
          <p:nvPr/>
        </p:nvSpPr>
        <p:spPr bwMode="auto">
          <a:xfrm>
            <a:off x="1847850" y="2600325"/>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pic>
        <p:nvPicPr>
          <p:cNvPr id="1438737" name="Picture 17"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730625" y="5391150"/>
            <a:ext cx="4429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738" name="Line 18"/>
          <p:cNvSpPr>
            <a:spLocks noChangeShapeType="1"/>
          </p:cNvSpPr>
          <p:nvPr/>
        </p:nvSpPr>
        <p:spPr bwMode="auto">
          <a:xfrm>
            <a:off x="1698625" y="4749800"/>
            <a:ext cx="1592263" cy="3984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38739" name="Text Box 19"/>
          <p:cNvSpPr txBox="1">
            <a:spLocks noChangeArrowheads="1"/>
          </p:cNvSpPr>
          <p:nvPr/>
        </p:nvSpPr>
        <p:spPr bwMode="auto">
          <a:xfrm>
            <a:off x="531813" y="5032375"/>
            <a:ext cx="7731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solidFill>
                  <a:schemeClr val="hlink"/>
                </a:solidFill>
              </a:rPr>
              <a:t>A's log</a:t>
            </a:r>
          </a:p>
        </p:txBody>
      </p:sp>
      <p:sp>
        <p:nvSpPr>
          <p:cNvPr id="1438740" name="Text Box 20"/>
          <p:cNvSpPr txBox="1">
            <a:spLocks noChangeArrowheads="1"/>
          </p:cNvSpPr>
          <p:nvPr/>
        </p:nvSpPr>
        <p:spPr bwMode="auto">
          <a:xfrm>
            <a:off x="3567113" y="5892800"/>
            <a:ext cx="7731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solidFill>
                  <a:schemeClr val="hlink"/>
                </a:solidFill>
              </a:rPr>
              <a:t>B's log</a:t>
            </a:r>
          </a:p>
        </p:txBody>
      </p:sp>
      <p:sp>
        <p:nvSpPr>
          <p:cNvPr id="1438741" name="Oval 21"/>
          <p:cNvSpPr>
            <a:spLocks noChangeArrowheads="1"/>
          </p:cNvSpPr>
          <p:nvPr/>
        </p:nvSpPr>
        <p:spPr bwMode="auto">
          <a:xfrm>
            <a:off x="1363663" y="4559300"/>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42" name="Oval 22"/>
          <p:cNvSpPr>
            <a:spLocks noChangeArrowheads="1"/>
          </p:cNvSpPr>
          <p:nvPr/>
        </p:nvSpPr>
        <p:spPr bwMode="auto">
          <a:xfrm>
            <a:off x="3325813" y="5059363"/>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438743" name="Oval 23"/>
          <p:cNvSpPr>
            <a:spLocks noChangeArrowheads="1"/>
          </p:cNvSpPr>
          <p:nvPr/>
        </p:nvSpPr>
        <p:spPr bwMode="auto">
          <a:xfrm>
            <a:off x="1325563" y="4524375"/>
            <a:ext cx="358775" cy="358775"/>
          </a:xfrm>
          <a:prstGeom prst="ellipse">
            <a:avLst/>
          </a:prstGeom>
          <a:solidFill>
            <a:srgbClr val="FF99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r>
              <a:rPr lang="de-DE">
                <a:latin typeface="Tahoma" pitchFamily="34" charset="0"/>
                <a:ea typeface="+mn-ea"/>
                <a:cs typeface="+mn-cs"/>
              </a:rPr>
              <a:t>A</a:t>
            </a:r>
          </a:p>
        </p:txBody>
      </p:sp>
      <p:sp>
        <p:nvSpPr>
          <p:cNvPr id="1438744" name="Oval 24"/>
          <p:cNvSpPr>
            <a:spLocks noChangeArrowheads="1"/>
          </p:cNvSpPr>
          <p:nvPr/>
        </p:nvSpPr>
        <p:spPr bwMode="auto">
          <a:xfrm>
            <a:off x="3287713" y="5024438"/>
            <a:ext cx="358775" cy="358775"/>
          </a:xfrm>
          <a:prstGeom prst="ellipse">
            <a:avLst/>
          </a:prstGeom>
          <a:solidFill>
            <a:srgbClr val="FF99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r>
              <a:rPr lang="de-DE">
                <a:latin typeface="Tahoma" pitchFamily="34" charset="0"/>
                <a:ea typeface="+mn-ea"/>
                <a:cs typeface="+mn-cs"/>
              </a:rPr>
              <a:t>B</a:t>
            </a:r>
          </a:p>
        </p:txBody>
      </p:sp>
      <p:sp>
        <p:nvSpPr>
          <p:cNvPr id="1438745" name="Rectangle 25"/>
          <p:cNvSpPr>
            <a:spLocks noChangeArrowheads="1"/>
          </p:cNvSpPr>
          <p:nvPr/>
        </p:nvSpPr>
        <p:spPr bwMode="auto">
          <a:xfrm rot="759323">
            <a:off x="2981325" y="4768850"/>
            <a:ext cx="258763" cy="258763"/>
          </a:xfrm>
          <a:prstGeom prst="rect">
            <a:avLst/>
          </a:prstGeom>
          <a:solidFill>
            <a:schemeClr val="accent1"/>
          </a:solidFill>
          <a:ln w="19050">
            <a:solidFill>
              <a:schemeClr val="tx1"/>
            </a:solidFill>
            <a:miter lim="800000"/>
            <a:headEnd/>
            <a:tailEnd/>
          </a:ln>
        </p:spPr>
        <p:txBody>
          <a:bodyPr wrap="none" anchor="ctr"/>
          <a:lstStyle/>
          <a:p>
            <a:r>
              <a:rPr lang="de-DE"/>
              <a:t>M</a:t>
            </a:r>
          </a:p>
        </p:txBody>
      </p:sp>
      <p:sp>
        <p:nvSpPr>
          <p:cNvPr id="1438746" name="Oval 26"/>
          <p:cNvSpPr>
            <a:spLocks noChangeArrowheads="1"/>
          </p:cNvSpPr>
          <p:nvPr/>
        </p:nvSpPr>
        <p:spPr bwMode="auto">
          <a:xfrm>
            <a:off x="2541588" y="2341563"/>
            <a:ext cx="358775" cy="358775"/>
          </a:xfrm>
          <a:prstGeom prst="ellipse">
            <a:avLst/>
          </a:prstGeom>
          <a:solidFill>
            <a:srgbClr val="FFFF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r>
              <a:rPr lang="de-DE">
                <a:latin typeface="Tahoma" pitchFamily="34" charset="0"/>
                <a:ea typeface="+mn-ea"/>
                <a:cs typeface="+mn-cs"/>
              </a:rPr>
              <a:t>C</a:t>
            </a:r>
          </a:p>
        </p:txBody>
      </p:sp>
      <p:sp>
        <p:nvSpPr>
          <p:cNvPr id="1438747" name="Oval 27"/>
          <p:cNvSpPr>
            <a:spLocks noChangeArrowheads="1"/>
          </p:cNvSpPr>
          <p:nvPr/>
        </p:nvSpPr>
        <p:spPr bwMode="auto">
          <a:xfrm>
            <a:off x="3290888" y="2544763"/>
            <a:ext cx="358775" cy="358775"/>
          </a:xfrm>
          <a:prstGeom prst="ellipse">
            <a:avLst/>
          </a:prstGeom>
          <a:solidFill>
            <a:srgbClr val="FFFF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r>
              <a:rPr lang="de-DE">
                <a:latin typeface="Tahoma" pitchFamily="34" charset="0"/>
                <a:ea typeface="+mn-ea"/>
                <a:cs typeface="+mn-cs"/>
              </a:rPr>
              <a:t>D</a:t>
            </a:r>
          </a:p>
        </p:txBody>
      </p:sp>
      <p:sp>
        <p:nvSpPr>
          <p:cNvPr id="1438748" name="Oval 28"/>
          <p:cNvSpPr>
            <a:spLocks noChangeArrowheads="1"/>
          </p:cNvSpPr>
          <p:nvPr/>
        </p:nvSpPr>
        <p:spPr bwMode="auto">
          <a:xfrm>
            <a:off x="3800475" y="3063875"/>
            <a:ext cx="358775" cy="358775"/>
          </a:xfrm>
          <a:prstGeom prst="ellipse">
            <a:avLst/>
          </a:prstGeom>
          <a:solidFill>
            <a:srgbClr val="FFFF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r>
              <a:rPr lang="de-DE">
                <a:latin typeface="Tahoma" pitchFamily="34" charset="0"/>
                <a:ea typeface="+mn-ea"/>
                <a:cs typeface="+mn-cs"/>
              </a:rPr>
              <a:t>E</a:t>
            </a:r>
          </a:p>
        </p:txBody>
      </p:sp>
      <p:sp>
        <p:nvSpPr>
          <p:cNvPr id="1438749" name="Text Box 29"/>
          <p:cNvSpPr txBox="1">
            <a:spLocks noChangeArrowheads="1"/>
          </p:cNvSpPr>
          <p:nvPr/>
        </p:nvSpPr>
        <p:spPr bwMode="auto">
          <a:xfrm>
            <a:off x="3098800" y="1778000"/>
            <a:ext cx="1365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solidFill>
                  <a:schemeClr val="hlink"/>
                </a:solidFill>
              </a:rPr>
              <a:t>A's witnesses</a:t>
            </a:r>
          </a:p>
        </p:txBody>
      </p:sp>
      <p:sp>
        <p:nvSpPr>
          <p:cNvPr id="1438750" name="Line 30"/>
          <p:cNvSpPr>
            <a:spLocks noChangeShapeType="1"/>
          </p:cNvSpPr>
          <p:nvPr/>
        </p:nvSpPr>
        <p:spPr bwMode="auto">
          <a:xfrm flipH="1">
            <a:off x="2922588" y="2106613"/>
            <a:ext cx="646112" cy="279400"/>
          </a:xfrm>
          <a:prstGeom prst="line">
            <a:avLst/>
          </a:prstGeom>
          <a:noFill/>
          <a:ln w="190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38751" name="Line 31"/>
          <p:cNvSpPr>
            <a:spLocks noChangeShapeType="1"/>
          </p:cNvSpPr>
          <p:nvPr/>
        </p:nvSpPr>
        <p:spPr bwMode="auto">
          <a:xfrm flipH="1">
            <a:off x="3587750" y="2125663"/>
            <a:ext cx="207963" cy="388937"/>
          </a:xfrm>
          <a:prstGeom prst="line">
            <a:avLst/>
          </a:prstGeom>
          <a:noFill/>
          <a:ln w="190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38752" name="Line 32"/>
          <p:cNvSpPr>
            <a:spLocks noChangeShapeType="1"/>
          </p:cNvSpPr>
          <p:nvPr/>
        </p:nvSpPr>
        <p:spPr bwMode="auto">
          <a:xfrm>
            <a:off x="3975100" y="2127250"/>
            <a:ext cx="60325" cy="874713"/>
          </a:xfrm>
          <a:prstGeom prst="line">
            <a:avLst/>
          </a:prstGeom>
          <a:noFill/>
          <a:ln w="190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1438753" name="Picture 33"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14375" y="4530725"/>
            <a:ext cx="4429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54" name="Picture 34"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15963" y="4530725"/>
            <a:ext cx="44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55" name="Picture 35"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19138" y="4532313"/>
            <a:ext cx="44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756" name="Rectangle 36"/>
          <p:cNvSpPr>
            <a:spLocks noChangeArrowheads="1"/>
          </p:cNvSpPr>
          <p:nvPr/>
        </p:nvSpPr>
        <p:spPr bwMode="auto">
          <a:xfrm rot="759323">
            <a:off x="1816100" y="4491038"/>
            <a:ext cx="258763" cy="258762"/>
          </a:xfrm>
          <a:prstGeom prst="rect">
            <a:avLst/>
          </a:prstGeom>
          <a:solidFill>
            <a:schemeClr val="accent1"/>
          </a:solidFill>
          <a:ln w="19050">
            <a:solidFill>
              <a:schemeClr val="tx1"/>
            </a:solidFill>
            <a:miter lim="800000"/>
            <a:headEnd/>
            <a:tailEnd/>
          </a:ln>
        </p:spPr>
        <p:txBody>
          <a:bodyPr wrap="none" anchor="ctr"/>
          <a:lstStyle/>
          <a:p>
            <a:r>
              <a:rPr lang="de-DE"/>
              <a:t>M</a:t>
            </a:r>
          </a:p>
        </p:txBody>
      </p:sp>
      <p:pic>
        <p:nvPicPr>
          <p:cNvPr id="1438757" name="Picture 37" descr="MCj029093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568575" y="1781175"/>
            <a:ext cx="30321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58" name="Picture 38" descr="MCj029093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603625" y="2033588"/>
            <a:ext cx="303213"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59" name="Picture 39" descr="MCj029093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270375" y="2730500"/>
            <a:ext cx="30321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60" name="Picture 40" descr="MCj02391810000[1]"/>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2568575" y="2825750"/>
            <a:ext cx="3651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61" name="Picture 41" descr="MCj02391810000[1]"/>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3070225" y="3025775"/>
            <a:ext cx="3651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62" name="Picture 42" descr="MCj02391810000[1]"/>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3409950" y="3378200"/>
            <a:ext cx="3651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63" name="Picture 43" descr="MCj02391810000[1]"/>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2562225" y="2828925"/>
            <a:ext cx="3651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64" name="Picture 44" descr="MCj029093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722313" y="3690938"/>
            <a:ext cx="303212"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65" name="Picture 45" descr="MCj02391810000[1]"/>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3073400" y="3027363"/>
            <a:ext cx="3651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66" name="Picture 46" descr="MCj029093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232275" y="4789488"/>
            <a:ext cx="303213"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8767" name="Picture 47" descr="MCj02391810000[1]"/>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2563813" y="2832100"/>
            <a:ext cx="3651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771" name="AutoShape 51"/>
          <p:cNvSpPr>
            <a:spLocks noChangeArrowheads="1"/>
          </p:cNvSpPr>
          <p:nvPr/>
        </p:nvSpPr>
        <p:spPr bwMode="auto">
          <a:xfrm>
            <a:off x="3825875" y="1320800"/>
            <a:ext cx="1193800" cy="635000"/>
          </a:xfrm>
          <a:prstGeom prst="cloudCallout">
            <a:avLst>
              <a:gd name="adj1" fmla="val -40690"/>
              <a:gd name="adj2" fmla="val 64250"/>
            </a:avLst>
          </a:prstGeom>
          <a:solidFill>
            <a:srgbClr val="FFFF00"/>
          </a:solidFill>
          <a:ln w="19050">
            <a:solidFill>
              <a:schemeClr val="tx1"/>
            </a:solidFill>
            <a:round/>
            <a:headEnd/>
            <a:tailEnd/>
          </a:ln>
        </p:spPr>
        <p:txBody>
          <a:bodyPr anchor="ctr"/>
          <a:lstStyle/>
          <a:p>
            <a:r>
              <a:rPr lang="de-DE"/>
              <a:t>A is faulty</a:t>
            </a:r>
          </a:p>
        </p:txBody>
      </p:sp>
    </p:spTree>
    <p:custDataLst>
      <p:tags r:id="rId1"/>
    </p:custDataLst>
    <p:extLst>
      <p:ext uri="{BB962C8B-B14F-4D97-AF65-F5344CB8AC3E}">
        <p14:creationId xmlns:p14="http://schemas.microsoft.com/office/powerpoint/2010/main" val="217914455"/>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874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874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873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873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87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87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87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872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38756"/>
                                        </p:tgtEl>
                                        <p:attrNameLst>
                                          <p:attrName>style.visibility</p:attrName>
                                        </p:attrNameLst>
                                      </p:cBhvr>
                                      <p:to>
                                        <p:strVal val="visible"/>
                                      </p:to>
                                    </p:set>
                                  </p:childTnLst>
                                </p:cTn>
                              </p:par>
                            </p:childTnLst>
                          </p:cTn>
                        </p:par>
                        <p:par>
                          <p:cTn id="25" fill="hold" nodeType="afterGroup">
                            <p:stCondLst>
                              <p:cond delay="0"/>
                            </p:stCondLst>
                            <p:childTnLst>
                              <p:par>
                                <p:cTn id="26" presetID="35" presetClass="path" presetSubtype="0" accel="50000" decel="50000" fill="hold" grpId="1" nodeType="afterEffect">
                                  <p:stCondLst>
                                    <p:cond delay="0"/>
                                  </p:stCondLst>
                                  <p:childTnLst>
                                    <p:animMotion origin="layout" path="M -3.61111E-6 -1.11111E-6 L -0.11302 0.01898 " pathEditMode="relative" rAng="0" ptsTypes="AA">
                                      <p:cBhvr>
                                        <p:cTn id="27" dur="500" fill="hold"/>
                                        <p:tgtEl>
                                          <p:spTgt spid="1438756"/>
                                        </p:tgtEl>
                                        <p:attrNameLst>
                                          <p:attrName>ppt_x</p:attrName>
                                          <p:attrName>ppt_y</p:attrName>
                                        </p:attrNameLst>
                                      </p:cBhvr>
                                      <p:rCtr x="-5660" y="949"/>
                                    </p:animMotion>
                                  </p:childTnLst>
                                </p:cTn>
                              </p:par>
                            </p:childTnLst>
                          </p:cTn>
                        </p:par>
                        <p:par>
                          <p:cTn id="28" fill="hold" nodeType="afterGroup">
                            <p:stCondLst>
                              <p:cond delay="500"/>
                            </p:stCondLst>
                            <p:childTnLst>
                              <p:par>
                                <p:cTn id="29" presetID="6" presetClass="emph" presetSubtype="0" fill="hold" grpId="3" nodeType="afterEffect">
                                  <p:stCondLst>
                                    <p:cond delay="0"/>
                                  </p:stCondLst>
                                  <p:childTnLst>
                                    <p:animScale>
                                      <p:cBhvr>
                                        <p:cTn id="30" dur="500" fill="hold"/>
                                        <p:tgtEl>
                                          <p:spTgt spid="1438756"/>
                                        </p:tgtEl>
                                      </p:cBhvr>
                                      <p:by x="50000" y="50000"/>
                                    </p:animScale>
                                  </p:childTnLst>
                                </p:cTn>
                              </p:par>
                            </p:childTnLst>
                          </p:cTn>
                        </p:par>
                      </p:childTnLst>
                    </p:cTn>
                  </p:par>
                  <p:par>
                    <p:cTn id="31" fill="hold" nodeType="clickPar">
                      <p:stCondLst>
                        <p:cond delay="indefinite"/>
                      </p:stCondLst>
                      <p:childTnLst>
                        <p:par>
                          <p:cTn id="32" fill="hold" nodeType="withGroup">
                            <p:stCondLst>
                              <p:cond delay="0"/>
                            </p:stCondLst>
                            <p:childTnLst>
                              <p:par>
                                <p:cTn id="33" presetID="63" presetClass="path" presetSubtype="0" accel="50000" decel="50000" fill="hold" grpId="1" nodeType="clickEffect">
                                  <p:stCondLst>
                                    <p:cond delay="0"/>
                                  </p:stCondLst>
                                  <p:childTnLst>
                                    <p:animMotion origin="layout" path="M -0.0007 0.00069 L 0.1309 0.04352 " pathEditMode="relative" rAng="0" ptsTypes="AA">
                                      <p:cBhvr>
                                        <p:cTn id="34" dur="1000" fill="hold"/>
                                        <p:tgtEl>
                                          <p:spTgt spid="1438723"/>
                                        </p:tgtEl>
                                        <p:attrNameLst>
                                          <p:attrName>ppt_x</p:attrName>
                                          <p:attrName>ppt_y</p:attrName>
                                        </p:attrNameLst>
                                      </p:cBhvr>
                                      <p:rCtr x="6580" y="2130"/>
                                    </p:animMotion>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38745"/>
                                        </p:tgtEl>
                                        <p:attrNameLst>
                                          <p:attrName>style.visibility</p:attrName>
                                        </p:attrNameLst>
                                      </p:cBhvr>
                                      <p:to>
                                        <p:strVal val="visible"/>
                                      </p:to>
                                    </p:set>
                                  </p:childTnLst>
                                </p:cTn>
                              </p:par>
                            </p:childTnLst>
                          </p:cTn>
                        </p:par>
                        <p:par>
                          <p:cTn id="39" fill="hold" nodeType="afterGroup">
                            <p:stCondLst>
                              <p:cond delay="0"/>
                            </p:stCondLst>
                            <p:childTnLst>
                              <p:par>
                                <p:cTn id="40" presetID="42" presetClass="path" presetSubtype="0" accel="50000" decel="50000" fill="hold" grpId="1" nodeType="afterEffect">
                                  <p:stCondLst>
                                    <p:cond delay="0"/>
                                  </p:stCondLst>
                                  <p:childTnLst>
                                    <p:animMotion origin="layout" path="M 0.00312 0.00255 L 0.09635 0.10834 " pathEditMode="relative" rAng="0" ptsTypes="AA">
                                      <p:cBhvr>
                                        <p:cTn id="41" dur="500" fill="hold"/>
                                        <p:tgtEl>
                                          <p:spTgt spid="1438745"/>
                                        </p:tgtEl>
                                        <p:attrNameLst>
                                          <p:attrName>ppt_x</p:attrName>
                                          <p:attrName>ppt_y</p:attrName>
                                        </p:attrNameLst>
                                      </p:cBhvr>
                                      <p:rCtr x="4653" y="5278"/>
                                    </p:animMotion>
                                  </p:childTnLst>
                                </p:cTn>
                              </p:par>
                            </p:childTnLst>
                          </p:cTn>
                        </p:par>
                        <p:par>
                          <p:cTn id="42" fill="hold" nodeType="afterGroup">
                            <p:stCondLst>
                              <p:cond delay="500"/>
                            </p:stCondLst>
                            <p:childTnLst>
                              <p:par>
                                <p:cTn id="43" presetID="6" presetClass="emph" presetSubtype="0" fill="hold" grpId="3" nodeType="afterEffect">
                                  <p:stCondLst>
                                    <p:cond delay="0"/>
                                  </p:stCondLst>
                                  <p:childTnLst>
                                    <p:animScale>
                                      <p:cBhvr>
                                        <p:cTn id="44" dur="500" fill="hold"/>
                                        <p:tgtEl>
                                          <p:spTgt spid="1438745"/>
                                        </p:tgtEl>
                                      </p:cBhvr>
                                      <p:by x="50000" y="50000"/>
                                    </p:animScale>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2" nodeType="clickEffect">
                                  <p:stCondLst>
                                    <p:cond delay="0"/>
                                  </p:stCondLst>
                                  <p:childTnLst>
                                    <p:set>
                                      <p:cBhvr>
                                        <p:cTn id="48" dur="1" fill="hold">
                                          <p:stCondLst>
                                            <p:cond delay="0"/>
                                          </p:stCondLst>
                                        </p:cTn>
                                        <p:tgtEl>
                                          <p:spTgt spid="1438723"/>
                                        </p:tgtEl>
                                        <p:attrNameLst>
                                          <p:attrName>style.visibility</p:attrName>
                                        </p:attrNameLst>
                                      </p:cBhvr>
                                      <p:to>
                                        <p:strVal val="hidden"/>
                                      </p:to>
                                    </p:set>
                                  </p:childTnLst>
                                </p:cTn>
                              </p:par>
                            </p:childTnLst>
                          </p:cTn>
                        </p:par>
                        <p:par>
                          <p:cTn id="49" fill="hold" nodeType="afterGroup">
                            <p:stCondLst>
                              <p:cond delay="0"/>
                            </p:stCondLst>
                            <p:childTnLst>
                              <p:par>
                                <p:cTn id="50" presetID="1" presetClass="exit" presetSubtype="0" fill="hold" grpId="2" nodeType="afterEffect">
                                  <p:stCondLst>
                                    <p:cond delay="0"/>
                                  </p:stCondLst>
                                  <p:childTnLst>
                                    <p:set>
                                      <p:cBhvr>
                                        <p:cTn id="51" dur="1" fill="hold">
                                          <p:stCondLst>
                                            <p:cond delay="0"/>
                                          </p:stCondLst>
                                        </p:cTn>
                                        <p:tgtEl>
                                          <p:spTgt spid="1438756"/>
                                        </p:tgtEl>
                                        <p:attrNameLst>
                                          <p:attrName>style.visibility</p:attrName>
                                        </p:attrNameLst>
                                      </p:cBhvr>
                                      <p:to>
                                        <p:strVal val="hidden"/>
                                      </p:to>
                                    </p:set>
                                  </p:childTnLst>
                                </p:cTn>
                              </p:par>
                            </p:childTnLst>
                          </p:cTn>
                        </p:par>
                        <p:par>
                          <p:cTn id="52" fill="hold" nodeType="afterGroup">
                            <p:stCondLst>
                              <p:cond delay="0"/>
                            </p:stCondLst>
                            <p:childTnLst>
                              <p:par>
                                <p:cTn id="53" presetID="1" presetClass="exit" presetSubtype="0" fill="hold" grpId="2" nodeType="afterEffect">
                                  <p:stCondLst>
                                    <p:cond delay="0"/>
                                  </p:stCondLst>
                                  <p:childTnLst>
                                    <p:set>
                                      <p:cBhvr>
                                        <p:cTn id="54" dur="1" fill="hold">
                                          <p:stCondLst>
                                            <p:cond delay="0"/>
                                          </p:stCondLst>
                                        </p:cTn>
                                        <p:tgtEl>
                                          <p:spTgt spid="143874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1438738"/>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1438744"/>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1438737"/>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438740"/>
                                        </p:tgtEl>
                                        <p:attrNameLst>
                                          <p:attrName>style.visibility</p:attrName>
                                        </p:attrNameLst>
                                      </p:cBhvr>
                                      <p:to>
                                        <p:strVal val="hidden"/>
                                      </p:to>
                                    </p:set>
                                  </p:childTnLst>
                                </p:cTn>
                              </p:par>
                              <p:par>
                                <p:cTn id="63" presetID="1" presetClass="entr" presetSubtype="0" fill="hold" nodeType="withEffect">
                                  <p:stCondLst>
                                    <p:cond delay="0"/>
                                  </p:stCondLst>
                                  <p:childTnLst>
                                    <p:set>
                                      <p:cBhvr>
                                        <p:cTn id="64" dur="1" fill="hold">
                                          <p:stCondLst>
                                            <p:cond delay="0"/>
                                          </p:stCondLst>
                                        </p:cTn>
                                        <p:tgtEl>
                                          <p:spTgt spid="1438725">
                                            <p:txEl>
                                              <p:pRg st="2" end="2"/>
                                            </p:tx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43874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43874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43874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3874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43875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43875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438752"/>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xit" presetSubtype="0" fill="hold" grpId="1" nodeType="clickEffect">
                                  <p:stCondLst>
                                    <p:cond delay="0"/>
                                  </p:stCondLst>
                                  <p:childTnLst>
                                    <p:set>
                                      <p:cBhvr>
                                        <p:cTn id="82" dur="1" fill="hold">
                                          <p:stCondLst>
                                            <p:cond delay="0"/>
                                          </p:stCondLst>
                                        </p:cTn>
                                        <p:tgtEl>
                                          <p:spTgt spid="1438749"/>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1438750"/>
                                        </p:tgtEl>
                                        <p:attrNameLst>
                                          <p:attrName>style.visibility</p:attrName>
                                        </p:attrNameLst>
                                      </p:cBhvr>
                                      <p:to>
                                        <p:strVal val="hidden"/>
                                      </p:to>
                                    </p:set>
                                  </p:childTnLst>
                                </p:cTn>
                              </p:par>
                              <p:par>
                                <p:cTn id="85" presetID="1" presetClass="exit" presetSubtype="0" fill="hold" grpId="1" nodeType="withEffect">
                                  <p:stCondLst>
                                    <p:cond delay="0"/>
                                  </p:stCondLst>
                                  <p:childTnLst>
                                    <p:set>
                                      <p:cBhvr>
                                        <p:cTn id="86" dur="1" fill="hold">
                                          <p:stCondLst>
                                            <p:cond delay="0"/>
                                          </p:stCondLst>
                                        </p:cTn>
                                        <p:tgtEl>
                                          <p:spTgt spid="1438751"/>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1438752"/>
                                        </p:tgtEl>
                                        <p:attrNameLst>
                                          <p:attrName>style.visibility</p:attrName>
                                        </p:attrNameLst>
                                      </p:cBhvr>
                                      <p:to>
                                        <p:strVal val="hidden"/>
                                      </p:to>
                                    </p:set>
                                  </p:childTnLst>
                                </p:cTn>
                              </p:par>
                              <p:par>
                                <p:cTn id="89" presetID="1" presetClass="entr" presetSubtype="0" fill="hold" nodeType="withEffect">
                                  <p:stCondLst>
                                    <p:cond delay="0"/>
                                  </p:stCondLst>
                                  <p:childTnLst>
                                    <p:set>
                                      <p:cBhvr>
                                        <p:cTn id="90" dur="1" fill="hold">
                                          <p:stCondLst>
                                            <p:cond delay="0"/>
                                          </p:stCondLst>
                                        </p:cTn>
                                        <p:tgtEl>
                                          <p:spTgt spid="1438753"/>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43875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438755"/>
                                        </p:tgtEl>
                                        <p:attrNameLst>
                                          <p:attrName>style.visibility</p:attrName>
                                        </p:attrNameLst>
                                      </p:cBhvr>
                                      <p:to>
                                        <p:strVal val="visible"/>
                                      </p:to>
                                    </p:set>
                                  </p:childTnLst>
                                </p:cTn>
                              </p:par>
                            </p:childTnLst>
                          </p:cTn>
                        </p:par>
                        <p:par>
                          <p:cTn id="95" fill="hold" nodeType="afterGroup">
                            <p:stCondLst>
                              <p:cond delay="0"/>
                            </p:stCondLst>
                            <p:childTnLst>
                              <p:par>
                                <p:cTn id="96" presetID="63" presetClass="path" presetSubtype="0" accel="50000" decel="50000" fill="hold" nodeType="afterEffect">
                                  <p:stCondLst>
                                    <p:cond delay="0"/>
                                  </p:stCondLst>
                                  <p:childTnLst>
                                    <p:animMotion origin="layout" path="M -2.77778E-6 -2.59259E-6 L 0.19566 -0.25208 " pathEditMode="relative" rAng="0" ptsTypes="AA">
                                      <p:cBhvr>
                                        <p:cTn id="97" dur="2000" fill="hold"/>
                                        <p:tgtEl>
                                          <p:spTgt spid="1438753"/>
                                        </p:tgtEl>
                                        <p:attrNameLst>
                                          <p:attrName>ppt_x</p:attrName>
                                          <p:attrName>ppt_y</p:attrName>
                                        </p:attrNameLst>
                                      </p:cBhvr>
                                      <p:rCtr x="9774" y="-12616"/>
                                    </p:animMotion>
                                  </p:childTnLst>
                                </p:cTn>
                              </p:par>
                              <p:par>
                                <p:cTn id="98" presetID="63" presetClass="path" presetSubtype="0" accel="50000" decel="50000" fill="hold" nodeType="withEffect">
                                  <p:stCondLst>
                                    <p:cond delay="0"/>
                                  </p:stCondLst>
                                  <p:childTnLst>
                                    <p:animMotion origin="layout" path="M -2.77778E-6 -2.59259E-6 L 0.2533 -0.22754 " pathEditMode="relative" rAng="0" ptsTypes="AA">
                                      <p:cBhvr>
                                        <p:cTn id="99" dur="2000" fill="hold"/>
                                        <p:tgtEl>
                                          <p:spTgt spid="1438754"/>
                                        </p:tgtEl>
                                        <p:attrNameLst>
                                          <p:attrName>ppt_x</p:attrName>
                                          <p:attrName>ppt_y</p:attrName>
                                        </p:attrNameLst>
                                      </p:cBhvr>
                                      <p:rCtr x="12656" y="-11389"/>
                                    </p:animMotion>
                                  </p:childTnLst>
                                </p:cTn>
                              </p:par>
                              <p:par>
                                <p:cTn id="100" presetID="63" presetClass="path" presetSubtype="0" accel="50000" decel="50000" fill="hold" nodeType="withEffect">
                                  <p:stCondLst>
                                    <p:cond delay="0"/>
                                  </p:stCondLst>
                                  <p:childTnLst>
                                    <p:animMotion origin="layout" path="M -2.77778E-6 -2.59259E-6 L 0.30209 -0.16944 " pathEditMode="relative" rAng="0" ptsTypes="AA">
                                      <p:cBhvr>
                                        <p:cTn id="101" dur="2000" fill="hold"/>
                                        <p:tgtEl>
                                          <p:spTgt spid="1438755"/>
                                        </p:tgtEl>
                                        <p:attrNameLst>
                                          <p:attrName>ppt_x</p:attrName>
                                          <p:attrName>ppt_y</p:attrName>
                                        </p:attrNameLst>
                                      </p:cBhvr>
                                      <p:rCtr x="15104" y="-8472"/>
                                    </p:animMotion>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4" fill="hold" grpId="0" nodeType="clickEffect">
                                  <p:stCondLst>
                                    <p:cond delay="0"/>
                                  </p:stCondLst>
                                  <p:childTnLst>
                                    <p:set>
                                      <p:cBhvr>
                                        <p:cTn id="105" dur="1" fill="hold">
                                          <p:stCondLst>
                                            <p:cond delay="0"/>
                                          </p:stCondLst>
                                        </p:cTn>
                                        <p:tgtEl>
                                          <p:spTgt spid="1438722"/>
                                        </p:tgtEl>
                                        <p:attrNameLst>
                                          <p:attrName>style.visibility</p:attrName>
                                        </p:attrNameLst>
                                      </p:cBhvr>
                                      <p:to>
                                        <p:strVal val="visible"/>
                                      </p:to>
                                    </p:set>
                                    <p:animEffect transition="in" filter="wipe(down)">
                                      <p:cBhvr>
                                        <p:cTn id="106" dur="500"/>
                                        <p:tgtEl>
                                          <p:spTgt spid="1438722"/>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4" fill="hold" nodeType="clickEffect">
                                  <p:stCondLst>
                                    <p:cond delay="0"/>
                                  </p:stCondLst>
                                  <p:childTnLst>
                                    <p:set>
                                      <p:cBhvr>
                                        <p:cTn id="110" dur="1" fill="hold">
                                          <p:stCondLst>
                                            <p:cond delay="0"/>
                                          </p:stCondLst>
                                        </p:cTn>
                                        <p:tgtEl>
                                          <p:spTgt spid="1438758"/>
                                        </p:tgtEl>
                                        <p:attrNameLst>
                                          <p:attrName>style.visibility</p:attrName>
                                        </p:attrNameLst>
                                      </p:cBhvr>
                                      <p:to>
                                        <p:strVal val="visible"/>
                                      </p:to>
                                    </p:set>
                                    <p:animEffect transition="in" filter="wipe(down)">
                                      <p:cBhvr>
                                        <p:cTn id="111" dur="500"/>
                                        <p:tgtEl>
                                          <p:spTgt spid="1438758"/>
                                        </p:tgtEl>
                                      </p:cBhvr>
                                    </p:animEffect>
                                  </p:childTnLst>
                                </p:cTn>
                              </p:par>
                              <p:par>
                                <p:cTn id="112" presetID="22" presetClass="entr" presetSubtype="4" fill="hold" nodeType="withEffect">
                                  <p:stCondLst>
                                    <p:cond delay="0"/>
                                  </p:stCondLst>
                                  <p:childTnLst>
                                    <p:set>
                                      <p:cBhvr>
                                        <p:cTn id="113" dur="1" fill="hold">
                                          <p:stCondLst>
                                            <p:cond delay="0"/>
                                          </p:stCondLst>
                                        </p:cTn>
                                        <p:tgtEl>
                                          <p:spTgt spid="1438757"/>
                                        </p:tgtEl>
                                        <p:attrNameLst>
                                          <p:attrName>style.visibility</p:attrName>
                                        </p:attrNameLst>
                                      </p:cBhvr>
                                      <p:to>
                                        <p:strVal val="visible"/>
                                      </p:to>
                                    </p:set>
                                    <p:animEffect transition="in" filter="wipe(down)">
                                      <p:cBhvr>
                                        <p:cTn id="114" dur="500"/>
                                        <p:tgtEl>
                                          <p:spTgt spid="1438757"/>
                                        </p:tgtEl>
                                      </p:cBhvr>
                                    </p:animEffect>
                                  </p:childTnLst>
                                </p:cTn>
                              </p:par>
                              <p:par>
                                <p:cTn id="115" presetID="22" presetClass="entr" presetSubtype="4" fill="hold" nodeType="withEffect">
                                  <p:stCondLst>
                                    <p:cond delay="0"/>
                                  </p:stCondLst>
                                  <p:childTnLst>
                                    <p:set>
                                      <p:cBhvr>
                                        <p:cTn id="116" dur="1" fill="hold">
                                          <p:stCondLst>
                                            <p:cond delay="0"/>
                                          </p:stCondLst>
                                        </p:cTn>
                                        <p:tgtEl>
                                          <p:spTgt spid="1438759"/>
                                        </p:tgtEl>
                                        <p:attrNameLst>
                                          <p:attrName>style.visibility</p:attrName>
                                        </p:attrNameLst>
                                      </p:cBhvr>
                                      <p:to>
                                        <p:strVal val="visible"/>
                                      </p:to>
                                    </p:set>
                                    <p:animEffect transition="in" filter="wipe(down)">
                                      <p:cBhvr>
                                        <p:cTn id="117" dur="500"/>
                                        <p:tgtEl>
                                          <p:spTgt spid="1438759"/>
                                        </p:tgtEl>
                                      </p:cBhvr>
                                    </p:animEffect>
                                  </p:childTnLst>
                                </p:cTn>
                              </p:par>
                              <p:par>
                                <p:cTn id="118" presetID="22" presetClass="entr" presetSubtype="4" fill="hold" grpId="0" nodeType="withEffect">
                                  <p:stCondLst>
                                    <p:cond delay="0"/>
                                  </p:stCondLst>
                                  <p:childTnLst>
                                    <p:set>
                                      <p:cBhvr>
                                        <p:cTn id="119" dur="1" fill="hold">
                                          <p:stCondLst>
                                            <p:cond delay="0"/>
                                          </p:stCondLst>
                                        </p:cTn>
                                        <p:tgtEl>
                                          <p:spTgt spid="1438771"/>
                                        </p:tgtEl>
                                        <p:attrNameLst>
                                          <p:attrName>style.visibility</p:attrName>
                                        </p:attrNameLst>
                                      </p:cBhvr>
                                      <p:to>
                                        <p:strVal val="visible"/>
                                      </p:to>
                                    </p:set>
                                    <p:animEffect transition="in" filter="wipe(down)">
                                      <p:cBhvr>
                                        <p:cTn id="120" dur="500"/>
                                        <p:tgtEl>
                                          <p:spTgt spid="1438771"/>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nodeType="clickEffect">
                                  <p:stCondLst>
                                    <p:cond delay="0"/>
                                  </p:stCondLst>
                                  <p:childTnLst>
                                    <p:set>
                                      <p:cBhvr>
                                        <p:cTn id="124" dur="1" fill="hold">
                                          <p:stCondLst>
                                            <p:cond delay="0"/>
                                          </p:stCondLst>
                                        </p:cTn>
                                        <p:tgtEl>
                                          <p:spTgt spid="1438725">
                                            <p:txEl>
                                              <p:pRg st="3" end="3"/>
                                            </p:txEl>
                                          </p:spTgt>
                                        </p:tgtEl>
                                        <p:attrNameLst>
                                          <p:attrName>style.visibility</p:attrName>
                                        </p:attrNameLst>
                                      </p:cBhvr>
                                      <p:to>
                                        <p:strVal val="visible"/>
                                      </p:to>
                                    </p:set>
                                  </p:childTnLst>
                                </p:cTn>
                              </p:par>
                              <p:par>
                                <p:cTn id="125" presetID="1" presetClass="exit" presetSubtype="0" fill="hold" nodeType="withEffect">
                                  <p:stCondLst>
                                    <p:cond delay="0"/>
                                  </p:stCondLst>
                                  <p:childTnLst>
                                    <p:set>
                                      <p:cBhvr>
                                        <p:cTn id="126" dur="1" fill="hold">
                                          <p:stCondLst>
                                            <p:cond delay="0"/>
                                          </p:stCondLst>
                                        </p:cTn>
                                        <p:tgtEl>
                                          <p:spTgt spid="1438753"/>
                                        </p:tgtEl>
                                        <p:attrNameLst>
                                          <p:attrName>style.visibility</p:attrName>
                                        </p:attrNameLst>
                                      </p:cBhvr>
                                      <p:to>
                                        <p:strVal val="hidden"/>
                                      </p:to>
                                    </p:set>
                                  </p:childTnLst>
                                </p:cTn>
                              </p:par>
                              <p:par>
                                <p:cTn id="127" presetID="1" presetClass="exit" presetSubtype="0" fill="hold" nodeType="withEffect">
                                  <p:stCondLst>
                                    <p:cond delay="0"/>
                                  </p:stCondLst>
                                  <p:childTnLst>
                                    <p:set>
                                      <p:cBhvr>
                                        <p:cTn id="128" dur="1" fill="hold">
                                          <p:stCondLst>
                                            <p:cond delay="0"/>
                                          </p:stCondLst>
                                        </p:cTn>
                                        <p:tgtEl>
                                          <p:spTgt spid="1438754"/>
                                        </p:tgtEl>
                                        <p:attrNameLst>
                                          <p:attrName>style.visibility</p:attrName>
                                        </p:attrNameLst>
                                      </p:cBhvr>
                                      <p:to>
                                        <p:strVal val="hidden"/>
                                      </p:to>
                                    </p:set>
                                  </p:childTnLst>
                                </p:cTn>
                              </p:par>
                              <p:par>
                                <p:cTn id="129" presetID="1" presetClass="exit" presetSubtype="0" fill="hold" nodeType="withEffect">
                                  <p:stCondLst>
                                    <p:cond delay="0"/>
                                  </p:stCondLst>
                                  <p:childTnLst>
                                    <p:set>
                                      <p:cBhvr>
                                        <p:cTn id="130" dur="1" fill="hold">
                                          <p:stCondLst>
                                            <p:cond delay="0"/>
                                          </p:stCondLst>
                                        </p:cTn>
                                        <p:tgtEl>
                                          <p:spTgt spid="1438755"/>
                                        </p:tgtEl>
                                        <p:attrNameLst>
                                          <p:attrName>style.visibility</p:attrName>
                                        </p:attrNameLst>
                                      </p:cBhvr>
                                      <p:to>
                                        <p:strVal val="hidden"/>
                                      </p:to>
                                    </p:set>
                                  </p:childTnLst>
                                </p:cTn>
                              </p:par>
                              <p:par>
                                <p:cTn id="131" presetID="1" presetClass="entr" presetSubtype="0" fill="hold" nodeType="withEffect">
                                  <p:stCondLst>
                                    <p:cond delay="0"/>
                                  </p:stCondLst>
                                  <p:childTnLst>
                                    <p:set>
                                      <p:cBhvr>
                                        <p:cTn id="132" dur="1" fill="hold">
                                          <p:stCondLst>
                                            <p:cond delay="0"/>
                                          </p:stCondLst>
                                        </p:cTn>
                                        <p:tgtEl>
                                          <p:spTgt spid="1438760"/>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438761"/>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438762"/>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438725">
                                            <p:txEl>
                                              <p:pRg st="4" end="4"/>
                                            </p:txEl>
                                          </p:spTgt>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438725">
                                            <p:txEl>
                                              <p:pRg st="5" end="5"/>
                                            </p:txEl>
                                          </p:spTgt>
                                        </p:tgtEl>
                                        <p:attrNameLst>
                                          <p:attrName>style.visibility</p:attrName>
                                        </p:attrNameLst>
                                      </p:cBhvr>
                                      <p:to>
                                        <p:strVal val="visible"/>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 presetClass="entr" presetSubtype="0" fill="hold" nodeType="clickEffect">
                                  <p:stCondLst>
                                    <p:cond delay="0"/>
                                  </p:stCondLst>
                                  <p:childTnLst>
                                    <p:set>
                                      <p:cBhvr>
                                        <p:cTn id="144" dur="1" fill="hold">
                                          <p:stCondLst>
                                            <p:cond delay="0"/>
                                          </p:stCondLst>
                                        </p:cTn>
                                        <p:tgtEl>
                                          <p:spTgt spid="1438725">
                                            <p:txEl>
                                              <p:pRg st="6" end="6"/>
                                            </p:txEl>
                                          </p:spTgt>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1438763"/>
                                        </p:tgtEl>
                                        <p:attrNameLst>
                                          <p:attrName>style.visibility</p:attrName>
                                        </p:attrNameLst>
                                      </p:cBhvr>
                                      <p:to>
                                        <p:strVal val="visible"/>
                                      </p:to>
                                    </p:set>
                                  </p:childTnLst>
                                </p:cTn>
                              </p:par>
                            </p:childTnLst>
                          </p:cTn>
                        </p:par>
                        <p:par>
                          <p:cTn id="147" fill="hold" nodeType="afterGroup">
                            <p:stCondLst>
                              <p:cond delay="0"/>
                            </p:stCondLst>
                            <p:childTnLst>
                              <p:par>
                                <p:cTn id="148" presetID="1" presetClass="entr" presetSubtype="0" fill="hold" nodeType="afterEffect">
                                  <p:stCondLst>
                                    <p:cond delay="0"/>
                                  </p:stCondLst>
                                  <p:childTnLst>
                                    <p:set>
                                      <p:cBhvr>
                                        <p:cTn id="149" dur="1" fill="hold">
                                          <p:stCondLst>
                                            <p:cond delay="0"/>
                                          </p:stCondLst>
                                        </p:cTn>
                                        <p:tgtEl>
                                          <p:spTgt spid="1438763"/>
                                        </p:tgtEl>
                                        <p:attrNameLst>
                                          <p:attrName>style.visibility</p:attrName>
                                        </p:attrNameLst>
                                      </p:cBhvr>
                                      <p:to>
                                        <p:strVal val="visible"/>
                                      </p:to>
                                    </p:set>
                                  </p:childTnLst>
                                </p:cTn>
                              </p:par>
                            </p:childTnLst>
                          </p:cTn>
                        </p:par>
                        <p:par>
                          <p:cTn id="150" fill="hold" nodeType="afterGroup">
                            <p:stCondLst>
                              <p:cond delay="0"/>
                            </p:stCondLst>
                            <p:childTnLst>
                              <p:par>
                                <p:cTn id="151" presetID="35" presetClass="path" presetSubtype="0" accel="50000" decel="50000" fill="hold" nodeType="afterEffect">
                                  <p:stCondLst>
                                    <p:cond delay="0"/>
                                  </p:stCondLst>
                                  <p:childTnLst>
                                    <p:animMotion origin="layout" path="M -0.00121 0.00023 L -0.15677 0.14676 " pathEditMode="relative" rAng="0" ptsTypes="AA">
                                      <p:cBhvr>
                                        <p:cTn id="152" dur="500" fill="hold"/>
                                        <p:tgtEl>
                                          <p:spTgt spid="1438763"/>
                                        </p:tgtEl>
                                        <p:attrNameLst>
                                          <p:attrName>ppt_x</p:attrName>
                                          <p:attrName>ppt_y</p:attrName>
                                        </p:attrNameLst>
                                      </p:cBhvr>
                                      <p:rCtr x="-7778" y="7315"/>
                                    </p:animMotion>
                                  </p:childTnLst>
                                </p:cTn>
                              </p:par>
                            </p:childTnLst>
                          </p:cTn>
                        </p:par>
                        <p:par>
                          <p:cTn id="153" fill="hold" nodeType="afterGroup">
                            <p:stCondLst>
                              <p:cond delay="500"/>
                            </p:stCondLst>
                            <p:childTnLst>
                              <p:par>
                                <p:cTn id="154" presetID="1" presetClass="exit" presetSubtype="0" fill="hold" nodeType="afterEffect">
                                  <p:stCondLst>
                                    <p:cond delay="0"/>
                                  </p:stCondLst>
                                  <p:childTnLst>
                                    <p:set>
                                      <p:cBhvr>
                                        <p:cTn id="155" dur="1" fill="hold">
                                          <p:stCondLst>
                                            <p:cond delay="0"/>
                                          </p:stCondLst>
                                        </p:cTn>
                                        <p:tgtEl>
                                          <p:spTgt spid="1438763"/>
                                        </p:tgtEl>
                                        <p:attrNameLst>
                                          <p:attrName>style.visibility</p:attrName>
                                        </p:attrNameLst>
                                      </p:cBhvr>
                                      <p:to>
                                        <p:strVal val="hidden"/>
                                      </p:to>
                                    </p:set>
                                  </p:childTnLst>
                                </p:cTn>
                              </p:par>
                              <p:par>
                                <p:cTn id="156" presetID="22" presetClass="entr" presetSubtype="4" fill="hold" nodeType="withEffect">
                                  <p:stCondLst>
                                    <p:cond delay="0"/>
                                  </p:stCondLst>
                                  <p:childTnLst>
                                    <p:set>
                                      <p:cBhvr>
                                        <p:cTn id="157" dur="1" fill="hold">
                                          <p:stCondLst>
                                            <p:cond delay="0"/>
                                          </p:stCondLst>
                                        </p:cTn>
                                        <p:tgtEl>
                                          <p:spTgt spid="1438764"/>
                                        </p:tgtEl>
                                        <p:attrNameLst>
                                          <p:attrName>style.visibility</p:attrName>
                                        </p:attrNameLst>
                                      </p:cBhvr>
                                      <p:to>
                                        <p:strVal val="visible"/>
                                      </p:to>
                                    </p:set>
                                    <p:animEffect transition="in" filter="wipe(down)">
                                      <p:cBhvr>
                                        <p:cTn id="158" dur="500"/>
                                        <p:tgtEl>
                                          <p:spTgt spid="1438764"/>
                                        </p:tgtEl>
                                      </p:cBhvr>
                                    </p:animEffect>
                                  </p:childTnLst>
                                </p:cTn>
                              </p:par>
                              <p:par>
                                <p:cTn id="159" presetID="1" presetClass="entr" presetSubtype="0" fill="hold" nodeType="withEffect">
                                  <p:stCondLst>
                                    <p:cond delay="0"/>
                                  </p:stCondLst>
                                  <p:childTnLst>
                                    <p:set>
                                      <p:cBhvr>
                                        <p:cTn id="160" dur="1" fill="hold">
                                          <p:stCondLst>
                                            <p:cond delay="0"/>
                                          </p:stCondLst>
                                        </p:cTn>
                                        <p:tgtEl>
                                          <p:spTgt spid="1438765"/>
                                        </p:tgtEl>
                                        <p:attrNameLst>
                                          <p:attrName>style.visibility</p:attrName>
                                        </p:attrNameLst>
                                      </p:cBhvr>
                                      <p:to>
                                        <p:strVal val="visible"/>
                                      </p:to>
                                    </p:set>
                                  </p:childTnLst>
                                </p:cTn>
                              </p:par>
                            </p:childTnLst>
                          </p:cTn>
                        </p:par>
                        <p:par>
                          <p:cTn id="161" fill="hold" nodeType="afterGroup">
                            <p:stCondLst>
                              <p:cond delay="1000"/>
                            </p:stCondLst>
                            <p:childTnLst>
                              <p:par>
                                <p:cTn id="162" presetID="1" presetClass="entr" presetSubtype="0" fill="hold" nodeType="afterEffect">
                                  <p:stCondLst>
                                    <p:cond delay="0"/>
                                  </p:stCondLst>
                                  <p:childTnLst>
                                    <p:set>
                                      <p:cBhvr>
                                        <p:cTn id="163" dur="1" fill="hold">
                                          <p:stCondLst>
                                            <p:cond delay="0"/>
                                          </p:stCondLst>
                                        </p:cTn>
                                        <p:tgtEl>
                                          <p:spTgt spid="1438765"/>
                                        </p:tgtEl>
                                        <p:attrNameLst>
                                          <p:attrName>style.visibility</p:attrName>
                                        </p:attrNameLst>
                                      </p:cBhvr>
                                      <p:to>
                                        <p:strVal val="visible"/>
                                      </p:to>
                                    </p:set>
                                  </p:childTnLst>
                                </p:cTn>
                              </p:par>
                            </p:childTnLst>
                          </p:cTn>
                        </p:par>
                        <p:par>
                          <p:cTn id="164" fill="hold" nodeType="afterGroup">
                            <p:stCondLst>
                              <p:cond delay="1000"/>
                            </p:stCondLst>
                            <p:childTnLst>
                              <p:par>
                                <p:cTn id="165" presetID="42" presetClass="path" presetSubtype="0" accel="50000" decel="50000" fill="hold" nodeType="afterEffect">
                                  <p:stCondLst>
                                    <p:cond delay="0"/>
                                  </p:stCondLst>
                                  <p:childTnLst>
                                    <p:animMotion origin="layout" path="M -0.00034 0.00556 L 0.07674 0.22732 " pathEditMode="relative" rAng="0" ptsTypes="AA">
                                      <p:cBhvr>
                                        <p:cTn id="166" dur="500" fill="hold"/>
                                        <p:tgtEl>
                                          <p:spTgt spid="1438765"/>
                                        </p:tgtEl>
                                        <p:attrNameLst>
                                          <p:attrName>ppt_x</p:attrName>
                                          <p:attrName>ppt_y</p:attrName>
                                        </p:attrNameLst>
                                      </p:cBhvr>
                                      <p:rCtr x="3854" y="11088"/>
                                    </p:animMotion>
                                  </p:childTnLst>
                                </p:cTn>
                              </p:par>
                            </p:childTnLst>
                          </p:cTn>
                        </p:par>
                        <p:par>
                          <p:cTn id="167" fill="hold" nodeType="afterGroup">
                            <p:stCondLst>
                              <p:cond delay="1500"/>
                            </p:stCondLst>
                            <p:childTnLst>
                              <p:par>
                                <p:cTn id="168" presetID="1" presetClass="exit" presetSubtype="0" fill="hold" nodeType="afterEffect">
                                  <p:stCondLst>
                                    <p:cond delay="0"/>
                                  </p:stCondLst>
                                  <p:childTnLst>
                                    <p:set>
                                      <p:cBhvr>
                                        <p:cTn id="169" dur="1" fill="hold">
                                          <p:stCondLst>
                                            <p:cond delay="0"/>
                                          </p:stCondLst>
                                        </p:cTn>
                                        <p:tgtEl>
                                          <p:spTgt spid="1438765"/>
                                        </p:tgtEl>
                                        <p:attrNameLst>
                                          <p:attrName>style.visibility</p:attrName>
                                        </p:attrNameLst>
                                      </p:cBhvr>
                                      <p:to>
                                        <p:strVal val="hidden"/>
                                      </p:to>
                                    </p:set>
                                  </p:childTnLst>
                                </p:cTn>
                              </p:par>
                              <p:par>
                                <p:cTn id="170" presetID="22" presetClass="entr" presetSubtype="4" fill="hold" nodeType="withEffect">
                                  <p:stCondLst>
                                    <p:cond delay="0"/>
                                  </p:stCondLst>
                                  <p:childTnLst>
                                    <p:set>
                                      <p:cBhvr>
                                        <p:cTn id="171" dur="1" fill="hold">
                                          <p:stCondLst>
                                            <p:cond delay="0"/>
                                          </p:stCondLst>
                                        </p:cTn>
                                        <p:tgtEl>
                                          <p:spTgt spid="1438766"/>
                                        </p:tgtEl>
                                        <p:attrNameLst>
                                          <p:attrName>style.visibility</p:attrName>
                                        </p:attrNameLst>
                                      </p:cBhvr>
                                      <p:to>
                                        <p:strVal val="visible"/>
                                      </p:to>
                                    </p:set>
                                    <p:animEffect transition="in" filter="wipe(down)">
                                      <p:cBhvr>
                                        <p:cTn id="172" dur="500"/>
                                        <p:tgtEl>
                                          <p:spTgt spid="1438766"/>
                                        </p:tgtEl>
                                      </p:cBhvr>
                                    </p:animEffect>
                                  </p:childTnLst>
                                </p:cTn>
                              </p:par>
                              <p:par>
                                <p:cTn id="173" presetID="1" presetClass="entr" presetSubtype="0" fill="hold" nodeType="withEffect">
                                  <p:stCondLst>
                                    <p:cond delay="0"/>
                                  </p:stCondLst>
                                  <p:childTnLst>
                                    <p:set>
                                      <p:cBhvr>
                                        <p:cTn id="174" dur="1" fill="hold">
                                          <p:stCondLst>
                                            <p:cond delay="0"/>
                                          </p:stCondLst>
                                        </p:cTn>
                                        <p:tgtEl>
                                          <p:spTgt spid="1438767"/>
                                        </p:tgtEl>
                                        <p:attrNameLst>
                                          <p:attrName>style.visibility</p:attrName>
                                        </p:attrNameLst>
                                      </p:cBhvr>
                                      <p:to>
                                        <p:strVal val="visible"/>
                                      </p:to>
                                    </p:set>
                                  </p:childTnLst>
                                </p:cTn>
                              </p:par>
                            </p:childTnLst>
                          </p:cTn>
                        </p:par>
                        <p:par>
                          <p:cTn id="175" fill="hold" nodeType="afterGroup">
                            <p:stCondLst>
                              <p:cond delay="2000"/>
                            </p:stCondLst>
                            <p:childTnLst>
                              <p:par>
                                <p:cTn id="176" presetID="1" presetClass="entr" presetSubtype="0" fill="hold" nodeType="afterEffect">
                                  <p:stCondLst>
                                    <p:cond delay="0"/>
                                  </p:stCondLst>
                                  <p:childTnLst>
                                    <p:set>
                                      <p:cBhvr>
                                        <p:cTn id="177" dur="1" fill="hold">
                                          <p:stCondLst>
                                            <p:cond delay="0"/>
                                          </p:stCondLst>
                                        </p:cTn>
                                        <p:tgtEl>
                                          <p:spTgt spid="1438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8722" grpId="0" animBg="1"/>
      <p:bldP spid="1438723" grpId="0" animBg="1"/>
      <p:bldP spid="1438723" grpId="1" animBg="1"/>
      <p:bldP spid="1438723" grpId="2" animBg="1"/>
      <p:bldP spid="1438738" grpId="0" animBg="1"/>
      <p:bldP spid="1438738" grpId="1" animBg="1"/>
      <p:bldP spid="1438739" grpId="0"/>
      <p:bldP spid="1438740" grpId="0"/>
      <p:bldP spid="1438740" grpId="1"/>
      <p:bldP spid="1438743" grpId="0" animBg="1"/>
      <p:bldP spid="1438744" grpId="0" animBg="1"/>
      <p:bldP spid="1438744" grpId="1" animBg="1"/>
      <p:bldP spid="1438745" grpId="0" animBg="1"/>
      <p:bldP spid="1438745" grpId="1" animBg="1"/>
      <p:bldP spid="1438745" grpId="2" animBg="1"/>
      <p:bldP spid="1438745" grpId="3" animBg="1"/>
      <p:bldP spid="1438746" grpId="0" animBg="1"/>
      <p:bldP spid="1438747" grpId="0" animBg="1"/>
      <p:bldP spid="1438748" grpId="0" animBg="1"/>
      <p:bldP spid="1438749" grpId="0"/>
      <p:bldP spid="1438749" grpId="1"/>
      <p:bldP spid="1438750" grpId="0" animBg="1"/>
      <p:bldP spid="1438750" grpId="1" animBg="1"/>
      <p:bldP spid="1438751" grpId="0" animBg="1"/>
      <p:bldP spid="1438751" grpId="1" animBg="1"/>
      <p:bldP spid="1438752" grpId="0" animBg="1"/>
      <p:bldP spid="1438752" grpId="1" animBg="1"/>
      <p:bldP spid="1438756" grpId="0" animBg="1"/>
      <p:bldP spid="1438756" grpId="1" animBg="1"/>
      <p:bldP spid="1438756" grpId="2" animBg="1"/>
      <p:bldP spid="1438756" grpId="3" animBg="1"/>
      <p:bldP spid="143877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3CA7ED76-01F8-C943-9829-36891C98EE23}" type="slidenum">
              <a:rPr lang="en-GB" sz="1400" i="0"/>
              <a:pPr eaLnBrk="1" hangingPunct="1"/>
              <a:t>18</a:t>
            </a:fld>
            <a:endParaRPr lang="en-GB" sz="1400" i="0"/>
          </a:p>
        </p:txBody>
      </p:sp>
      <p:sp>
        <p:nvSpPr>
          <p:cNvPr id="65538" name="Rectangle 2"/>
          <p:cNvSpPr>
            <a:spLocks noGrp="1" noChangeArrowheads="1"/>
          </p:cNvSpPr>
          <p:nvPr>
            <p:ph type="title"/>
          </p:nvPr>
        </p:nvSpPr>
        <p:spPr/>
        <p:txBody>
          <a:bodyPr/>
          <a:lstStyle/>
          <a:p>
            <a:pPr eaLnBrk="1" hangingPunct="1"/>
            <a:r>
              <a:rPr lang="de-DE">
                <a:latin typeface="Tahoma" charset="0"/>
              </a:rPr>
              <a:t>PeerReview detects tampering</a:t>
            </a:r>
          </a:p>
        </p:txBody>
      </p:sp>
      <p:sp>
        <p:nvSpPr>
          <p:cNvPr id="65539" name="Oval 3"/>
          <p:cNvSpPr>
            <a:spLocks noChangeArrowheads="1"/>
          </p:cNvSpPr>
          <p:nvPr/>
        </p:nvSpPr>
        <p:spPr bwMode="auto">
          <a:xfrm>
            <a:off x="784225" y="2030413"/>
            <a:ext cx="384175" cy="384175"/>
          </a:xfrm>
          <a:prstGeom prst="ellipse">
            <a:avLst/>
          </a:prstGeom>
          <a:solidFill>
            <a:srgbClr val="00CC00"/>
          </a:solidFill>
          <a:ln w="19050">
            <a:solidFill>
              <a:schemeClr val="tx1"/>
            </a:solidFill>
            <a:round/>
            <a:headEnd/>
            <a:tailEnd/>
          </a:ln>
        </p:spPr>
        <p:txBody>
          <a:bodyPr wrap="none" anchor="ctr"/>
          <a:lstStyle/>
          <a:p>
            <a:r>
              <a:rPr lang="de-DE" i="0"/>
              <a:t>A</a:t>
            </a:r>
          </a:p>
        </p:txBody>
      </p:sp>
      <p:sp>
        <p:nvSpPr>
          <p:cNvPr id="65540" name="Oval 4"/>
          <p:cNvSpPr>
            <a:spLocks noChangeArrowheads="1"/>
          </p:cNvSpPr>
          <p:nvPr/>
        </p:nvSpPr>
        <p:spPr bwMode="auto">
          <a:xfrm>
            <a:off x="3641725" y="2014538"/>
            <a:ext cx="384175" cy="384175"/>
          </a:xfrm>
          <a:prstGeom prst="ellipse">
            <a:avLst/>
          </a:prstGeom>
          <a:solidFill>
            <a:srgbClr val="00CC00"/>
          </a:solidFill>
          <a:ln w="19050">
            <a:solidFill>
              <a:schemeClr val="tx1"/>
            </a:solidFill>
            <a:round/>
            <a:headEnd/>
            <a:tailEnd/>
          </a:ln>
        </p:spPr>
        <p:txBody>
          <a:bodyPr wrap="none" anchor="ctr"/>
          <a:lstStyle/>
          <a:p>
            <a:r>
              <a:rPr lang="de-DE" i="0"/>
              <a:t>B</a:t>
            </a:r>
          </a:p>
        </p:txBody>
      </p:sp>
      <p:sp>
        <p:nvSpPr>
          <p:cNvPr id="65541" name="Line 5"/>
          <p:cNvSpPr>
            <a:spLocks noChangeShapeType="1"/>
          </p:cNvSpPr>
          <p:nvPr/>
        </p:nvSpPr>
        <p:spPr bwMode="auto">
          <a:xfrm>
            <a:off x="1149350" y="2114550"/>
            <a:ext cx="2519363"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5542" name="Rectangle 6"/>
          <p:cNvSpPr>
            <a:spLocks noChangeArrowheads="1"/>
          </p:cNvSpPr>
          <p:nvPr/>
        </p:nvSpPr>
        <p:spPr bwMode="auto">
          <a:xfrm>
            <a:off x="1768475" y="1431925"/>
            <a:ext cx="1403350" cy="554038"/>
          </a:xfrm>
          <a:prstGeom prst="rect">
            <a:avLst/>
          </a:prstGeom>
          <a:solidFill>
            <a:srgbClr val="FF9900"/>
          </a:solidFill>
          <a:ln w="19050">
            <a:solidFill>
              <a:schemeClr val="tx1"/>
            </a:solidFill>
            <a:miter lim="800000"/>
            <a:headEnd/>
            <a:tailEnd/>
          </a:ln>
        </p:spPr>
        <p:txBody>
          <a:bodyPr wrap="none" anchor="ctr"/>
          <a:lstStyle/>
          <a:p>
            <a:r>
              <a:rPr lang="de-DE" i="0"/>
              <a:t>Message      </a:t>
            </a:r>
            <a:br>
              <a:rPr lang="de-DE" i="0"/>
            </a:br>
            <a:endParaRPr lang="de-DE" i="0">
              <a:solidFill>
                <a:schemeClr val="hlink"/>
              </a:solidFill>
            </a:endParaRPr>
          </a:p>
        </p:txBody>
      </p:sp>
      <p:grpSp>
        <p:nvGrpSpPr>
          <p:cNvPr id="2" name="Group 7"/>
          <p:cNvGrpSpPr>
            <a:grpSpLocks/>
          </p:cNvGrpSpPr>
          <p:nvPr/>
        </p:nvGrpSpPr>
        <p:grpSpPr bwMode="auto">
          <a:xfrm>
            <a:off x="889000" y="3449638"/>
            <a:ext cx="1760538" cy="2171700"/>
            <a:chOff x="560" y="2173"/>
            <a:chExt cx="1109" cy="1368"/>
          </a:xfrm>
        </p:grpSpPr>
        <p:sp>
          <p:nvSpPr>
            <p:cNvPr id="65572" name="Line 8"/>
            <p:cNvSpPr>
              <a:spLocks noChangeShapeType="1"/>
            </p:cNvSpPr>
            <p:nvPr/>
          </p:nvSpPr>
          <p:spPr bwMode="auto">
            <a:xfrm flipH="1">
              <a:off x="560" y="2173"/>
              <a:ext cx="1109" cy="1368"/>
            </a:xfrm>
            <a:prstGeom prst="line">
              <a:avLst/>
            </a:prstGeom>
            <a:noFill/>
            <a:ln w="19050">
              <a:solidFill>
                <a:schemeClr val="hlink"/>
              </a:solidFill>
              <a:prstDash val="dash"/>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3" name="Text Box 9"/>
            <p:cNvSpPr txBox="1">
              <a:spLocks noChangeArrowheads="1"/>
            </p:cNvSpPr>
            <p:nvPr/>
          </p:nvSpPr>
          <p:spPr bwMode="auto">
            <a:xfrm rot="-3065312">
              <a:off x="698" y="2660"/>
              <a:ext cx="7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i="0">
                  <a:solidFill>
                    <a:schemeClr val="hlink"/>
                  </a:solidFill>
                </a:rPr>
                <a:t>Hash chain</a:t>
              </a:r>
            </a:p>
          </p:txBody>
        </p:sp>
      </p:grpSp>
      <p:grpSp>
        <p:nvGrpSpPr>
          <p:cNvPr id="3" name="Group 10"/>
          <p:cNvGrpSpPr>
            <a:grpSpLocks/>
          </p:cNvGrpSpPr>
          <p:nvPr/>
        </p:nvGrpSpPr>
        <p:grpSpPr bwMode="auto">
          <a:xfrm>
            <a:off x="774700" y="2619375"/>
            <a:ext cx="3265488" cy="3597275"/>
            <a:chOff x="488" y="1650"/>
            <a:chExt cx="2057" cy="2266"/>
          </a:xfrm>
        </p:grpSpPr>
        <p:sp>
          <p:nvSpPr>
            <p:cNvPr id="65553" name="Text Box 11"/>
            <p:cNvSpPr txBox="1">
              <a:spLocks noChangeArrowheads="1"/>
            </p:cNvSpPr>
            <p:nvPr/>
          </p:nvSpPr>
          <p:spPr bwMode="auto">
            <a:xfrm>
              <a:off x="1114" y="3598"/>
              <a:ext cx="524" cy="204"/>
            </a:xfrm>
            <a:prstGeom prst="rect">
              <a:avLst/>
            </a:prstGeom>
            <a:solidFill>
              <a:srgbClr val="000099"/>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solidFill>
                    <a:schemeClr val="bg1"/>
                  </a:solidFill>
                </a:rPr>
                <a:t>Send(X)</a:t>
              </a:r>
              <a:endParaRPr lang="de-DE" sz="1400" i="0" baseline="-25000">
                <a:solidFill>
                  <a:schemeClr val="bg1"/>
                </a:solidFill>
              </a:endParaRPr>
            </a:p>
          </p:txBody>
        </p:sp>
        <p:sp>
          <p:nvSpPr>
            <p:cNvPr id="65554" name="Text Box 12"/>
            <p:cNvSpPr txBox="1">
              <a:spLocks noChangeArrowheads="1"/>
            </p:cNvSpPr>
            <p:nvPr/>
          </p:nvSpPr>
          <p:spPr bwMode="auto">
            <a:xfrm>
              <a:off x="1389" y="3243"/>
              <a:ext cx="516" cy="204"/>
            </a:xfrm>
            <a:prstGeom prst="rect">
              <a:avLst/>
            </a:prstGeom>
            <a:solidFill>
              <a:srgbClr val="000099"/>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solidFill>
                    <a:schemeClr val="bg1"/>
                  </a:solidFill>
                </a:rPr>
                <a:t>Recv(Y)</a:t>
              </a:r>
              <a:endParaRPr lang="de-DE" sz="1400" i="0" baseline="-25000">
                <a:solidFill>
                  <a:schemeClr val="bg1"/>
                </a:solidFill>
              </a:endParaRPr>
            </a:p>
          </p:txBody>
        </p:sp>
        <p:sp>
          <p:nvSpPr>
            <p:cNvPr id="65555" name="Text Box 13"/>
            <p:cNvSpPr txBox="1">
              <a:spLocks noChangeArrowheads="1"/>
            </p:cNvSpPr>
            <p:nvPr/>
          </p:nvSpPr>
          <p:spPr bwMode="auto">
            <a:xfrm>
              <a:off x="1668" y="2887"/>
              <a:ext cx="522" cy="204"/>
            </a:xfrm>
            <a:prstGeom prst="rect">
              <a:avLst/>
            </a:prstGeom>
            <a:solidFill>
              <a:srgbClr val="000099"/>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solidFill>
                    <a:schemeClr val="bg1"/>
                  </a:solidFill>
                </a:rPr>
                <a:t>Send(Z)</a:t>
              </a:r>
              <a:endParaRPr lang="de-DE" sz="1400" i="0" baseline="-25000">
                <a:solidFill>
                  <a:schemeClr val="bg1"/>
                </a:solidFill>
              </a:endParaRPr>
            </a:p>
          </p:txBody>
        </p:sp>
        <p:sp>
          <p:nvSpPr>
            <p:cNvPr id="65556" name="Text Box 14"/>
            <p:cNvSpPr txBox="1">
              <a:spLocks noChangeArrowheads="1"/>
            </p:cNvSpPr>
            <p:nvPr/>
          </p:nvSpPr>
          <p:spPr bwMode="auto">
            <a:xfrm>
              <a:off x="1900" y="2535"/>
              <a:ext cx="537" cy="204"/>
            </a:xfrm>
            <a:prstGeom prst="rect">
              <a:avLst/>
            </a:prstGeom>
            <a:solidFill>
              <a:schemeClr val="hlink"/>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solidFill>
                    <a:schemeClr val="bg1"/>
                  </a:solidFill>
                </a:rPr>
                <a:t>Recv(M)</a:t>
              </a:r>
              <a:endParaRPr lang="de-DE" sz="1400" i="0" baseline="-25000">
                <a:solidFill>
                  <a:schemeClr val="bg1"/>
                </a:solidFill>
              </a:endParaRPr>
            </a:p>
          </p:txBody>
        </p:sp>
        <p:sp>
          <p:nvSpPr>
            <p:cNvPr id="65557" name="Text Box 15"/>
            <p:cNvSpPr txBox="1">
              <a:spLocks noChangeArrowheads="1"/>
            </p:cNvSpPr>
            <p:nvPr/>
          </p:nvSpPr>
          <p:spPr bwMode="auto">
            <a:xfrm>
              <a:off x="684" y="3592"/>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0</a:t>
              </a:r>
            </a:p>
          </p:txBody>
        </p:sp>
        <p:sp>
          <p:nvSpPr>
            <p:cNvPr id="65558" name="Text Box 16"/>
            <p:cNvSpPr txBox="1">
              <a:spLocks noChangeArrowheads="1"/>
            </p:cNvSpPr>
            <p:nvPr/>
          </p:nvSpPr>
          <p:spPr bwMode="auto">
            <a:xfrm>
              <a:off x="958" y="3250"/>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1</a:t>
              </a:r>
            </a:p>
          </p:txBody>
        </p:sp>
        <p:sp>
          <p:nvSpPr>
            <p:cNvPr id="65559" name="Text Box 17"/>
            <p:cNvSpPr txBox="1">
              <a:spLocks noChangeArrowheads="1"/>
            </p:cNvSpPr>
            <p:nvPr/>
          </p:nvSpPr>
          <p:spPr bwMode="auto">
            <a:xfrm>
              <a:off x="1234" y="2895"/>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2</a:t>
              </a:r>
            </a:p>
          </p:txBody>
        </p:sp>
        <p:sp>
          <p:nvSpPr>
            <p:cNvPr id="65560" name="Text Box 18"/>
            <p:cNvSpPr txBox="1">
              <a:spLocks noChangeArrowheads="1"/>
            </p:cNvSpPr>
            <p:nvPr/>
          </p:nvSpPr>
          <p:spPr bwMode="auto">
            <a:xfrm>
              <a:off x="1502" y="2539"/>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3</a:t>
              </a:r>
            </a:p>
          </p:txBody>
        </p:sp>
        <p:sp>
          <p:nvSpPr>
            <p:cNvPr id="65561" name="Text Box 19"/>
            <p:cNvSpPr txBox="1">
              <a:spLocks noChangeArrowheads="1"/>
            </p:cNvSpPr>
            <p:nvPr/>
          </p:nvSpPr>
          <p:spPr bwMode="auto">
            <a:xfrm>
              <a:off x="1775" y="2182"/>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4</a:t>
              </a:r>
            </a:p>
          </p:txBody>
        </p:sp>
        <p:cxnSp>
          <p:nvCxnSpPr>
            <p:cNvPr id="65562" name="AutoShape 20"/>
            <p:cNvCxnSpPr>
              <a:cxnSpLocks noChangeShapeType="1"/>
              <a:stCxn id="65557" idx="0"/>
              <a:endCxn id="65558" idx="2"/>
            </p:cNvCxnSpPr>
            <p:nvPr/>
          </p:nvCxnSpPr>
          <p:spPr bwMode="auto">
            <a:xfrm flipV="1">
              <a:off x="806" y="3460"/>
              <a:ext cx="274" cy="126"/>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3" name="AutoShape 21"/>
            <p:cNvCxnSpPr>
              <a:cxnSpLocks noChangeShapeType="1"/>
              <a:stCxn id="65553" idx="0"/>
              <a:endCxn id="65558" idx="2"/>
            </p:cNvCxnSpPr>
            <p:nvPr/>
          </p:nvCxnSpPr>
          <p:spPr bwMode="auto">
            <a:xfrm flipH="1" flipV="1">
              <a:off x="1080" y="3460"/>
              <a:ext cx="296" cy="132"/>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4" name="AutoShape 22"/>
            <p:cNvCxnSpPr>
              <a:cxnSpLocks noChangeShapeType="1"/>
              <a:stCxn id="65558" idx="0"/>
              <a:endCxn id="65559" idx="2"/>
            </p:cNvCxnSpPr>
            <p:nvPr/>
          </p:nvCxnSpPr>
          <p:spPr bwMode="auto">
            <a:xfrm flipV="1">
              <a:off x="1080" y="3105"/>
              <a:ext cx="276" cy="139"/>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5" name="AutoShape 23"/>
            <p:cNvCxnSpPr>
              <a:cxnSpLocks noChangeShapeType="1"/>
              <a:stCxn id="65554" idx="0"/>
              <a:endCxn id="65559" idx="2"/>
            </p:cNvCxnSpPr>
            <p:nvPr/>
          </p:nvCxnSpPr>
          <p:spPr bwMode="auto">
            <a:xfrm flipH="1" flipV="1">
              <a:off x="1356" y="3105"/>
              <a:ext cx="291" cy="132"/>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6" name="AutoShape 24"/>
            <p:cNvCxnSpPr>
              <a:cxnSpLocks noChangeShapeType="1"/>
              <a:stCxn id="65559" idx="0"/>
              <a:endCxn id="65560" idx="2"/>
            </p:cNvCxnSpPr>
            <p:nvPr/>
          </p:nvCxnSpPr>
          <p:spPr bwMode="auto">
            <a:xfrm flipV="1">
              <a:off x="1356" y="2749"/>
              <a:ext cx="268" cy="140"/>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7" name="AutoShape 25"/>
            <p:cNvCxnSpPr>
              <a:cxnSpLocks noChangeShapeType="1"/>
              <a:stCxn id="65555" idx="0"/>
              <a:endCxn id="65560" idx="2"/>
            </p:cNvCxnSpPr>
            <p:nvPr/>
          </p:nvCxnSpPr>
          <p:spPr bwMode="auto">
            <a:xfrm flipH="1" flipV="1">
              <a:off x="1624" y="2749"/>
              <a:ext cx="305" cy="132"/>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8" name="AutoShape 26"/>
            <p:cNvCxnSpPr>
              <a:cxnSpLocks noChangeShapeType="1"/>
              <a:stCxn id="65560" idx="0"/>
              <a:endCxn id="65561" idx="2"/>
            </p:cNvCxnSpPr>
            <p:nvPr/>
          </p:nvCxnSpPr>
          <p:spPr bwMode="auto">
            <a:xfrm flipV="1">
              <a:off x="1624" y="2392"/>
              <a:ext cx="273" cy="141"/>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9" name="AutoShape 27"/>
            <p:cNvCxnSpPr>
              <a:cxnSpLocks noChangeShapeType="1"/>
              <a:stCxn id="65556" idx="0"/>
              <a:endCxn id="65561" idx="2"/>
            </p:cNvCxnSpPr>
            <p:nvPr/>
          </p:nvCxnSpPr>
          <p:spPr bwMode="auto">
            <a:xfrm flipH="1" flipV="1">
              <a:off x="1897" y="2392"/>
              <a:ext cx="272" cy="137"/>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5570" name="Freeform 28"/>
            <p:cNvSpPr>
              <a:spLocks/>
            </p:cNvSpPr>
            <p:nvPr/>
          </p:nvSpPr>
          <p:spPr bwMode="auto">
            <a:xfrm flipH="1" flipV="1">
              <a:off x="488" y="1650"/>
              <a:ext cx="2057" cy="2266"/>
            </a:xfrm>
            <a:custGeom>
              <a:avLst/>
              <a:gdLst>
                <a:gd name="T0" fmla="*/ 0 w 2101"/>
                <a:gd name="T1" fmla="*/ 0 h 2436"/>
                <a:gd name="T2" fmla="*/ 1665 w 2101"/>
                <a:gd name="T3" fmla="*/ 0 h 2436"/>
                <a:gd name="T4" fmla="*/ 1665 w 2101"/>
                <a:gd name="T5" fmla="*/ 933 h 2436"/>
                <a:gd name="T6" fmla="*/ 196 w 2101"/>
                <a:gd name="T7" fmla="*/ 933 h 2436"/>
                <a:gd name="T8" fmla="*/ 98 w 2101"/>
                <a:gd name="T9" fmla="*/ 1100 h 2436"/>
                <a:gd name="T10" fmla="*/ 98 w 2101"/>
                <a:gd name="T11" fmla="*/ 930 h 2436"/>
                <a:gd name="T12" fmla="*/ 0 w 2101"/>
                <a:gd name="T13" fmla="*/ 930 h 2436"/>
                <a:gd name="T14" fmla="*/ 0 w 2101"/>
                <a:gd name="T15" fmla="*/ 0 h 2436"/>
                <a:gd name="T16" fmla="*/ 0 60000 65536"/>
                <a:gd name="T17" fmla="*/ 0 60000 65536"/>
                <a:gd name="T18" fmla="*/ 0 60000 65536"/>
                <a:gd name="T19" fmla="*/ 0 60000 65536"/>
                <a:gd name="T20" fmla="*/ 0 60000 65536"/>
                <a:gd name="T21" fmla="*/ 0 60000 65536"/>
                <a:gd name="T22" fmla="*/ 0 60000 65536"/>
                <a:gd name="T23" fmla="*/ 0 60000 65536"/>
                <a:gd name="T24" fmla="*/ 0 w 2101"/>
                <a:gd name="T25" fmla="*/ 0 h 2436"/>
                <a:gd name="T26" fmla="*/ 2101 w 2101"/>
                <a:gd name="T27" fmla="*/ 2436 h 24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01" h="2436">
                  <a:moveTo>
                    <a:pt x="0" y="0"/>
                  </a:moveTo>
                  <a:lnTo>
                    <a:pt x="2101" y="0"/>
                  </a:lnTo>
                  <a:lnTo>
                    <a:pt x="2101" y="2068"/>
                  </a:lnTo>
                  <a:lnTo>
                    <a:pt x="247" y="2068"/>
                  </a:lnTo>
                  <a:lnTo>
                    <a:pt x="121" y="2436"/>
                  </a:lnTo>
                  <a:lnTo>
                    <a:pt x="121" y="2063"/>
                  </a:lnTo>
                  <a:lnTo>
                    <a:pt x="0" y="2063"/>
                  </a:lnTo>
                  <a:lnTo>
                    <a:pt x="0" y="0"/>
                  </a:lnTo>
                  <a:close/>
                </a:path>
              </a:pathLst>
            </a:custGeom>
            <a:noFill/>
            <a:ln w="19050">
              <a:solidFill>
                <a:schemeClr val="tx1"/>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5571" name="Text Box 29"/>
            <p:cNvSpPr txBox="1">
              <a:spLocks noChangeArrowheads="1"/>
            </p:cNvSpPr>
            <p:nvPr/>
          </p:nvSpPr>
          <p:spPr bwMode="auto">
            <a:xfrm>
              <a:off x="521" y="2026"/>
              <a:ext cx="48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i="0"/>
                <a:t>B's log</a:t>
              </a:r>
            </a:p>
          </p:txBody>
        </p:sp>
      </p:grpSp>
      <p:pic>
        <p:nvPicPr>
          <p:cNvPr id="65545" name="Picture 30" descr="MCj0431599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720975" y="1506538"/>
            <a:ext cx="434975"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6" name="Line 31"/>
          <p:cNvSpPr>
            <a:spLocks noChangeShapeType="1"/>
          </p:cNvSpPr>
          <p:nvPr/>
        </p:nvSpPr>
        <p:spPr bwMode="auto">
          <a:xfrm>
            <a:off x="1139825" y="2314575"/>
            <a:ext cx="2519363" cy="0"/>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47" name="Rectangle 32"/>
          <p:cNvSpPr>
            <a:spLocks noChangeArrowheads="1"/>
          </p:cNvSpPr>
          <p:nvPr/>
        </p:nvSpPr>
        <p:spPr bwMode="auto">
          <a:xfrm>
            <a:off x="1771650" y="2447925"/>
            <a:ext cx="1403350" cy="554038"/>
          </a:xfrm>
          <a:prstGeom prst="rect">
            <a:avLst/>
          </a:prstGeom>
          <a:solidFill>
            <a:srgbClr val="FF9900"/>
          </a:solidFill>
          <a:ln w="19050">
            <a:solidFill>
              <a:schemeClr val="tx1"/>
            </a:solidFill>
            <a:miter lim="800000"/>
            <a:headEnd/>
            <a:tailEnd/>
          </a:ln>
        </p:spPr>
        <p:txBody>
          <a:bodyPr wrap="none" anchor="ctr"/>
          <a:lstStyle/>
          <a:p>
            <a:r>
              <a:rPr lang="de-DE" i="0"/>
              <a:t>ACK      </a:t>
            </a:r>
            <a:br>
              <a:rPr lang="de-DE" i="0"/>
            </a:br>
            <a:endParaRPr lang="de-DE" i="0">
              <a:solidFill>
                <a:schemeClr val="hlink"/>
              </a:solidFill>
            </a:endParaRPr>
          </a:p>
        </p:txBody>
      </p:sp>
      <p:pic>
        <p:nvPicPr>
          <p:cNvPr id="65548" name="Picture 33" descr="MCj0431599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724150" y="2522538"/>
            <a:ext cx="434975"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5122" name="Rectangle 34"/>
          <p:cNvSpPr>
            <a:spLocks noChangeArrowheads="1"/>
          </p:cNvSpPr>
          <p:nvPr/>
        </p:nvSpPr>
        <p:spPr bwMode="auto">
          <a:xfrm>
            <a:off x="4432300" y="1525588"/>
            <a:ext cx="4548188" cy="414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l">
              <a:spcBef>
                <a:spcPct val="20000"/>
              </a:spcBef>
              <a:buClr>
                <a:schemeClr val="folHlink"/>
              </a:buClr>
              <a:buSzPct val="60000"/>
              <a:buFont typeface="Wingdings" charset="0"/>
              <a:buChar char="n"/>
            </a:pPr>
            <a:r>
              <a:rPr lang="de-DE" sz="2400" i="0" dirty="0" err="1"/>
              <a:t>What</a:t>
            </a:r>
            <a:r>
              <a:rPr lang="de-DE" sz="2400" i="0" dirty="0"/>
              <a:t> </a:t>
            </a:r>
            <a:r>
              <a:rPr lang="de-DE" sz="2400" i="0" dirty="0" err="1"/>
              <a:t>if</a:t>
            </a:r>
            <a:r>
              <a:rPr lang="de-DE" sz="2400" i="0" dirty="0"/>
              <a:t> a </a:t>
            </a:r>
            <a:r>
              <a:rPr lang="de-DE" sz="2400" i="0" dirty="0" err="1"/>
              <a:t>node</a:t>
            </a:r>
            <a:r>
              <a:rPr lang="de-DE" sz="2400" i="0" dirty="0"/>
              <a:t> </a:t>
            </a:r>
            <a:r>
              <a:rPr lang="de-DE" sz="2400" i="0" dirty="0" err="1"/>
              <a:t>modifies</a:t>
            </a:r>
            <a:r>
              <a:rPr lang="de-DE" sz="2400" i="0" dirty="0"/>
              <a:t> </a:t>
            </a:r>
            <a:r>
              <a:rPr lang="de-DE" sz="2400" i="0" dirty="0" err="1"/>
              <a:t>its</a:t>
            </a:r>
            <a:r>
              <a:rPr lang="de-DE" sz="2400" i="0" dirty="0"/>
              <a:t> log </a:t>
            </a:r>
            <a:r>
              <a:rPr lang="de-DE" sz="2400" i="0" dirty="0" err="1"/>
              <a:t>entries</a:t>
            </a:r>
            <a:r>
              <a:rPr lang="de-DE" sz="2400" i="0" dirty="0"/>
              <a:t>?</a:t>
            </a:r>
          </a:p>
          <a:p>
            <a:pPr marL="342900" indent="-342900" algn="l">
              <a:spcBef>
                <a:spcPct val="20000"/>
              </a:spcBef>
              <a:buClr>
                <a:schemeClr val="folHlink"/>
              </a:buClr>
              <a:buSzPct val="60000"/>
              <a:buFont typeface="Wingdings" charset="0"/>
              <a:buChar char="n"/>
            </a:pPr>
            <a:r>
              <a:rPr lang="de-DE" sz="2400" i="0" dirty="0"/>
              <a:t>Log </a:t>
            </a:r>
            <a:r>
              <a:rPr lang="de-DE" sz="2400" i="0" dirty="0" err="1"/>
              <a:t>entries</a:t>
            </a:r>
            <a:r>
              <a:rPr lang="de-DE" sz="2400" i="0" dirty="0"/>
              <a:t> form a </a:t>
            </a:r>
            <a:r>
              <a:rPr lang="de-DE" sz="2400" i="0" dirty="0" err="1"/>
              <a:t>hash</a:t>
            </a:r>
            <a:r>
              <a:rPr lang="de-DE" sz="2400" i="0" dirty="0"/>
              <a:t> </a:t>
            </a:r>
            <a:r>
              <a:rPr lang="de-DE" sz="2400" i="0" dirty="0" err="1"/>
              <a:t>chain</a:t>
            </a:r>
            <a:endParaRPr lang="de-DE" sz="2400" i="0" dirty="0"/>
          </a:p>
          <a:p>
            <a:pPr marL="742950" lvl="1" indent="-285750" algn="l">
              <a:spcBef>
                <a:spcPct val="20000"/>
              </a:spcBef>
              <a:buClr>
                <a:schemeClr val="hlink"/>
              </a:buClr>
              <a:buSzPct val="55000"/>
              <a:buFont typeface="Wingdings" charset="0"/>
              <a:buChar char="n"/>
            </a:pPr>
            <a:r>
              <a:rPr lang="de-DE" sz="2000" i="0" dirty="0" err="1"/>
              <a:t>Inspired</a:t>
            </a:r>
            <a:r>
              <a:rPr lang="de-DE" sz="2000" i="0" dirty="0"/>
              <a:t> </a:t>
            </a:r>
            <a:r>
              <a:rPr lang="de-DE" sz="2000" i="0" dirty="0" err="1"/>
              <a:t>by</a:t>
            </a:r>
            <a:r>
              <a:rPr lang="de-DE" sz="2000" i="0" dirty="0"/>
              <a:t> </a:t>
            </a:r>
            <a:r>
              <a:rPr lang="de-DE" sz="2000" i="0" dirty="0" err="1"/>
              <a:t>secure</a:t>
            </a:r>
            <a:r>
              <a:rPr lang="de-DE" sz="2000" i="0" dirty="0"/>
              <a:t> </a:t>
            </a:r>
            <a:r>
              <a:rPr lang="de-DE" sz="2000" i="0" dirty="0" err="1"/>
              <a:t>histories</a:t>
            </a:r>
            <a:r>
              <a:rPr lang="de-DE" sz="2000" i="0" dirty="0"/>
              <a:t> [Maniatis02]</a:t>
            </a:r>
          </a:p>
          <a:p>
            <a:pPr marL="342900" indent="-342900" algn="l">
              <a:spcBef>
                <a:spcPct val="20000"/>
              </a:spcBef>
              <a:buClr>
                <a:schemeClr val="folHlink"/>
              </a:buClr>
              <a:buSzPct val="60000"/>
              <a:buFont typeface="Wingdings" charset="0"/>
              <a:buChar char="n"/>
            </a:pPr>
            <a:r>
              <a:rPr lang="de-DE" sz="2400" i="0" dirty="0"/>
              <a:t>Hash </a:t>
            </a:r>
            <a:r>
              <a:rPr lang="de-DE" sz="2400" i="0" dirty="0" err="1"/>
              <a:t>is</a:t>
            </a:r>
            <a:r>
              <a:rPr lang="de-DE" sz="2400" i="0" dirty="0"/>
              <a:t> </a:t>
            </a:r>
            <a:r>
              <a:rPr lang="de-DE" sz="2400" i="0" dirty="0" err="1"/>
              <a:t>included</a:t>
            </a:r>
            <a:r>
              <a:rPr lang="de-DE" sz="2400" i="0" dirty="0"/>
              <a:t> </a:t>
            </a:r>
            <a:r>
              <a:rPr lang="de-DE" sz="2400" i="0" dirty="0" err="1"/>
              <a:t>with</a:t>
            </a:r>
            <a:r>
              <a:rPr lang="de-DE" sz="2400" i="0" dirty="0"/>
              <a:t> </a:t>
            </a:r>
            <a:r>
              <a:rPr lang="de-DE" sz="2400" i="0" dirty="0" err="1"/>
              <a:t>every</a:t>
            </a:r>
            <a:r>
              <a:rPr lang="de-DE" sz="2400" i="0" dirty="0"/>
              <a:t> </a:t>
            </a:r>
            <a:r>
              <a:rPr lang="de-DE" sz="2400" i="0" dirty="0" err="1"/>
              <a:t>message</a:t>
            </a:r>
            <a:r>
              <a:rPr lang="de-DE" sz="2400" i="0" dirty="0"/>
              <a:t> </a:t>
            </a:r>
            <a:r>
              <a:rPr lang="de-DE" sz="2400" i="0" dirty="0" err="1"/>
              <a:t>authenticator</a:t>
            </a:r>
            <a:r>
              <a:rPr lang="de-DE" sz="2400" i="0" dirty="0"/>
              <a:t/>
            </a:r>
            <a:br>
              <a:rPr lang="de-DE" sz="2400" i="0" dirty="0"/>
            </a:br>
            <a:r>
              <a:rPr lang="de-DE" sz="2400" i="0" dirty="0"/>
              <a:t>   </a:t>
            </a:r>
            <a:r>
              <a:rPr lang="de-DE" sz="2400" i="0" dirty="0">
                <a:sym typeface="Symbol" charset="0"/>
              </a:rPr>
              <a:t> </a:t>
            </a:r>
            <a:r>
              <a:rPr lang="de-DE" sz="2400" i="0" dirty="0" err="1">
                <a:sym typeface="Symbol" charset="0"/>
              </a:rPr>
              <a:t>n</a:t>
            </a:r>
            <a:r>
              <a:rPr lang="de-DE" sz="2400" i="0" dirty="0" err="1" smtClean="0">
                <a:sym typeface="Symbol" charset="0"/>
              </a:rPr>
              <a:t>ode</a:t>
            </a:r>
            <a:r>
              <a:rPr lang="de-DE" sz="2400" i="0" dirty="0" smtClean="0">
                <a:sym typeface="Symbol" charset="0"/>
              </a:rPr>
              <a:t> </a:t>
            </a:r>
            <a:r>
              <a:rPr lang="de-DE" sz="2400" i="0" dirty="0" err="1">
                <a:solidFill>
                  <a:srgbClr val="FF9900"/>
                </a:solidFill>
                <a:sym typeface="Symbol" charset="0"/>
              </a:rPr>
              <a:t>commits</a:t>
            </a:r>
            <a:r>
              <a:rPr lang="de-DE" sz="2400" i="0" dirty="0">
                <a:sym typeface="Symbol" charset="0"/>
              </a:rPr>
              <a:t> </a:t>
            </a:r>
            <a:r>
              <a:rPr lang="de-DE" sz="2400" i="0" dirty="0" err="1">
                <a:sym typeface="Symbol" charset="0"/>
              </a:rPr>
              <a:t>to</a:t>
            </a:r>
            <a:r>
              <a:rPr lang="de-DE" sz="2400" i="0" dirty="0">
                <a:sym typeface="Symbol" charset="0"/>
              </a:rPr>
              <a:t> </a:t>
            </a:r>
            <a:r>
              <a:rPr lang="de-DE" sz="2400" i="0" dirty="0" err="1">
                <a:sym typeface="Symbol" charset="0"/>
              </a:rPr>
              <a:t>its</a:t>
            </a:r>
            <a:r>
              <a:rPr lang="de-DE" sz="2400" i="0" dirty="0">
                <a:sym typeface="Symbol" charset="0"/>
              </a:rPr>
              <a:t/>
            </a:r>
            <a:br>
              <a:rPr lang="de-DE" sz="2400" i="0" dirty="0">
                <a:sym typeface="Symbol" charset="0"/>
              </a:rPr>
            </a:br>
            <a:r>
              <a:rPr lang="de-DE" sz="2400" i="0" dirty="0">
                <a:sym typeface="Symbol" charset="0"/>
              </a:rPr>
              <a:t>       </a:t>
            </a:r>
            <a:r>
              <a:rPr lang="de-DE" sz="2400" i="0" dirty="0" err="1">
                <a:sym typeface="Symbol" charset="0"/>
              </a:rPr>
              <a:t>current</a:t>
            </a:r>
            <a:r>
              <a:rPr lang="de-DE" sz="2400" i="0" dirty="0">
                <a:sym typeface="Symbol" charset="0"/>
              </a:rPr>
              <a:t> </a:t>
            </a:r>
            <a:r>
              <a:rPr lang="de-DE" sz="2400" i="0" dirty="0" err="1">
                <a:sym typeface="Symbol" charset="0"/>
              </a:rPr>
              <a:t>state</a:t>
            </a:r>
            <a:r>
              <a:rPr lang="de-DE" sz="2400" i="0" dirty="0">
                <a:sym typeface="Symbol" charset="0"/>
              </a:rPr>
              <a:t/>
            </a:r>
            <a:br>
              <a:rPr lang="de-DE" sz="2400" i="0" dirty="0">
                <a:sym typeface="Symbol" charset="0"/>
              </a:rPr>
            </a:br>
            <a:r>
              <a:rPr lang="de-DE" sz="2400" i="0" dirty="0">
                <a:sym typeface="Symbol" charset="0"/>
              </a:rPr>
              <a:t>  </a:t>
            </a:r>
            <a:r>
              <a:rPr lang="de-DE" sz="2400" i="0" dirty="0"/>
              <a:t> </a:t>
            </a:r>
            <a:r>
              <a:rPr lang="de-DE" sz="2400" i="0" dirty="0">
                <a:sym typeface="Symbol" charset="0"/>
              </a:rPr>
              <a:t> </a:t>
            </a:r>
            <a:r>
              <a:rPr lang="de-DE" sz="2400" i="0" dirty="0" err="1">
                <a:sym typeface="Symbol" charset="0"/>
              </a:rPr>
              <a:t>c</a:t>
            </a:r>
            <a:r>
              <a:rPr lang="de-DE" sz="2400" i="0" dirty="0" err="1" smtClean="0">
                <a:sym typeface="Symbol" charset="0"/>
              </a:rPr>
              <a:t>hanges</a:t>
            </a:r>
            <a:r>
              <a:rPr lang="de-DE" sz="2400" i="0" dirty="0" smtClean="0">
                <a:sym typeface="Symbol" charset="0"/>
              </a:rPr>
              <a:t> </a:t>
            </a:r>
            <a:r>
              <a:rPr lang="de-DE" sz="2400" i="0" dirty="0" err="1">
                <a:sym typeface="Symbol" charset="0"/>
              </a:rPr>
              <a:t>are</a:t>
            </a:r>
            <a:r>
              <a:rPr lang="de-DE" sz="2400" i="0" dirty="0">
                <a:sym typeface="Symbol" charset="0"/>
              </a:rPr>
              <a:t> evident</a:t>
            </a:r>
          </a:p>
        </p:txBody>
      </p:sp>
      <p:sp>
        <p:nvSpPr>
          <p:cNvPr id="1625123" name="Text Box 35"/>
          <p:cNvSpPr txBox="1">
            <a:spLocks noChangeArrowheads="1"/>
          </p:cNvSpPr>
          <p:nvPr/>
        </p:nvSpPr>
        <p:spPr bwMode="auto">
          <a:xfrm>
            <a:off x="1766888" y="1649413"/>
            <a:ext cx="10556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tabLst>
                <a:tab pos="6061075" algn="l"/>
                <a:tab pos="6400800" algn="l"/>
                <a:tab pos="7202488" algn="l"/>
              </a:tabLst>
              <a:defRPr sz="1600" i="1">
                <a:solidFill>
                  <a:schemeClr val="tx1"/>
                </a:solidFill>
                <a:latin typeface="Tahoma" charset="0"/>
                <a:ea typeface="ＭＳ Ｐゴシック" charset="0"/>
                <a:cs typeface="ＭＳ Ｐゴシック" charset="0"/>
              </a:defRPr>
            </a:lvl1pPr>
            <a:lvl2pPr marL="742950" indent="-285750" eaLnBrk="0" hangingPunct="0">
              <a:tabLst>
                <a:tab pos="6061075" algn="l"/>
                <a:tab pos="6400800" algn="l"/>
                <a:tab pos="7202488" algn="l"/>
              </a:tabLst>
              <a:defRPr sz="1600" i="1">
                <a:solidFill>
                  <a:schemeClr val="tx1"/>
                </a:solidFill>
                <a:latin typeface="Tahoma" charset="0"/>
                <a:ea typeface="ＭＳ Ｐゴシック" charset="0"/>
              </a:defRPr>
            </a:lvl2pPr>
            <a:lvl3pPr marL="1143000" indent="-228600" eaLnBrk="0" hangingPunct="0">
              <a:tabLst>
                <a:tab pos="6061075" algn="l"/>
                <a:tab pos="6400800" algn="l"/>
                <a:tab pos="7202488" algn="l"/>
              </a:tabLst>
              <a:defRPr sz="1600" i="1">
                <a:solidFill>
                  <a:schemeClr val="tx1"/>
                </a:solidFill>
                <a:latin typeface="Tahoma" charset="0"/>
                <a:ea typeface="ＭＳ Ｐゴシック" charset="0"/>
              </a:defRPr>
            </a:lvl3pPr>
            <a:lvl4pPr marL="1600200" indent="-228600" eaLnBrk="0" hangingPunct="0">
              <a:tabLst>
                <a:tab pos="6061075" algn="l"/>
                <a:tab pos="6400800" algn="l"/>
                <a:tab pos="7202488" algn="l"/>
              </a:tabLst>
              <a:defRPr sz="1600" i="1">
                <a:solidFill>
                  <a:schemeClr val="tx1"/>
                </a:solidFill>
                <a:latin typeface="Tahoma" charset="0"/>
                <a:ea typeface="ＭＳ Ｐゴシック" charset="0"/>
              </a:defRPr>
            </a:lvl4pPr>
            <a:lvl5pPr marL="2057400" indent="-228600" eaLnBrk="0" hangingPunct="0">
              <a:tabLst>
                <a:tab pos="6061075" algn="l"/>
                <a:tab pos="6400800" algn="l"/>
                <a:tab pos="7202488" algn="l"/>
              </a:tabLst>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9pPr>
          </a:lstStyle>
          <a:p>
            <a:pPr algn="l" eaLnBrk="1" hangingPunct="1">
              <a:spcBef>
                <a:spcPct val="20000"/>
              </a:spcBef>
              <a:buClr>
                <a:schemeClr val="hlink"/>
              </a:buClr>
              <a:buSzPct val="55000"/>
              <a:buFont typeface="Wingdings" charset="0"/>
              <a:buNone/>
            </a:pPr>
            <a:r>
              <a:rPr lang="en-US" i="0">
                <a:solidFill>
                  <a:schemeClr val="hlink"/>
                </a:solidFill>
              </a:rPr>
              <a:t>Hash(log)</a:t>
            </a:r>
          </a:p>
        </p:txBody>
      </p:sp>
      <p:sp>
        <p:nvSpPr>
          <p:cNvPr id="1625124" name="Text Box 36"/>
          <p:cNvSpPr txBox="1">
            <a:spLocks noChangeArrowheads="1"/>
          </p:cNvSpPr>
          <p:nvPr/>
        </p:nvSpPr>
        <p:spPr bwMode="auto">
          <a:xfrm>
            <a:off x="1754188" y="2673350"/>
            <a:ext cx="10556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tabLst>
                <a:tab pos="6061075" algn="l"/>
                <a:tab pos="6400800" algn="l"/>
                <a:tab pos="7202488" algn="l"/>
              </a:tabLst>
              <a:defRPr sz="1600" i="1">
                <a:solidFill>
                  <a:schemeClr val="tx1"/>
                </a:solidFill>
                <a:latin typeface="Tahoma" charset="0"/>
                <a:ea typeface="ＭＳ Ｐゴシック" charset="0"/>
                <a:cs typeface="ＭＳ Ｐゴシック" charset="0"/>
              </a:defRPr>
            </a:lvl1pPr>
            <a:lvl2pPr marL="742950" indent="-285750" eaLnBrk="0" hangingPunct="0">
              <a:tabLst>
                <a:tab pos="6061075" algn="l"/>
                <a:tab pos="6400800" algn="l"/>
                <a:tab pos="7202488" algn="l"/>
              </a:tabLst>
              <a:defRPr sz="1600" i="1">
                <a:solidFill>
                  <a:schemeClr val="tx1"/>
                </a:solidFill>
                <a:latin typeface="Tahoma" charset="0"/>
                <a:ea typeface="ＭＳ Ｐゴシック" charset="0"/>
              </a:defRPr>
            </a:lvl2pPr>
            <a:lvl3pPr marL="1143000" indent="-228600" eaLnBrk="0" hangingPunct="0">
              <a:tabLst>
                <a:tab pos="6061075" algn="l"/>
                <a:tab pos="6400800" algn="l"/>
                <a:tab pos="7202488" algn="l"/>
              </a:tabLst>
              <a:defRPr sz="1600" i="1">
                <a:solidFill>
                  <a:schemeClr val="tx1"/>
                </a:solidFill>
                <a:latin typeface="Tahoma" charset="0"/>
                <a:ea typeface="ＭＳ Ｐゴシック" charset="0"/>
              </a:defRPr>
            </a:lvl3pPr>
            <a:lvl4pPr marL="1600200" indent="-228600" eaLnBrk="0" hangingPunct="0">
              <a:tabLst>
                <a:tab pos="6061075" algn="l"/>
                <a:tab pos="6400800" algn="l"/>
                <a:tab pos="7202488" algn="l"/>
              </a:tabLst>
              <a:defRPr sz="1600" i="1">
                <a:solidFill>
                  <a:schemeClr val="tx1"/>
                </a:solidFill>
                <a:latin typeface="Tahoma" charset="0"/>
                <a:ea typeface="ＭＳ Ｐゴシック" charset="0"/>
              </a:defRPr>
            </a:lvl4pPr>
            <a:lvl5pPr marL="2057400" indent="-228600" eaLnBrk="0" hangingPunct="0">
              <a:tabLst>
                <a:tab pos="6061075" algn="l"/>
                <a:tab pos="6400800" algn="l"/>
                <a:tab pos="7202488" algn="l"/>
              </a:tabLst>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tabLst>
                <a:tab pos="6061075" algn="l"/>
                <a:tab pos="6400800" algn="l"/>
                <a:tab pos="7202488" algn="l"/>
              </a:tabLst>
              <a:defRPr sz="1600" i="1">
                <a:solidFill>
                  <a:schemeClr val="tx1"/>
                </a:solidFill>
                <a:latin typeface="Tahoma" charset="0"/>
                <a:ea typeface="ＭＳ Ｐゴシック" charset="0"/>
              </a:defRPr>
            </a:lvl9pPr>
          </a:lstStyle>
          <a:p>
            <a:pPr algn="l" eaLnBrk="1" hangingPunct="1">
              <a:spcBef>
                <a:spcPct val="20000"/>
              </a:spcBef>
              <a:buClr>
                <a:schemeClr val="hlink"/>
              </a:buClr>
              <a:buSzPct val="55000"/>
              <a:buFont typeface="Wingdings" charset="0"/>
              <a:buNone/>
            </a:pPr>
            <a:r>
              <a:rPr lang="en-US" i="0">
                <a:solidFill>
                  <a:schemeClr val="hlink"/>
                </a:solidFill>
              </a:rPr>
              <a:t>Hash(log)</a:t>
            </a:r>
          </a:p>
        </p:txBody>
      </p:sp>
    </p:spTree>
    <p:custDataLst>
      <p:tags r:id="rId1"/>
    </p:custDataLst>
    <p:extLst>
      <p:ext uri="{BB962C8B-B14F-4D97-AF65-F5344CB8AC3E}">
        <p14:creationId xmlns:p14="http://schemas.microsoft.com/office/powerpoint/2010/main" val="263577113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2512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25122">
                                            <p:txEl>
                                              <p:pRg st="2" end="2"/>
                                            </p:txEl>
                                          </p:spTgt>
                                        </p:tgtEl>
                                        <p:attrNameLst>
                                          <p:attrName>style.visibility</p:attrName>
                                        </p:attrNameLst>
                                      </p:cBhvr>
                                      <p:to>
                                        <p:strVal val="visible"/>
                                      </p:to>
                                    </p:set>
                                  </p:childTnLst>
                                </p:cTn>
                              </p:par>
                            </p:childTnLst>
                          </p:cTn>
                        </p:par>
                        <p:par>
                          <p:cTn id="9" fill="hold" nodeType="afterGroup">
                            <p:stCondLst>
                              <p:cond delay="0"/>
                            </p:stCondLst>
                            <p:childTnLst>
                              <p:par>
                                <p:cTn id="10" presetID="22" presetClass="entr" presetSubtype="1"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625122">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251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25124"/>
                                        </p:tgtEl>
                                        <p:attrNameLst>
                                          <p:attrName>style.visibility</p:attrName>
                                        </p:attrNameLst>
                                      </p:cBhvr>
                                      <p:to>
                                        <p:strVal val="visible"/>
                                      </p:to>
                                    </p:set>
                                  </p:childTnLst>
                                </p:cTn>
                              </p:par>
                            </p:childTnLst>
                          </p:cTn>
                        </p:par>
                        <p:par>
                          <p:cTn id="25" fill="hold" nodeType="afterGroup">
                            <p:stCondLst>
                              <p:cond delay="0"/>
                            </p:stCondLst>
                            <p:childTnLst>
                              <p:par>
                                <p:cTn id="26" presetID="1" presetClass="exit" presetSubtype="0" fill="hold" grpId="1" nodeType="afterEffect">
                                  <p:stCondLst>
                                    <p:cond delay="300"/>
                                  </p:stCondLst>
                                  <p:childTnLst>
                                    <p:set>
                                      <p:cBhvr>
                                        <p:cTn id="27" dur="1" fill="hold">
                                          <p:stCondLst>
                                            <p:cond delay="0"/>
                                          </p:stCondLst>
                                        </p:cTn>
                                        <p:tgtEl>
                                          <p:spTgt spid="1625123"/>
                                        </p:tgtEl>
                                        <p:attrNameLst>
                                          <p:attrName>style.visibility</p:attrName>
                                        </p:attrNameLst>
                                      </p:cBhvr>
                                      <p:to>
                                        <p:strVal val="hidden"/>
                                      </p:to>
                                    </p:set>
                                  </p:childTnLst>
                                </p:cTn>
                              </p:par>
                              <p:par>
                                <p:cTn id="28" presetID="1" presetClass="exit" presetSubtype="0" fill="hold" grpId="1" nodeType="withEffect">
                                  <p:stCondLst>
                                    <p:cond delay="300"/>
                                  </p:stCondLst>
                                  <p:childTnLst>
                                    <p:set>
                                      <p:cBhvr>
                                        <p:cTn id="29" dur="1" fill="hold">
                                          <p:stCondLst>
                                            <p:cond delay="0"/>
                                          </p:stCondLst>
                                        </p:cTn>
                                        <p:tgtEl>
                                          <p:spTgt spid="1625124"/>
                                        </p:tgtEl>
                                        <p:attrNameLst>
                                          <p:attrName>style.visibility</p:attrName>
                                        </p:attrNameLst>
                                      </p:cBhvr>
                                      <p:to>
                                        <p:strVal val="hidden"/>
                                      </p:to>
                                    </p:set>
                                  </p:childTnLst>
                                </p:cTn>
                              </p:par>
                            </p:childTnLst>
                          </p:cTn>
                        </p:par>
                        <p:par>
                          <p:cTn id="30" fill="hold" nodeType="afterGroup">
                            <p:stCondLst>
                              <p:cond delay="300"/>
                            </p:stCondLst>
                            <p:childTnLst>
                              <p:par>
                                <p:cTn id="31" presetID="1" presetClass="entr" presetSubtype="0" fill="hold" grpId="2" nodeType="afterEffect">
                                  <p:stCondLst>
                                    <p:cond delay="300"/>
                                  </p:stCondLst>
                                  <p:childTnLst>
                                    <p:set>
                                      <p:cBhvr>
                                        <p:cTn id="32" dur="1" fill="hold">
                                          <p:stCondLst>
                                            <p:cond delay="0"/>
                                          </p:stCondLst>
                                        </p:cTn>
                                        <p:tgtEl>
                                          <p:spTgt spid="1625123"/>
                                        </p:tgtEl>
                                        <p:attrNameLst>
                                          <p:attrName>style.visibility</p:attrName>
                                        </p:attrNameLst>
                                      </p:cBhvr>
                                      <p:to>
                                        <p:strVal val="visible"/>
                                      </p:to>
                                    </p:set>
                                  </p:childTnLst>
                                </p:cTn>
                              </p:par>
                              <p:par>
                                <p:cTn id="33" presetID="1" presetClass="entr" presetSubtype="0" fill="hold" grpId="2" nodeType="withEffect">
                                  <p:stCondLst>
                                    <p:cond delay="300"/>
                                  </p:stCondLst>
                                  <p:childTnLst>
                                    <p:set>
                                      <p:cBhvr>
                                        <p:cTn id="34" dur="1" fill="hold">
                                          <p:stCondLst>
                                            <p:cond delay="0"/>
                                          </p:stCondLst>
                                        </p:cTn>
                                        <p:tgtEl>
                                          <p:spTgt spid="1625124"/>
                                        </p:tgtEl>
                                        <p:attrNameLst>
                                          <p:attrName>style.visibility</p:attrName>
                                        </p:attrNameLst>
                                      </p:cBhvr>
                                      <p:to>
                                        <p:strVal val="visible"/>
                                      </p:to>
                                    </p:set>
                                  </p:childTnLst>
                                </p:cTn>
                              </p:par>
                            </p:childTnLst>
                          </p:cTn>
                        </p:par>
                        <p:par>
                          <p:cTn id="35" fill="hold" nodeType="afterGroup">
                            <p:stCondLst>
                              <p:cond delay="600"/>
                            </p:stCondLst>
                            <p:childTnLst>
                              <p:par>
                                <p:cTn id="36" presetID="1" presetClass="exit" presetSubtype="0" fill="hold" grpId="3" nodeType="afterEffect">
                                  <p:stCondLst>
                                    <p:cond delay="300"/>
                                  </p:stCondLst>
                                  <p:childTnLst>
                                    <p:set>
                                      <p:cBhvr>
                                        <p:cTn id="37" dur="1" fill="hold">
                                          <p:stCondLst>
                                            <p:cond delay="0"/>
                                          </p:stCondLst>
                                        </p:cTn>
                                        <p:tgtEl>
                                          <p:spTgt spid="1625123"/>
                                        </p:tgtEl>
                                        <p:attrNameLst>
                                          <p:attrName>style.visibility</p:attrName>
                                        </p:attrNameLst>
                                      </p:cBhvr>
                                      <p:to>
                                        <p:strVal val="hidden"/>
                                      </p:to>
                                    </p:set>
                                  </p:childTnLst>
                                </p:cTn>
                              </p:par>
                              <p:par>
                                <p:cTn id="38" presetID="1" presetClass="exit" presetSubtype="0" fill="hold" grpId="3" nodeType="withEffect">
                                  <p:stCondLst>
                                    <p:cond delay="300"/>
                                  </p:stCondLst>
                                  <p:childTnLst>
                                    <p:set>
                                      <p:cBhvr>
                                        <p:cTn id="39" dur="1" fill="hold">
                                          <p:stCondLst>
                                            <p:cond delay="0"/>
                                          </p:stCondLst>
                                        </p:cTn>
                                        <p:tgtEl>
                                          <p:spTgt spid="1625124"/>
                                        </p:tgtEl>
                                        <p:attrNameLst>
                                          <p:attrName>style.visibility</p:attrName>
                                        </p:attrNameLst>
                                      </p:cBhvr>
                                      <p:to>
                                        <p:strVal val="hidden"/>
                                      </p:to>
                                    </p:set>
                                  </p:childTnLst>
                                </p:cTn>
                              </p:par>
                            </p:childTnLst>
                          </p:cTn>
                        </p:par>
                        <p:par>
                          <p:cTn id="40" fill="hold" nodeType="afterGroup">
                            <p:stCondLst>
                              <p:cond delay="900"/>
                            </p:stCondLst>
                            <p:childTnLst>
                              <p:par>
                                <p:cTn id="41" presetID="1" presetClass="entr" presetSubtype="0" fill="hold" grpId="4" nodeType="afterEffect">
                                  <p:stCondLst>
                                    <p:cond delay="300"/>
                                  </p:stCondLst>
                                  <p:childTnLst>
                                    <p:set>
                                      <p:cBhvr>
                                        <p:cTn id="42" dur="1" fill="hold">
                                          <p:stCondLst>
                                            <p:cond delay="0"/>
                                          </p:stCondLst>
                                        </p:cTn>
                                        <p:tgtEl>
                                          <p:spTgt spid="1625123"/>
                                        </p:tgtEl>
                                        <p:attrNameLst>
                                          <p:attrName>style.visibility</p:attrName>
                                        </p:attrNameLst>
                                      </p:cBhvr>
                                      <p:to>
                                        <p:strVal val="visible"/>
                                      </p:to>
                                    </p:set>
                                  </p:childTnLst>
                                </p:cTn>
                              </p:par>
                              <p:par>
                                <p:cTn id="43" presetID="1" presetClass="entr" presetSubtype="0" fill="hold" grpId="4" nodeType="withEffect">
                                  <p:stCondLst>
                                    <p:cond delay="300"/>
                                  </p:stCondLst>
                                  <p:childTnLst>
                                    <p:set>
                                      <p:cBhvr>
                                        <p:cTn id="44" dur="1" fill="hold">
                                          <p:stCondLst>
                                            <p:cond delay="0"/>
                                          </p:stCondLst>
                                        </p:cTn>
                                        <p:tgtEl>
                                          <p:spTgt spid="1625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5123" grpId="0"/>
      <p:bldP spid="1625123" grpId="1"/>
      <p:bldP spid="1625123" grpId="2"/>
      <p:bldP spid="1625123" grpId="3"/>
      <p:bldP spid="1625123" grpId="4"/>
      <p:bldP spid="1625124" grpId="0"/>
      <p:bldP spid="1625124" grpId="1"/>
      <p:bldP spid="1625124" grpId="2"/>
      <p:bldP spid="1625124" grpId="3"/>
      <p:bldP spid="1625124" grpId="4"/>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57B3A0BC-D64B-2843-8DCC-F42617EA843F}" type="slidenum">
              <a:rPr lang="en-GB" sz="1400" i="0"/>
              <a:pPr eaLnBrk="1" hangingPunct="1"/>
              <a:t>19</a:t>
            </a:fld>
            <a:endParaRPr lang="en-GB" sz="1400" i="0"/>
          </a:p>
        </p:txBody>
      </p:sp>
      <p:sp>
        <p:nvSpPr>
          <p:cNvPr id="67586" name="Rectangle 4"/>
          <p:cNvSpPr>
            <a:spLocks noGrp="1" noChangeArrowheads="1"/>
          </p:cNvSpPr>
          <p:nvPr>
            <p:ph type="title"/>
          </p:nvPr>
        </p:nvSpPr>
        <p:spPr/>
        <p:txBody>
          <a:bodyPr/>
          <a:lstStyle/>
          <a:p>
            <a:pPr eaLnBrk="1" hangingPunct="1"/>
            <a:r>
              <a:rPr lang="de-DE">
                <a:latin typeface="Tahoma" charset="0"/>
              </a:rPr>
              <a:t>PeerReview detects </a:t>
            </a:r>
            <a:r>
              <a:rPr lang="en-US">
                <a:latin typeface="Tahoma" charset="0"/>
              </a:rPr>
              <a:t>omission</a:t>
            </a:r>
          </a:p>
        </p:txBody>
      </p:sp>
      <p:sp>
        <p:nvSpPr>
          <p:cNvPr id="67587" name="Rectangle 5"/>
          <p:cNvSpPr>
            <a:spLocks noGrp="1" noChangeArrowheads="1"/>
          </p:cNvSpPr>
          <p:nvPr>
            <p:ph type="body" idx="1"/>
          </p:nvPr>
        </p:nvSpPr>
        <p:spPr>
          <a:xfrm>
            <a:off x="5075238" y="1412875"/>
            <a:ext cx="3706812" cy="4979988"/>
          </a:xfrm>
        </p:spPr>
        <p:txBody>
          <a:bodyPr/>
          <a:lstStyle/>
          <a:p>
            <a:pPr eaLnBrk="1" hangingPunct="1">
              <a:lnSpc>
                <a:spcPct val="90000"/>
              </a:lnSpc>
            </a:pPr>
            <a:r>
              <a:rPr lang="de-DE" sz="2400" dirty="0" err="1">
                <a:latin typeface="Tahoma" charset="0"/>
              </a:rPr>
              <a:t>What</a:t>
            </a:r>
            <a:r>
              <a:rPr lang="de-DE" sz="2400" dirty="0">
                <a:latin typeface="Tahoma" charset="0"/>
              </a:rPr>
              <a:t> </a:t>
            </a:r>
            <a:r>
              <a:rPr lang="de-DE" sz="2400" dirty="0" err="1">
                <a:latin typeface="Tahoma" charset="0"/>
              </a:rPr>
              <a:t>if</a:t>
            </a:r>
            <a:r>
              <a:rPr lang="de-DE" sz="2400" dirty="0">
                <a:latin typeface="Tahoma" charset="0"/>
              </a:rPr>
              <a:t> a </a:t>
            </a:r>
            <a:r>
              <a:rPr lang="de-DE" sz="2400" dirty="0" err="1">
                <a:latin typeface="Tahoma" charset="0"/>
              </a:rPr>
              <a:t>node</a:t>
            </a:r>
            <a:r>
              <a:rPr lang="de-DE" sz="2400" dirty="0">
                <a:latin typeface="Tahoma" charset="0"/>
              </a:rPr>
              <a:t> </a:t>
            </a:r>
            <a:r>
              <a:rPr lang="de-DE" sz="2400" dirty="0" err="1">
                <a:latin typeface="Tahoma" charset="0"/>
              </a:rPr>
              <a:t>omits</a:t>
            </a:r>
            <a:r>
              <a:rPr lang="de-DE" sz="2400" dirty="0">
                <a:latin typeface="Tahoma" charset="0"/>
              </a:rPr>
              <a:t> log </a:t>
            </a:r>
            <a:r>
              <a:rPr lang="de-DE" sz="2400" dirty="0" err="1">
                <a:latin typeface="Tahoma" charset="0"/>
              </a:rPr>
              <a:t>entries</a:t>
            </a:r>
            <a:r>
              <a:rPr lang="de-DE" sz="2400" dirty="0">
                <a:latin typeface="Tahoma" charset="0"/>
              </a:rPr>
              <a:t>?</a:t>
            </a:r>
          </a:p>
          <a:p>
            <a:pPr eaLnBrk="1" hangingPunct="1">
              <a:lnSpc>
                <a:spcPct val="90000"/>
              </a:lnSpc>
            </a:pPr>
            <a:r>
              <a:rPr lang="de-DE" sz="2400" dirty="0" err="1">
                <a:latin typeface="Tahoma" charset="0"/>
              </a:rPr>
              <a:t>While</a:t>
            </a:r>
            <a:r>
              <a:rPr lang="de-DE" sz="2400" dirty="0">
                <a:latin typeface="Tahoma" charset="0"/>
              </a:rPr>
              <a:t> </a:t>
            </a:r>
            <a:r>
              <a:rPr lang="de-DE" sz="2400" dirty="0" err="1">
                <a:latin typeface="Tahoma" charset="0"/>
              </a:rPr>
              <a:t>inspecting</a:t>
            </a:r>
            <a:r>
              <a:rPr lang="de-DE" sz="2400" dirty="0">
                <a:latin typeface="Tahoma" charset="0"/>
              </a:rPr>
              <a:t> A</a:t>
            </a:r>
            <a:r>
              <a:rPr lang="ja-JP" altLang="en-US" sz="2400" dirty="0">
                <a:latin typeface="Tahoma" charset="0"/>
              </a:rPr>
              <a:t>’</a:t>
            </a:r>
            <a:r>
              <a:rPr lang="de-DE" altLang="ja-JP" sz="2400" dirty="0">
                <a:latin typeface="Tahoma" charset="0"/>
              </a:rPr>
              <a:t>s log, </a:t>
            </a:r>
            <a:r>
              <a:rPr lang="en-US" altLang="ja-JP" sz="2400" dirty="0">
                <a:latin typeface="Tahoma" charset="0"/>
              </a:rPr>
              <a:t>A</a:t>
            </a:r>
            <a:r>
              <a:rPr lang="ja-JP" altLang="en-US" sz="2400" dirty="0">
                <a:latin typeface="Tahoma" charset="0"/>
              </a:rPr>
              <a:t>’</a:t>
            </a:r>
            <a:r>
              <a:rPr lang="en-US" altLang="ja-JP" sz="2400" dirty="0">
                <a:latin typeface="Tahoma" charset="0"/>
              </a:rPr>
              <a:t>s witnesses send</a:t>
            </a:r>
            <a:r>
              <a:rPr lang="de-DE" altLang="ja-JP" sz="2400" dirty="0">
                <a:latin typeface="Tahoma" charset="0"/>
              </a:rPr>
              <a:t> </a:t>
            </a:r>
            <a:r>
              <a:rPr lang="de-DE" altLang="ja-JP" sz="2400" dirty="0" err="1">
                <a:latin typeface="Tahoma" charset="0"/>
              </a:rPr>
              <a:t>msg</a:t>
            </a:r>
            <a:r>
              <a:rPr lang="de-DE" altLang="ja-JP" sz="2400" dirty="0">
                <a:latin typeface="Tahoma" charset="0"/>
              </a:rPr>
              <a:t> </a:t>
            </a:r>
            <a:r>
              <a:rPr lang="de-DE" altLang="ja-JP" sz="2400" dirty="0" err="1">
                <a:latin typeface="Tahoma" charset="0"/>
              </a:rPr>
              <a:t>authenticators</a:t>
            </a:r>
            <a:r>
              <a:rPr lang="de-DE" altLang="ja-JP" sz="2400" dirty="0">
                <a:latin typeface="Tahoma" charset="0"/>
              </a:rPr>
              <a:t> </a:t>
            </a:r>
            <a:r>
              <a:rPr lang="de-DE" altLang="ja-JP" sz="2400" dirty="0" err="1">
                <a:latin typeface="Tahoma" charset="0"/>
              </a:rPr>
              <a:t>signed</a:t>
            </a:r>
            <a:r>
              <a:rPr lang="de-DE" altLang="ja-JP" sz="2400" dirty="0">
                <a:latin typeface="Tahoma" charset="0"/>
              </a:rPr>
              <a:t> </a:t>
            </a:r>
            <a:r>
              <a:rPr lang="de-DE" altLang="ja-JP" sz="2400" dirty="0" err="1">
                <a:latin typeface="Tahoma" charset="0"/>
              </a:rPr>
              <a:t>by</a:t>
            </a:r>
            <a:r>
              <a:rPr lang="de-DE" altLang="ja-JP" sz="2400" dirty="0">
                <a:latin typeface="Tahoma" charset="0"/>
              </a:rPr>
              <a:t> B </a:t>
            </a:r>
            <a:r>
              <a:rPr lang="de-DE" altLang="ja-JP" sz="2400" dirty="0" err="1">
                <a:latin typeface="Tahoma" charset="0"/>
              </a:rPr>
              <a:t>to</a:t>
            </a:r>
            <a:r>
              <a:rPr lang="de-DE" altLang="ja-JP" sz="2400" dirty="0">
                <a:latin typeface="Tahoma" charset="0"/>
              </a:rPr>
              <a:t> B</a:t>
            </a:r>
            <a:r>
              <a:rPr lang="ja-JP" altLang="en-US" sz="2400" dirty="0">
                <a:latin typeface="Tahoma" charset="0"/>
              </a:rPr>
              <a:t>’</a:t>
            </a:r>
            <a:r>
              <a:rPr lang="de-DE" altLang="ja-JP" sz="2400" dirty="0">
                <a:latin typeface="Tahoma" charset="0"/>
              </a:rPr>
              <a:t>s </a:t>
            </a:r>
            <a:r>
              <a:rPr lang="de-DE" altLang="ja-JP" sz="2400" dirty="0" err="1">
                <a:latin typeface="Tahoma" charset="0"/>
              </a:rPr>
              <a:t>witnesses</a:t>
            </a:r>
            <a:endParaRPr lang="de-DE" altLang="ja-JP" sz="2400" dirty="0">
              <a:latin typeface="Tahoma" charset="0"/>
            </a:endParaRPr>
          </a:p>
          <a:p>
            <a:pPr eaLnBrk="1" hangingPunct="1">
              <a:lnSpc>
                <a:spcPct val="90000"/>
              </a:lnSpc>
            </a:pPr>
            <a:r>
              <a:rPr lang="de-DE" sz="2400" dirty="0">
                <a:latin typeface="Tahoma" charset="0"/>
              </a:rPr>
              <a:t>Thus, </a:t>
            </a:r>
            <a:r>
              <a:rPr lang="de-DE" sz="2400" dirty="0" err="1">
                <a:latin typeface="Tahoma" charset="0"/>
              </a:rPr>
              <a:t>witnesses</a:t>
            </a:r>
            <a:r>
              <a:rPr lang="de-DE" sz="2400" dirty="0">
                <a:latin typeface="Tahoma" charset="0"/>
              </a:rPr>
              <a:t> </a:t>
            </a:r>
            <a:r>
              <a:rPr lang="de-DE" sz="2400" dirty="0" err="1">
                <a:latin typeface="Tahoma" charset="0"/>
              </a:rPr>
              <a:t>learn</a:t>
            </a:r>
            <a:r>
              <a:rPr lang="de-DE" sz="2400" dirty="0">
                <a:latin typeface="Tahoma" charset="0"/>
              </a:rPr>
              <a:t> </a:t>
            </a:r>
            <a:r>
              <a:rPr lang="de-DE" sz="2400" dirty="0" err="1">
                <a:latin typeface="Tahoma" charset="0"/>
              </a:rPr>
              <a:t>about</a:t>
            </a:r>
            <a:r>
              <a:rPr lang="de-DE" sz="2400" dirty="0">
                <a:latin typeface="Tahoma" charset="0"/>
              </a:rPr>
              <a:t> all </a:t>
            </a:r>
            <a:r>
              <a:rPr lang="de-DE" sz="2400" dirty="0" err="1">
                <a:latin typeface="Tahoma" charset="0"/>
              </a:rPr>
              <a:t>messages</a:t>
            </a:r>
            <a:r>
              <a:rPr lang="de-DE" sz="2400" dirty="0">
                <a:latin typeface="Tahoma" charset="0"/>
              </a:rPr>
              <a:t> </a:t>
            </a:r>
            <a:r>
              <a:rPr lang="de-DE" sz="2400" dirty="0" err="1">
                <a:latin typeface="Tahoma" charset="0"/>
              </a:rPr>
              <a:t>their</a:t>
            </a:r>
            <a:r>
              <a:rPr lang="de-DE" sz="2400" dirty="0">
                <a:latin typeface="Tahoma" charset="0"/>
              </a:rPr>
              <a:t> </a:t>
            </a:r>
            <a:r>
              <a:rPr lang="de-DE" sz="2400" dirty="0" err="1">
                <a:latin typeface="Tahoma" charset="0"/>
              </a:rPr>
              <a:t>node</a:t>
            </a:r>
            <a:r>
              <a:rPr lang="de-DE" sz="2400" dirty="0">
                <a:latin typeface="Tahoma" charset="0"/>
              </a:rPr>
              <a:t> </a:t>
            </a:r>
            <a:r>
              <a:rPr lang="de-DE" sz="2400" dirty="0" err="1">
                <a:latin typeface="Tahoma" charset="0"/>
              </a:rPr>
              <a:t>has</a:t>
            </a:r>
            <a:r>
              <a:rPr lang="de-DE" sz="2400" dirty="0">
                <a:latin typeface="Tahoma" charset="0"/>
              </a:rPr>
              <a:t> </a:t>
            </a:r>
            <a:r>
              <a:rPr lang="de-DE" sz="2400" dirty="0" err="1">
                <a:latin typeface="Tahoma" charset="0"/>
              </a:rPr>
              <a:t>ever</a:t>
            </a:r>
            <a:r>
              <a:rPr lang="de-DE" sz="2400" dirty="0">
                <a:latin typeface="Tahoma" charset="0"/>
              </a:rPr>
              <a:t> </a:t>
            </a:r>
            <a:r>
              <a:rPr lang="de-DE" sz="2400" dirty="0" err="1">
                <a:latin typeface="Tahoma" charset="0"/>
              </a:rPr>
              <a:t>sent</a:t>
            </a:r>
            <a:r>
              <a:rPr lang="de-DE" sz="2400" dirty="0">
                <a:latin typeface="Tahoma" charset="0"/>
              </a:rPr>
              <a:t> </a:t>
            </a:r>
            <a:r>
              <a:rPr lang="de-DE" sz="2400" dirty="0" err="1">
                <a:latin typeface="Tahoma" charset="0"/>
              </a:rPr>
              <a:t>or</a:t>
            </a:r>
            <a:r>
              <a:rPr lang="de-DE" sz="2400" dirty="0">
                <a:latin typeface="Tahoma" charset="0"/>
              </a:rPr>
              <a:t> </a:t>
            </a:r>
            <a:r>
              <a:rPr lang="de-DE" sz="2400" dirty="0" err="1">
                <a:latin typeface="Tahoma" charset="0"/>
              </a:rPr>
              <a:t>acknowleged</a:t>
            </a:r>
            <a:endParaRPr lang="de-DE" sz="2400" dirty="0">
              <a:latin typeface="Tahoma" charset="0"/>
            </a:endParaRPr>
          </a:p>
          <a:p>
            <a:pPr eaLnBrk="1" hangingPunct="1">
              <a:lnSpc>
                <a:spcPct val="90000"/>
              </a:lnSpc>
            </a:pPr>
            <a:r>
              <a:rPr lang="de-DE" sz="2400" dirty="0" err="1">
                <a:latin typeface="Tahoma" charset="0"/>
              </a:rPr>
              <a:t>Omission</a:t>
            </a:r>
            <a:r>
              <a:rPr lang="de-DE" sz="2400" dirty="0">
                <a:latin typeface="Tahoma" charset="0"/>
              </a:rPr>
              <a:t> </a:t>
            </a:r>
            <a:r>
              <a:rPr lang="de-DE" sz="2400" dirty="0" err="1">
                <a:latin typeface="Tahoma" charset="0"/>
              </a:rPr>
              <a:t>of</a:t>
            </a:r>
            <a:r>
              <a:rPr lang="de-DE" sz="2400" dirty="0">
                <a:latin typeface="Tahoma" charset="0"/>
              </a:rPr>
              <a:t> a </a:t>
            </a:r>
            <a:r>
              <a:rPr lang="de-DE" sz="2400" dirty="0" err="1">
                <a:latin typeface="Tahoma" charset="0"/>
              </a:rPr>
              <a:t>message</a:t>
            </a:r>
            <a:r>
              <a:rPr lang="de-DE" sz="2400" dirty="0">
                <a:latin typeface="Tahoma" charset="0"/>
              </a:rPr>
              <a:t> </a:t>
            </a:r>
            <a:r>
              <a:rPr lang="de-DE" sz="2400" dirty="0" err="1">
                <a:latin typeface="Tahoma" charset="0"/>
              </a:rPr>
              <a:t>from</a:t>
            </a:r>
            <a:r>
              <a:rPr lang="de-DE" sz="2400" dirty="0">
                <a:latin typeface="Tahoma" charset="0"/>
              </a:rPr>
              <a:t> </a:t>
            </a:r>
            <a:r>
              <a:rPr lang="de-DE" sz="2400" dirty="0" err="1">
                <a:latin typeface="Tahoma" charset="0"/>
              </a:rPr>
              <a:t>the</a:t>
            </a:r>
            <a:r>
              <a:rPr lang="de-DE" sz="2400" dirty="0">
                <a:latin typeface="Tahoma" charset="0"/>
              </a:rPr>
              <a:t> log </a:t>
            </a:r>
            <a:r>
              <a:rPr lang="de-DE" sz="2400" dirty="0" err="1">
                <a:latin typeface="Tahoma" charset="0"/>
              </a:rPr>
              <a:t>is</a:t>
            </a:r>
            <a:r>
              <a:rPr lang="de-DE" sz="2400" dirty="0">
                <a:latin typeface="Tahoma" charset="0"/>
              </a:rPr>
              <a:t> a fault</a:t>
            </a:r>
          </a:p>
        </p:txBody>
      </p:sp>
      <p:sp>
        <p:nvSpPr>
          <p:cNvPr id="1640454" name="Oval 6"/>
          <p:cNvSpPr>
            <a:spLocks noChangeArrowheads="1"/>
          </p:cNvSpPr>
          <p:nvPr/>
        </p:nvSpPr>
        <p:spPr bwMode="auto">
          <a:xfrm>
            <a:off x="4024313" y="3832225"/>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55" name="Oval 7"/>
          <p:cNvSpPr>
            <a:spLocks noChangeArrowheads="1"/>
          </p:cNvSpPr>
          <p:nvPr/>
        </p:nvSpPr>
        <p:spPr bwMode="auto">
          <a:xfrm>
            <a:off x="2576513" y="5246688"/>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56" name="Oval 8"/>
          <p:cNvSpPr>
            <a:spLocks noChangeArrowheads="1"/>
          </p:cNvSpPr>
          <p:nvPr/>
        </p:nvSpPr>
        <p:spPr bwMode="auto">
          <a:xfrm>
            <a:off x="1355725" y="3111500"/>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57" name="Oval 9"/>
          <p:cNvSpPr>
            <a:spLocks noChangeArrowheads="1"/>
          </p:cNvSpPr>
          <p:nvPr/>
        </p:nvSpPr>
        <p:spPr bwMode="auto">
          <a:xfrm>
            <a:off x="3819525" y="4560888"/>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58" name="Oval 10"/>
          <p:cNvSpPr>
            <a:spLocks noChangeArrowheads="1"/>
          </p:cNvSpPr>
          <p:nvPr/>
        </p:nvSpPr>
        <p:spPr bwMode="auto">
          <a:xfrm>
            <a:off x="3838575" y="3097213"/>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59" name="Oval 11"/>
          <p:cNvSpPr>
            <a:spLocks noChangeArrowheads="1"/>
          </p:cNvSpPr>
          <p:nvPr/>
        </p:nvSpPr>
        <p:spPr bwMode="auto">
          <a:xfrm>
            <a:off x="3324225" y="2584450"/>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60" name="Oval 12"/>
          <p:cNvSpPr>
            <a:spLocks noChangeArrowheads="1"/>
          </p:cNvSpPr>
          <p:nvPr/>
        </p:nvSpPr>
        <p:spPr bwMode="auto">
          <a:xfrm>
            <a:off x="1162050" y="3830638"/>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61" name="Oval 13"/>
          <p:cNvSpPr>
            <a:spLocks noChangeArrowheads="1"/>
          </p:cNvSpPr>
          <p:nvPr/>
        </p:nvSpPr>
        <p:spPr bwMode="auto">
          <a:xfrm>
            <a:off x="1841500" y="5045075"/>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pic>
        <p:nvPicPr>
          <p:cNvPr id="67596" name="Picture 14"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58825" y="4775200"/>
            <a:ext cx="4429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463" name="Oval 15"/>
          <p:cNvSpPr>
            <a:spLocks noChangeArrowheads="1"/>
          </p:cNvSpPr>
          <p:nvPr/>
        </p:nvSpPr>
        <p:spPr bwMode="auto">
          <a:xfrm>
            <a:off x="2560638" y="2378075"/>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64" name="Oval 16"/>
          <p:cNvSpPr>
            <a:spLocks noChangeArrowheads="1"/>
          </p:cNvSpPr>
          <p:nvPr/>
        </p:nvSpPr>
        <p:spPr bwMode="auto">
          <a:xfrm>
            <a:off x="1847850" y="2600325"/>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67599" name="Text Box 19"/>
          <p:cNvSpPr txBox="1">
            <a:spLocks noChangeArrowheads="1"/>
          </p:cNvSpPr>
          <p:nvPr/>
        </p:nvSpPr>
        <p:spPr bwMode="auto">
          <a:xfrm>
            <a:off x="560388" y="5251450"/>
            <a:ext cx="7731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solidFill>
                  <a:schemeClr val="hlink"/>
                </a:solidFill>
              </a:rPr>
              <a:t>A's log</a:t>
            </a:r>
          </a:p>
        </p:txBody>
      </p:sp>
      <p:sp>
        <p:nvSpPr>
          <p:cNvPr id="1640469" name="Oval 21"/>
          <p:cNvSpPr>
            <a:spLocks noChangeArrowheads="1"/>
          </p:cNvSpPr>
          <p:nvPr/>
        </p:nvSpPr>
        <p:spPr bwMode="auto">
          <a:xfrm>
            <a:off x="1363663" y="4559300"/>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70" name="Oval 22"/>
          <p:cNvSpPr>
            <a:spLocks noChangeArrowheads="1"/>
          </p:cNvSpPr>
          <p:nvPr/>
        </p:nvSpPr>
        <p:spPr bwMode="auto">
          <a:xfrm>
            <a:off x="3325813" y="5059363"/>
            <a:ext cx="288925" cy="288925"/>
          </a:xfrm>
          <a:prstGeom prst="ellipse">
            <a:avLst/>
          </a:prstGeom>
          <a:solidFill>
            <a:srgbClr val="00CC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en-US">
              <a:latin typeface="Tahoma" pitchFamily="34" charset="0"/>
              <a:ea typeface="+mn-ea"/>
              <a:cs typeface="+mn-cs"/>
            </a:endParaRPr>
          </a:p>
        </p:txBody>
      </p:sp>
      <p:sp>
        <p:nvSpPr>
          <p:cNvPr id="1640471" name="Oval 23"/>
          <p:cNvSpPr>
            <a:spLocks noChangeArrowheads="1"/>
          </p:cNvSpPr>
          <p:nvPr/>
        </p:nvSpPr>
        <p:spPr bwMode="auto">
          <a:xfrm>
            <a:off x="1325563" y="4533900"/>
            <a:ext cx="358775" cy="358775"/>
          </a:xfrm>
          <a:prstGeom prst="ellipse">
            <a:avLst/>
          </a:prstGeom>
          <a:solidFill>
            <a:srgbClr val="FFFF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r>
              <a:rPr lang="de-DE">
                <a:latin typeface="Tahoma" pitchFamily="34" charset="0"/>
                <a:ea typeface="+mn-ea"/>
                <a:cs typeface="+mn-cs"/>
              </a:rPr>
              <a:t>A</a:t>
            </a:r>
          </a:p>
        </p:txBody>
      </p:sp>
      <p:sp>
        <p:nvSpPr>
          <p:cNvPr id="1640472" name="Oval 24"/>
          <p:cNvSpPr>
            <a:spLocks noChangeArrowheads="1"/>
          </p:cNvSpPr>
          <p:nvPr/>
        </p:nvSpPr>
        <p:spPr bwMode="auto">
          <a:xfrm>
            <a:off x="3287713" y="5024438"/>
            <a:ext cx="358775" cy="358775"/>
          </a:xfrm>
          <a:prstGeom prst="ellipse">
            <a:avLst/>
          </a:prstGeom>
          <a:solidFill>
            <a:srgbClr val="FF99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r>
              <a:rPr lang="de-DE">
                <a:latin typeface="Tahoma" pitchFamily="34" charset="0"/>
                <a:ea typeface="+mn-ea"/>
                <a:cs typeface="+mn-cs"/>
              </a:rPr>
              <a:t>B</a:t>
            </a:r>
          </a:p>
        </p:txBody>
      </p:sp>
      <p:sp>
        <p:nvSpPr>
          <p:cNvPr id="1640474" name="Oval 26"/>
          <p:cNvSpPr>
            <a:spLocks noChangeArrowheads="1"/>
          </p:cNvSpPr>
          <p:nvPr/>
        </p:nvSpPr>
        <p:spPr bwMode="auto">
          <a:xfrm>
            <a:off x="2541588" y="2341563"/>
            <a:ext cx="358775" cy="358775"/>
          </a:xfrm>
          <a:prstGeom prst="ellipse">
            <a:avLst/>
          </a:prstGeom>
          <a:solidFill>
            <a:srgbClr val="FFFF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de-DE">
              <a:latin typeface="Tahoma" pitchFamily="34" charset="0"/>
              <a:ea typeface="+mn-ea"/>
              <a:cs typeface="+mn-cs"/>
            </a:endParaRPr>
          </a:p>
        </p:txBody>
      </p:sp>
      <p:sp>
        <p:nvSpPr>
          <p:cNvPr id="1640475" name="Oval 27"/>
          <p:cNvSpPr>
            <a:spLocks noChangeArrowheads="1"/>
          </p:cNvSpPr>
          <p:nvPr/>
        </p:nvSpPr>
        <p:spPr bwMode="auto">
          <a:xfrm>
            <a:off x="3290888" y="2544763"/>
            <a:ext cx="358775" cy="358775"/>
          </a:xfrm>
          <a:prstGeom prst="ellipse">
            <a:avLst/>
          </a:prstGeom>
          <a:solidFill>
            <a:srgbClr val="FFFF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de-DE">
              <a:latin typeface="Tahoma" pitchFamily="34" charset="0"/>
              <a:ea typeface="+mn-ea"/>
              <a:cs typeface="+mn-cs"/>
            </a:endParaRPr>
          </a:p>
        </p:txBody>
      </p:sp>
      <p:sp>
        <p:nvSpPr>
          <p:cNvPr id="1640476" name="Oval 28"/>
          <p:cNvSpPr>
            <a:spLocks noChangeArrowheads="1"/>
          </p:cNvSpPr>
          <p:nvPr/>
        </p:nvSpPr>
        <p:spPr bwMode="auto">
          <a:xfrm>
            <a:off x="3800475" y="3063875"/>
            <a:ext cx="358775" cy="358775"/>
          </a:xfrm>
          <a:prstGeom prst="ellipse">
            <a:avLst/>
          </a:prstGeom>
          <a:solidFill>
            <a:srgbClr val="FFFF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de-DE">
              <a:latin typeface="Tahoma" pitchFamily="34" charset="0"/>
              <a:ea typeface="+mn-ea"/>
              <a:cs typeface="+mn-cs"/>
            </a:endParaRPr>
          </a:p>
        </p:txBody>
      </p:sp>
      <p:sp>
        <p:nvSpPr>
          <p:cNvPr id="67607" name="Text Box 29"/>
          <p:cNvSpPr txBox="1">
            <a:spLocks noChangeArrowheads="1"/>
          </p:cNvSpPr>
          <p:nvPr/>
        </p:nvSpPr>
        <p:spPr bwMode="auto">
          <a:xfrm>
            <a:off x="3679825" y="2149475"/>
            <a:ext cx="1365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solidFill>
                  <a:schemeClr val="hlink"/>
                </a:solidFill>
              </a:rPr>
              <a:t>A's witnesses</a:t>
            </a:r>
          </a:p>
        </p:txBody>
      </p:sp>
      <p:pic>
        <p:nvPicPr>
          <p:cNvPr id="1640481" name="Picture 33"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33425" y="4775200"/>
            <a:ext cx="4429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482" name="Picture 34"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63588" y="4778375"/>
            <a:ext cx="44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483" name="Picture 35"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47713" y="4776788"/>
            <a:ext cx="44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499" name="Oval 51"/>
          <p:cNvSpPr>
            <a:spLocks noChangeArrowheads="1"/>
          </p:cNvSpPr>
          <p:nvPr/>
        </p:nvSpPr>
        <p:spPr bwMode="auto">
          <a:xfrm>
            <a:off x="1312863" y="3074988"/>
            <a:ext cx="358775" cy="358775"/>
          </a:xfrm>
          <a:prstGeom prst="ellipse">
            <a:avLst/>
          </a:prstGeom>
          <a:solidFill>
            <a:srgbClr val="FF99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de-DE">
              <a:latin typeface="Tahoma" pitchFamily="34" charset="0"/>
              <a:ea typeface="+mn-ea"/>
              <a:cs typeface="+mn-cs"/>
            </a:endParaRPr>
          </a:p>
        </p:txBody>
      </p:sp>
      <p:sp>
        <p:nvSpPr>
          <p:cNvPr id="1640500" name="Oval 52"/>
          <p:cNvSpPr>
            <a:spLocks noChangeArrowheads="1"/>
          </p:cNvSpPr>
          <p:nvPr/>
        </p:nvSpPr>
        <p:spPr bwMode="auto">
          <a:xfrm>
            <a:off x="1827213" y="2570163"/>
            <a:ext cx="358775" cy="358775"/>
          </a:xfrm>
          <a:prstGeom prst="ellipse">
            <a:avLst/>
          </a:prstGeom>
          <a:solidFill>
            <a:srgbClr val="FF99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de-DE">
              <a:latin typeface="Tahoma" pitchFamily="34" charset="0"/>
              <a:ea typeface="+mn-ea"/>
              <a:cs typeface="+mn-cs"/>
            </a:endParaRPr>
          </a:p>
        </p:txBody>
      </p:sp>
      <p:sp>
        <p:nvSpPr>
          <p:cNvPr id="1640501" name="Oval 53"/>
          <p:cNvSpPr>
            <a:spLocks noChangeArrowheads="1"/>
          </p:cNvSpPr>
          <p:nvPr/>
        </p:nvSpPr>
        <p:spPr bwMode="auto">
          <a:xfrm>
            <a:off x="1122363" y="3798888"/>
            <a:ext cx="358775" cy="358775"/>
          </a:xfrm>
          <a:prstGeom prst="ellipse">
            <a:avLst/>
          </a:prstGeom>
          <a:solidFill>
            <a:srgbClr val="FF9900"/>
          </a:solidFill>
          <a:ln w="19050" algn="ctr">
            <a:solidFill>
              <a:schemeClr val="tx1"/>
            </a:solidFill>
            <a:round/>
            <a:headEnd/>
            <a:tailEnd/>
          </a:ln>
          <a:effectLst>
            <a:outerShdw dist="35921" dir="2700000" algn="ctr" rotWithShape="0">
              <a:schemeClr val="bg2">
                <a:alpha val="50000"/>
              </a:schemeClr>
            </a:outerShdw>
          </a:effectLst>
        </p:spPr>
        <p:txBody>
          <a:bodyPr wrap="none" anchor="ctr"/>
          <a:lstStyle/>
          <a:p>
            <a:pPr>
              <a:defRPr/>
            </a:pPr>
            <a:endParaRPr lang="de-DE">
              <a:latin typeface="Tahoma" pitchFamily="34" charset="0"/>
              <a:ea typeface="+mn-ea"/>
              <a:cs typeface="+mn-cs"/>
            </a:endParaRPr>
          </a:p>
        </p:txBody>
      </p:sp>
      <p:sp>
        <p:nvSpPr>
          <p:cNvPr id="67614" name="Text Box 54"/>
          <p:cNvSpPr txBox="1">
            <a:spLocks noChangeArrowheads="1"/>
          </p:cNvSpPr>
          <p:nvPr/>
        </p:nvSpPr>
        <p:spPr bwMode="auto">
          <a:xfrm>
            <a:off x="139700" y="2663825"/>
            <a:ext cx="1362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solidFill>
                  <a:schemeClr val="hlink"/>
                </a:solidFill>
              </a:rPr>
              <a:t>B's witnesses</a:t>
            </a:r>
          </a:p>
        </p:txBody>
      </p:sp>
      <p:sp>
        <p:nvSpPr>
          <p:cNvPr id="1640507" name="Rectangle 59"/>
          <p:cNvSpPr>
            <a:spLocks noChangeArrowheads="1"/>
          </p:cNvSpPr>
          <p:nvPr/>
        </p:nvSpPr>
        <p:spPr bwMode="auto">
          <a:xfrm rot="759323">
            <a:off x="3556000" y="3435350"/>
            <a:ext cx="265113" cy="293688"/>
          </a:xfrm>
          <a:prstGeom prst="rect">
            <a:avLst/>
          </a:prstGeom>
          <a:solidFill>
            <a:schemeClr val="accent1"/>
          </a:solidFill>
          <a:ln w="19050">
            <a:solidFill>
              <a:schemeClr val="tx1"/>
            </a:solidFill>
            <a:miter lim="800000"/>
            <a:headEnd/>
            <a:tailEnd/>
          </a:ln>
        </p:spPr>
        <p:txBody>
          <a:bodyPr wrap="none" anchor="ctr"/>
          <a:lstStyle/>
          <a:p>
            <a:r>
              <a:rPr lang="de-DE"/>
              <a:t>M</a:t>
            </a:r>
            <a:r>
              <a:rPr lang="de-DE" baseline="-25000"/>
              <a:t>B</a:t>
            </a:r>
          </a:p>
        </p:txBody>
      </p:sp>
      <p:sp>
        <p:nvSpPr>
          <p:cNvPr id="1640508" name="Rectangle 60"/>
          <p:cNvSpPr>
            <a:spLocks noChangeArrowheads="1"/>
          </p:cNvSpPr>
          <p:nvPr/>
        </p:nvSpPr>
        <p:spPr bwMode="auto">
          <a:xfrm rot="759323">
            <a:off x="2471738" y="2827338"/>
            <a:ext cx="311150" cy="284162"/>
          </a:xfrm>
          <a:prstGeom prst="rect">
            <a:avLst/>
          </a:prstGeom>
          <a:solidFill>
            <a:schemeClr val="accent1"/>
          </a:solidFill>
          <a:ln w="19050">
            <a:solidFill>
              <a:schemeClr val="tx1"/>
            </a:solidFill>
            <a:miter lim="800000"/>
            <a:headEnd/>
            <a:tailEnd/>
          </a:ln>
        </p:spPr>
        <p:txBody>
          <a:bodyPr wrap="none" anchor="ctr"/>
          <a:lstStyle/>
          <a:p>
            <a:r>
              <a:rPr lang="de-DE"/>
              <a:t>M</a:t>
            </a:r>
            <a:r>
              <a:rPr lang="de-DE" baseline="-25000"/>
              <a:t>B</a:t>
            </a:r>
          </a:p>
        </p:txBody>
      </p:sp>
      <p:sp>
        <p:nvSpPr>
          <p:cNvPr id="1640509" name="Rectangle 61"/>
          <p:cNvSpPr>
            <a:spLocks noChangeArrowheads="1"/>
          </p:cNvSpPr>
          <p:nvPr/>
        </p:nvSpPr>
        <p:spPr bwMode="auto">
          <a:xfrm rot="759323">
            <a:off x="3021013" y="3006725"/>
            <a:ext cx="288925" cy="307975"/>
          </a:xfrm>
          <a:prstGeom prst="rect">
            <a:avLst/>
          </a:prstGeom>
          <a:solidFill>
            <a:schemeClr val="accent1"/>
          </a:solidFill>
          <a:ln w="19050">
            <a:solidFill>
              <a:schemeClr val="tx1"/>
            </a:solidFill>
            <a:miter lim="800000"/>
            <a:headEnd/>
            <a:tailEnd/>
          </a:ln>
        </p:spPr>
        <p:txBody>
          <a:bodyPr wrap="none" anchor="ctr"/>
          <a:lstStyle/>
          <a:p>
            <a:r>
              <a:rPr lang="de-DE"/>
              <a:t>M</a:t>
            </a:r>
            <a:r>
              <a:rPr lang="de-DE" baseline="-25000"/>
              <a:t>B</a:t>
            </a:r>
          </a:p>
        </p:txBody>
      </p:sp>
      <p:sp>
        <p:nvSpPr>
          <p:cNvPr id="1640510" name="Rectangle 62"/>
          <p:cNvSpPr>
            <a:spLocks noChangeArrowheads="1"/>
          </p:cNvSpPr>
          <p:nvPr/>
        </p:nvSpPr>
        <p:spPr bwMode="auto">
          <a:xfrm rot="759323">
            <a:off x="2468563" y="2830513"/>
            <a:ext cx="311150" cy="284162"/>
          </a:xfrm>
          <a:prstGeom prst="rect">
            <a:avLst/>
          </a:prstGeom>
          <a:solidFill>
            <a:schemeClr val="accent1"/>
          </a:solidFill>
          <a:ln w="19050">
            <a:solidFill>
              <a:schemeClr val="tx1"/>
            </a:solidFill>
            <a:miter lim="800000"/>
            <a:headEnd/>
            <a:tailEnd/>
          </a:ln>
        </p:spPr>
        <p:txBody>
          <a:bodyPr wrap="none" anchor="ctr"/>
          <a:lstStyle/>
          <a:p>
            <a:r>
              <a:rPr lang="de-DE"/>
              <a:t>M</a:t>
            </a:r>
            <a:r>
              <a:rPr lang="de-DE" baseline="-25000"/>
              <a:t>B</a:t>
            </a:r>
          </a:p>
        </p:txBody>
      </p:sp>
      <p:sp>
        <p:nvSpPr>
          <p:cNvPr id="1640511" name="Rectangle 63"/>
          <p:cNvSpPr>
            <a:spLocks noChangeArrowheads="1"/>
          </p:cNvSpPr>
          <p:nvPr/>
        </p:nvSpPr>
        <p:spPr bwMode="auto">
          <a:xfrm rot="759323">
            <a:off x="2471738" y="2824163"/>
            <a:ext cx="311150" cy="274637"/>
          </a:xfrm>
          <a:prstGeom prst="rect">
            <a:avLst/>
          </a:prstGeom>
          <a:solidFill>
            <a:schemeClr val="accent1"/>
          </a:solidFill>
          <a:ln w="19050">
            <a:solidFill>
              <a:schemeClr val="tx1"/>
            </a:solidFill>
            <a:miter lim="800000"/>
            <a:headEnd/>
            <a:tailEnd/>
          </a:ln>
        </p:spPr>
        <p:txBody>
          <a:bodyPr wrap="none" anchor="ctr"/>
          <a:lstStyle/>
          <a:p>
            <a:r>
              <a:rPr lang="de-DE"/>
              <a:t>M</a:t>
            </a:r>
            <a:r>
              <a:rPr lang="de-DE" baseline="-25000"/>
              <a:t>B</a:t>
            </a:r>
          </a:p>
        </p:txBody>
      </p:sp>
      <p:sp>
        <p:nvSpPr>
          <p:cNvPr id="1640512" name="Rectangle 64"/>
          <p:cNvSpPr>
            <a:spLocks noChangeArrowheads="1"/>
          </p:cNvSpPr>
          <p:nvPr/>
        </p:nvSpPr>
        <p:spPr bwMode="auto">
          <a:xfrm rot="759323">
            <a:off x="2481263" y="2819400"/>
            <a:ext cx="288925" cy="307975"/>
          </a:xfrm>
          <a:prstGeom prst="rect">
            <a:avLst/>
          </a:prstGeom>
          <a:solidFill>
            <a:schemeClr val="accent1"/>
          </a:solidFill>
          <a:ln w="19050">
            <a:solidFill>
              <a:schemeClr val="tx1"/>
            </a:solidFill>
            <a:miter lim="800000"/>
            <a:headEnd/>
            <a:tailEnd/>
          </a:ln>
        </p:spPr>
        <p:txBody>
          <a:bodyPr wrap="none" anchor="ctr"/>
          <a:lstStyle/>
          <a:p>
            <a:r>
              <a:rPr lang="de-DE"/>
              <a:t>M</a:t>
            </a:r>
            <a:r>
              <a:rPr lang="de-DE" baseline="-25000"/>
              <a:t>B</a:t>
            </a:r>
          </a:p>
        </p:txBody>
      </p:sp>
    </p:spTree>
    <p:custDataLst>
      <p:tags r:id="rId1"/>
    </p:custDataLst>
    <p:extLst>
      <p:ext uri="{BB962C8B-B14F-4D97-AF65-F5344CB8AC3E}">
        <p14:creationId xmlns:p14="http://schemas.microsoft.com/office/powerpoint/2010/main" val="413620181"/>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2.77778E-6 -1.48148E-6 L 0.29688 -0.225 " pathEditMode="relative" rAng="0" ptsTypes="AA">
                                      <p:cBhvr>
                                        <p:cTn id="6" dur="2000" fill="hold"/>
                                        <p:tgtEl>
                                          <p:spTgt spid="1640483"/>
                                        </p:tgtEl>
                                        <p:attrNameLst>
                                          <p:attrName>ppt_x</p:attrName>
                                          <p:attrName>ppt_y</p:attrName>
                                        </p:attrNameLst>
                                      </p:cBhvr>
                                      <p:rCtr x="14844" y="-11250"/>
                                    </p:animMotion>
                                  </p:childTnLst>
                                </p:cTn>
                              </p:par>
                              <p:par>
                                <p:cTn id="7" presetID="0" presetClass="path" presetSubtype="0" accel="50000" decel="50000" fill="hold" nodeType="withEffect">
                                  <p:stCondLst>
                                    <p:cond delay="0"/>
                                  </p:stCondLst>
                                  <p:childTnLst>
                                    <p:animMotion origin="layout" path="M -5.55556E-7 2.22222E-6 L 0.25313 -0.29028 " pathEditMode="relative" rAng="0" ptsTypes="AA">
                                      <p:cBhvr>
                                        <p:cTn id="8" dur="2000" fill="hold"/>
                                        <p:tgtEl>
                                          <p:spTgt spid="1640482"/>
                                        </p:tgtEl>
                                        <p:attrNameLst>
                                          <p:attrName>ppt_x</p:attrName>
                                          <p:attrName>ppt_y</p:attrName>
                                        </p:attrNameLst>
                                      </p:cBhvr>
                                      <p:rCtr x="12656" y="-14514"/>
                                    </p:animMotion>
                                  </p:childTnLst>
                                </p:cTn>
                              </p:par>
                              <p:par>
                                <p:cTn id="9" presetID="0" presetClass="path" presetSubtype="0" accel="50000" decel="50000" fill="hold" nodeType="withEffect">
                                  <p:stCondLst>
                                    <p:cond delay="0"/>
                                  </p:stCondLst>
                                  <p:childTnLst>
                                    <p:animMotion origin="layout" path="M 1.38889E-6 -4.44444E-6 L 0.17812 -0.32083 " pathEditMode="relative" rAng="0" ptsTypes="AA">
                                      <p:cBhvr>
                                        <p:cTn id="10" dur="2000" fill="hold"/>
                                        <p:tgtEl>
                                          <p:spTgt spid="1640481"/>
                                        </p:tgtEl>
                                        <p:attrNameLst>
                                          <p:attrName>ppt_x</p:attrName>
                                          <p:attrName>ppt_y</p:attrName>
                                        </p:attrNameLst>
                                      </p:cBhvr>
                                      <p:rCtr x="8906" y="-16042"/>
                                    </p:animMotion>
                                  </p:childTnLst>
                                </p:cTn>
                              </p:par>
                              <p:par>
                                <p:cTn id="11" presetID="1" presetClass="entr" presetSubtype="0" fill="hold" nodeType="withEffect">
                                  <p:stCondLst>
                                    <p:cond delay="0"/>
                                  </p:stCondLst>
                                  <p:childTnLst>
                                    <p:set>
                                      <p:cBhvr>
                                        <p:cTn id="12"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4050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40509"/>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1640510"/>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16405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4050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grpId="1" nodeType="clickEffect">
                                  <p:stCondLst>
                                    <p:cond delay="0"/>
                                  </p:stCondLst>
                                  <p:childTnLst>
                                    <p:animMotion origin="layout" path="M -0.00486 -0.02292 C -0.0224 -0.07639 -0.03976 -0.12986 -0.0507 -0.13542 C -0.06163 -0.14098 -0.06719 -0.06945 -0.07049 -0.05625 " pathEditMode="relative" rAng="0" ptsTypes="aaA">
                                      <p:cBhvr>
                                        <p:cTn id="28" dur="2000" fill="hold"/>
                                        <p:tgtEl>
                                          <p:spTgt spid="1640508"/>
                                        </p:tgtEl>
                                        <p:attrNameLst>
                                          <p:attrName>ppt_x</p:attrName>
                                          <p:attrName>ppt_y</p:attrName>
                                        </p:attrNameLst>
                                      </p:cBhvr>
                                      <p:rCtr x="-3281" y="-5903"/>
                                    </p:animMotion>
                                  </p:childTnLst>
                                </p:cTn>
                              </p:par>
                              <p:par>
                                <p:cTn id="29" presetID="0" presetClass="path" presetSubtype="0" accel="50000" decel="50000" fill="hold" grpId="0" nodeType="withEffect">
                                  <p:stCondLst>
                                    <p:cond delay="0"/>
                                  </p:stCondLst>
                                  <p:childTnLst>
                                    <p:animMotion origin="layout" path="M -2.77778E-7 -4.81481E-6 C -0.05278 -0.03148 -0.10538 -0.06273 -0.12812 -0.05416 C -0.15087 -0.0456 -0.13472 0.0338 -0.13646 0.05139 " pathEditMode="relative" rAng="0" ptsTypes="aaA">
                                      <p:cBhvr>
                                        <p:cTn id="30" dur="2000" fill="hold"/>
                                        <p:tgtEl>
                                          <p:spTgt spid="1640511"/>
                                        </p:tgtEl>
                                        <p:attrNameLst>
                                          <p:attrName>ppt_x</p:attrName>
                                          <p:attrName>ppt_y</p:attrName>
                                        </p:attrNameLst>
                                      </p:cBhvr>
                                      <p:rCtr x="-7552" y="-579"/>
                                    </p:animMotion>
                                  </p:childTnLst>
                                </p:cTn>
                              </p:par>
                              <p:par>
                                <p:cTn id="31" presetID="1" presetClass="entr" presetSubtype="0" fill="hold" nodeType="withEffect">
                                  <p:stCondLst>
                                    <p:cond delay="0"/>
                                  </p:stCondLst>
                                  <p:childTnLst>
                                    <p:set>
                                      <p:cBhvr>
                                        <p:cTn id="32" dur="1" fill="hold">
                                          <p:stCondLst>
                                            <p:cond delay="0"/>
                                          </p:stCondLst>
                                        </p:cTn>
                                        <p:tgtEl>
                                          <p:spTgt spid="67587">
                                            <p:txEl>
                                              <p:pRg st="2" end="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7587">
                                            <p:txEl>
                                              <p:pRg st="3" end="3"/>
                                            </p:txEl>
                                          </p:spTgt>
                                        </p:tgtEl>
                                        <p:attrNameLst>
                                          <p:attrName>style.visibility</p:attrName>
                                        </p:attrNameLst>
                                      </p:cBhvr>
                                      <p:to>
                                        <p:strVal val="visible"/>
                                      </p:to>
                                    </p:set>
                                  </p:childTnLst>
                                </p:cTn>
                              </p:par>
                              <p:par>
                                <p:cTn id="35" presetID="0" presetClass="path" presetSubtype="0" accel="50000" decel="50000" fill="hold" grpId="0" nodeType="withEffect">
                                  <p:stCondLst>
                                    <p:cond delay="0"/>
                                  </p:stCondLst>
                                  <p:childTnLst>
                                    <p:animMotion origin="layout" path="M 0 0 C -0.08177 -0.02315 -0.16354 -0.04629 -0.18958 -0.02222 C -0.21562 0.00185 -0.18594 0.07315 -0.15625 0.14445 " pathEditMode="relative" ptsTypes="aaA">
                                      <p:cBhvr>
                                        <p:cTn id="36" dur="2000" fill="hold"/>
                                        <p:tgtEl>
                                          <p:spTgt spid="1640510"/>
                                        </p:tgtEl>
                                        <p:attrNameLst>
                                          <p:attrName>ppt_x</p:attrName>
                                          <p:attrName>ppt_y</p:attrName>
                                        </p:attrNameLst>
                                      </p:cBhvr>
                                    </p:animMotion>
                                  </p:childTnLst>
                                </p:cTn>
                              </p:par>
                              <p:par>
                                <p:cTn id="37" presetID="1" presetClass="entr" presetSubtype="0" fill="hold" grpId="0" nodeType="withEffect">
                                  <p:stCondLst>
                                    <p:cond delay="0"/>
                                  </p:stCondLst>
                                  <p:childTnLst>
                                    <p:set>
                                      <p:cBhvr>
                                        <p:cTn id="38" dur="1" fill="hold">
                                          <p:stCondLst>
                                            <p:cond delay="0"/>
                                          </p:stCondLst>
                                        </p:cTn>
                                        <p:tgtEl>
                                          <p:spTgt spid="16405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507" grpId="0" animBg="1"/>
      <p:bldP spid="1640508" grpId="0" animBg="1"/>
      <p:bldP spid="1640508" grpId="1" animBg="1"/>
      <p:bldP spid="1640509" grpId="0" animBg="1"/>
      <p:bldP spid="1640510" grpId="0" animBg="1"/>
      <p:bldP spid="1640510" grpId="1" animBg="1"/>
      <p:bldP spid="1640511" grpId="0" animBg="1"/>
      <p:bldP spid="1640511" grpId="1" animBg="1"/>
      <p:bldP spid="16405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6"/>
          <p:cNvSpPr>
            <a:spLocks noGrp="1" noChangeArrowheads="1"/>
          </p:cNvSpPr>
          <p:nvPr>
            <p:ph type="sldNum" sz="quarter" idx="4"/>
          </p:nvPr>
        </p:nvSpPr>
        <p:spPr/>
        <p:txBody>
          <a:bodyPr/>
          <a:lstStyle/>
          <a:p>
            <a:fld id="{63358CDF-4F3B-884C-B9D8-99C149879FAF}" type="slidenum">
              <a:rPr lang="en-GB"/>
              <a:pPr/>
              <a:t>2</a:t>
            </a:fld>
            <a:endParaRPr lang="en-GB"/>
          </a:p>
        </p:txBody>
      </p:sp>
      <p:sp>
        <p:nvSpPr>
          <p:cNvPr id="1371138" name="Rectangle 2"/>
          <p:cNvSpPr>
            <a:spLocks noGrp="1" noChangeArrowheads="1"/>
          </p:cNvSpPr>
          <p:nvPr>
            <p:ph type="ctrTitle"/>
          </p:nvPr>
        </p:nvSpPr>
        <p:spPr>
          <a:xfrm>
            <a:off x="1171575" y="1903413"/>
            <a:ext cx="7527925" cy="1077912"/>
          </a:xfrm>
        </p:spPr>
        <p:txBody>
          <a:bodyPr/>
          <a:lstStyle/>
          <a:p>
            <a:r>
              <a:rPr lang="en-US" sz="2800"/>
              <a:t>PeerReview: Practical accountability for distributed systems  [SOSP</a:t>
            </a:r>
            <a:r>
              <a:rPr lang="ja-JP" altLang="en-US" sz="2800">
                <a:latin typeface="Arial"/>
              </a:rPr>
              <a:t>’</a:t>
            </a:r>
            <a:r>
              <a:rPr lang="en-US" sz="2800"/>
              <a:t>07]</a:t>
            </a:r>
          </a:p>
        </p:txBody>
      </p:sp>
      <p:sp>
        <p:nvSpPr>
          <p:cNvPr id="1371139" name="Rectangle 3"/>
          <p:cNvSpPr>
            <a:spLocks noChangeArrowheads="1"/>
          </p:cNvSpPr>
          <p:nvPr/>
        </p:nvSpPr>
        <p:spPr bwMode="auto">
          <a:xfrm>
            <a:off x="1497013" y="3490913"/>
            <a:ext cx="2087562"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ts val="500"/>
              </a:spcBef>
              <a:spcAft>
                <a:spcPts val="500"/>
              </a:spcAft>
              <a:buClr>
                <a:schemeClr val="folHlink"/>
              </a:buClr>
              <a:buSzPct val="60000"/>
              <a:buFont typeface="Wingdings" charset="0"/>
              <a:buNone/>
            </a:pPr>
            <a:r>
              <a:rPr lang="en-US" i="0"/>
              <a:t>Andreas Haeberlen</a:t>
            </a:r>
            <a:br>
              <a:rPr lang="en-US" i="0"/>
            </a:br>
            <a:r>
              <a:rPr lang="en-US" sz="1400" i="0"/>
              <a:t> </a:t>
            </a:r>
            <a:r>
              <a:rPr lang="en-US" sz="1200" i="0"/>
              <a:t>MPI-SWS</a:t>
            </a:r>
            <a:r>
              <a:rPr lang="en-US" sz="1400" i="0"/>
              <a:t> / </a:t>
            </a:r>
            <a:r>
              <a:rPr lang="en-US" sz="1200" i="0"/>
              <a:t>Rice University</a:t>
            </a:r>
            <a:endParaRPr lang="en-US" sz="1400" i="0"/>
          </a:p>
        </p:txBody>
      </p:sp>
      <p:sp>
        <p:nvSpPr>
          <p:cNvPr id="1371140" name="Rectangle 4"/>
          <p:cNvSpPr>
            <a:spLocks noChangeArrowheads="1"/>
          </p:cNvSpPr>
          <p:nvPr/>
        </p:nvSpPr>
        <p:spPr bwMode="auto">
          <a:xfrm>
            <a:off x="4019550" y="3487738"/>
            <a:ext cx="2087563"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ts val="500"/>
              </a:spcBef>
              <a:spcAft>
                <a:spcPts val="500"/>
              </a:spcAft>
              <a:buClr>
                <a:schemeClr val="folHlink"/>
              </a:buClr>
              <a:buSzPct val="60000"/>
              <a:buFont typeface="Wingdings" charset="0"/>
              <a:buNone/>
            </a:pPr>
            <a:r>
              <a:rPr lang="en-US" i="0"/>
              <a:t>Petr Kuznetsov</a:t>
            </a:r>
            <a:br>
              <a:rPr lang="en-US" i="0"/>
            </a:br>
            <a:r>
              <a:rPr lang="en-US" sz="1400" i="0"/>
              <a:t> </a:t>
            </a:r>
            <a:r>
              <a:rPr lang="en-US" sz="1200" i="0"/>
              <a:t>MPI-SWS</a:t>
            </a:r>
            <a:endParaRPr lang="en-US" sz="1400" i="0"/>
          </a:p>
        </p:txBody>
      </p:sp>
      <p:sp>
        <p:nvSpPr>
          <p:cNvPr id="1371141" name="Rectangle 5"/>
          <p:cNvSpPr>
            <a:spLocks noChangeArrowheads="1"/>
          </p:cNvSpPr>
          <p:nvPr/>
        </p:nvSpPr>
        <p:spPr bwMode="auto">
          <a:xfrm>
            <a:off x="6321425" y="3487738"/>
            <a:ext cx="2087563"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ts val="500"/>
              </a:spcBef>
              <a:spcAft>
                <a:spcPts val="500"/>
              </a:spcAft>
              <a:buClr>
                <a:schemeClr val="folHlink"/>
              </a:buClr>
              <a:buSzPct val="60000"/>
              <a:buFont typeface="Wingdings" charset="0"/>
              <a:buNone/>
            </a:pPr>
            <a:r>
              <a:rPr lang="en-US" i="0"/>
              <a:t>Peter Druschel</a:t>
            </a:r>
            <a:br>
              <a:rPr lang="en-US" i="0"/>
            </a:br>
            <a:r>
              <a:rPr lang="en-US" sz="1400" i="0"/>
              <a:t> </a:t>
            </a:r>
            <a:r>
              <a:rPr lang="en-US" sz="1200" i="0"/>
              <a:t>MPI-SWS</a:t>
            </a:r>
            <a:endParaRPr lang="en-US" sz="1400" i="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43EE7BAF-8695-D94E-B710-E5BB51FC9E2F}" type="slidenum">
              <a:rPr lang="en-GB" sz="1400" i="0"/>
              <a:pPr eaLnBrk="1" hangingPunct="1"/>
              <a:t>20</a:t>
            </a:fld>
            <a:endParaRPr lang="en-GB" sz="1400" i="0"/>
          </a:p>
        </p:txBody>
      </p:sp>
      <p:sp>
        <p:nvSpPr>
          <p:cNvPr id="69634" name="Rectangle 2"/>
          <p:cNvSpPr>
            <a:spLocks noGrp="1" noChangeArrowheads="1"/>
          </p:cNvSpPr>
          <p:nvPr>
            <p:ph type="title"/>
          </p:nvPr>
        </p:nvSpPr>
        <p:spPr/>
        <p:txBody>
          <a:bodyPr/>
          <a:lstStyle/>
          <a:p>
            <a:pPr eaLnBrk="1" hangingPunct="1"/>
            <a:r>
              <a:rPr lang="de-DE">
                <a:latin typeface="Tahoma" charset="0"/>
              </a:rPr>
              <a:t>PeerReview detects inconsistencies</a:t>
            </a:r>
          </a:p>
        </p:txBody>
      </p:sp>
      <p:sp>
        <p:nvSpPr>
          <p:cNvPr id="69635" name="Rectangle 3"/>
          <p:cNvSpPr>
            <a:spLocks noGrp="1" noChangeArrowheads="1"/>
          </p:cNvSpPr>
          <p:nvPr>
            <p:ph type="body" idx="1"/>
          </p:nvPr>
        </p:nvSpPr>
        <p:spPr>
          <a:xfrm>
            <a:off x="5326063" y="1595438"/>
            <a:ext cx="3617912" cy="4632325"/>
          </a:xfrm>
        </p:spPr>
        <p:txBody>
          <a:bodyPr/>
          <a:lstStyle/>
          <a:p>
            <a:pPr eaLnBrk="1" hangingPunct="1"/>
            <a:r>
              <a:rPr lang="de-DE" sz="2400">
                <a:latin typeface="Tahoma" charset="0"/>
              </a:rPr>
              <a:t>What if a node</a:t>
            </a:r>
          </a:p>
          <a:p>
            <a:pPr lvl="1" eaLnBrk="1" hangingPunct="1"/>
            <a:r>
              <a:rPr lang="de-DE" sz="2000">
                <a:latin typeface="Tahoma" charset="0"/>
              </a:rPr>
              <a:t>keeps multiple logs?</a:t>
            </a:r>
          </a:p>
          <a:p>
            <a:pPr lvl="1" eaLnBrk="1" hangingPunct="1"/>
            <a:r>
              <a:rPr lang="de-DE" sz="2000">
                <a:latin typeface="Tahoma" charset="0"/>
              </a:rPr>
              <a:t>forks its log?</a:t>
            </a:r>
          </a:p>
          <a:p>
            <a:pPr lvl="1" eaLnBrk="1" hangingPunct="1"/>
            <a:endParaRPr lang="de-DE" sz="2000">
              <a:latin typeface="Tahoma" charset="0"/>
            </a:endParaRPr>
          </a:p>
          <a:p>
            <a:pPr eaLnBrk="1" hangingPunct="1">
              <a:lnSpc>
                <a:spcPct val="90000"/>
              </a:lnSpc>
            </a:pPr>
            <a:r>
              <a:rPr lang="de-DE" sz="2400">
                <a:latin typeface="Tahoma" charset="0"/>
              </a:rPr>
              <a:t>Witnesses check whether all msg authenticators form a single hash chain </a:t>
            </a:r>
          </a:p>
          <a:p>
            <a:pPr eaLnBrk="1" hangingPunct="1">
              <a:lnSpc>
                <a:spcPct val="90000"/>
              </a:lnSpc>
            </a:pPr>
            <a:endParaRPr lang="de-DE" sz="2400">
              <a:latin typeface="Tahoma" charset="0"/>
            </a:endParaRPr>
          </a:p>
          <a:p>
            <a:pPr eaLnBrk="1" hangingPunct="1">
              <a:lnSpc>
                <a:spcPct val="90000"/>
              </a:lnSpc>
            </a:pPr>
            <a:r>
              <a:rPr lang="de-DE" sz="2400">
                <a:latin typeface="Tahoma" charset="0"/>
              </a:rPr>
              <a:t>Two authenticators not connected by a log segment indicate a fault</a:t>
            </a:r>
          </a:p>
          <a:p>
            <a:pPr eaLnBrk="1" hangingPunct="1"/>
            <a:endParaRPr lang="de-DE" sz="2000">
              <a:latin typeface="Tahoma" charset="0"/>
            </a:endParaRPr>
          </a:p>
        </p:txBody>
      </p:sp>
      <p:grpSp>
        <p:nvGrpSpPr>
          <p:cNvPr id="2" name="Group 4"/>
          <p:cNvGrpSpPr>
            <a:grpSpLocks/>
          </p:cNvGrpSpPr>
          <p:nvPr/>
        </p:nvGrpSpPr>
        <p:grpSpPr bwMode="auto">
          <a:xfrm>
            <a:off x="1689100" y="3246438"/>
            <a:ext cx="1382713" cy="871537"/>
            <a:chOff x="1141" y="1584"/>
            <a:chExt cx="871" cy="549"/>
          </a:xfrm>
        </p:grpSpPr>
        <p:sp>
          <p:nvSpPr>
            <p:cNvPr id="69666" name="Text Box 5"/>
            <p:cNvSpPr txBox="1">
              <a:spLocks noChangeArrowheads="1"/>
            </p:cNvSpPr>
            <p:nvPr/>
          </p:nvSpPr>
          <p:spPr bwMode="auto">
            <a:xfrm>
              <a:off x="1588" y="1584"/>
              <a:ext cx="258" cy="204"/>
            </a:xfrm>
            <a:prstGeom prst="rect">
              <a:avLst/>
            </a:prstGeom>
            <a:solidFill>
              <a:srgbClr val="FF3300"/>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3</a:t>
              </a:r>
              <a:r>
                <a:rPr lang="de-DE" sz="1400" i="0" baseline="30000"/>
                <a:t>'</a:t>
              </a:r>
            </a:p>
          </p:txBody>
        </p:sp>
        <p:cxnSp>
          <p:nvCxnSpPr>
            <p:cNvPr id="69667" name="AutoShape 6"/>
            <p:cNvCxnSpPr>
              <a:cxnSpLocks noChangeShapeType="1"/>
              <a:stCxn id="69648" idx="0"/>
              <a:endCxn id="69666" idx="2"/>
            </p:cNvCxnSpPr>
            <p:nvPr/>
          </p:nvCxnSpPr>
          <p:spPr bwMode="auto">
            <a:xfrm flipH="1" flipV="1">
              <a:off x="1717" y="1794"/>
              <a:ext cx="295" cy="135"/>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9668" name="Text Box 7"/>
            <p:cNvSpPr txBox="1">
              <a:spLocks noChangeArrowheads="1"/>
            </p:cNvSpPr>
            <p:nvPr/>
          </p:nvSpPr>
          <p:spPr bwMode="auto">
            <a:xfrm>
              <a:off x="1141" y="1929"/>
              <a:ext cx="478" cy="204"/>
            </a:xfrm>
            <a:prstGeom prst="rect">
              <a:avLst/>
            </a:prstGeom>
            <a:solidFill>
              <a:srgbClr val="FF9900"/>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Read X</a:t>
              </a:r>
              <a:endParaRPr lang="de-DE" sz="1400" i="0" baseline="-25000"/>
            </a:p>
          </p:txBody>
        </p:sp>
        <p:cxnSp>
          <p:nvCxnSpPr>
            <p:cNvPr id="69669" name="AutoShape 8"/>
            <p:cNvCxnSpPr>
              <a:cxnSpLocks noChangeShapeType="1"/>
              <a:stCxn id="69668" idx="0"/>
              <a:endCxn id="69666" idx="2"/>
            </p:cNvCxnSpPr>
            <p:nvPr/>
          </p:nvCxnSpPr>
          <p:spPr bwMode="auto">
            <a:xfrm flipV="1">
              <a:off x="1379" y="1794"/>
              <a:ext cx="338" cy="129"/>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grpSp>
      <p:grpSp>
        <p:nvGrpSpPr>
          <p:cNvPr id="3" name="Group 9"/>
          <p:cNvGrpSpPr>
            <a:grpSpLocks/>
          </p:cNvGrpSpPr>
          <p:nvPr/>
        </p:nvGrpSpPr>
        <p:grpSpPr bwMode="auto">
          <a:xfrm>
            <a:off x="1079500" y="2670175"/>
            <a:ext cx="1524000" cy="900113"/>
            <a:chOff x="757" y="1221"/>
            <a:chExt cx="960" cy="567"/>
          </a:xfrm>
        </p:grpSpPr>
        <p:sp>
          <p:nvSpPr>
            <p:cNvPr id="69662" name="Text Box 10"/>
            <p:cNvSpPr txBox="1">
              <a:spLocks noChangeArrowheads="1"/>
            </p:cNvSpPr>
            <p:nvPr/>
          </p:nvSpPr>
          <p:spPr bwMode="auto">
            <a:xfrm>
              <a:off x="1276" y="1221"/>
              <a:ext cx="258" cy="204"/>
            </a:xfrm>
            <a:prstGeom prst="rect">
              <a:avLst/>
            </a:prstGeom>
            <a:solidFill>
              <a:srgbClr val="FF3300"/>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4</a:t>
              </a:r>
              <a:r>
                <a:rPr lang="de-DE" sz="1400" i="0" baseline="30000"/>
                <a:t>'</a:t>
              </a:r>
            </a:p>
          </p:txBody>
        </p:sp>
        <p:cxnSp>
          <p:nvCxnSpPr>
            <p:cNvPr id="69663" name="AutoShape 11"/>
            <p:cNvCxnSpPr>
              <a:cxnSpLocks noChangeShapeType="1"/>
              <a:stCxn id="69666" idx="0"/>
              <a:endCxn id="69662" idx="2"/>
            </p:cNvCxnSpPr>
            <p:nvPr/>
          </p:nvCxnSpPr>
          <p:spPr bwMode="auto">
            <a:xfrm flipH="1" flipV="1">
              <a:off x="1405" y="1431"/>
              <a:ext cx="312" cy="147"/>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9664" name="Text Box 12"/>
            <p:cNvSpPr txBox="1">
              <a:spLocks noChangeArrowheads="1"/>
            </p:cNvSpPr>
            <p:nvPr/>
          </p:nvSpPr>
          <p:spPr bwMode="auto">
            <a:xfrm>
              <a:off x="757" y="1584"/>
              <a:ext cx="619" cy="204"/>
            </a:xfrm>
            <a:prstGeom prst="rect">
              <a:avLst/>
            </a:prstGeom>
            <a:solidFill>
              <a:srgbClr val="FF9900"/>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Not found</a:t>
              </a:r>
              <a:endParaRPr lang="de-DE" sz="1400" i="0" baseline="-25000"/>
            </a:p>
          </p:txBody>
        </p:sp>
        <p:cxnSp>
          <p:nvCxnSpPr>
            <p:cNvPr id="69665" name="AutoShape 13"/>
            <p:cNvCxnSpPr>
              <a:cxnSpLocks noChangeShapeType="1"/>
              <a:stCxn id="69664" idx="0"/>
              <a:endCxn id="69662" idx="2"/>
            </p:cNvCxnSpPr>
            <p:nvPr/>
          </p:nvCxnSpPr>
          <p:spPr bwMode="auto">
            <a:xfrm flipV="1">
              <a:off x="1065" y="1431"/>
              <a:ext cx="340" cy="147"/>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grpSp>
      <p:grpSp>
        <p:nvGrpSpPr>
          <p:cNvPr id="4" name="Group 14"/>
          <p:cNvGrpSpPr>
            <a:grpSpLocks/>
          </p:cNvGrpSpPr>
          <p:nvPr/>
        </p:nvGrpSpPr>
        <p:grpSpPr bwMode="auto">
          <a:xfrm>
            <a:off x="2005013" y="2084388"/>
            <a:ext cx="2921000" cy="3159125"/>
            <a:chOff x="1340" y="852"/>
            <a:chExt cx="1840" cy="1990"/>
          </a:xfrm>
        </p:grpSpPr>
        <p:sp>
          <p:nvSpPr>
            <p:cNvPr id="69643" name="Text Box 15"/>
            <p:cNvSpPr txBox="1">
              <a:spLocks noChangeArrowheads="1"/>
            </p:cNvSpPr>
            <p:nvPr/>
          </p:nvSpPr>
          <p:spPr bwMode="auto">
            <a:xfrm>
              <a:off x="1797" y="2638"/>
              <a:ext cx="476" cy="204"/>
            </a:xfrm>
            <a:prstGeom prst="rect">
              <a:avLst/>
            </a:prstGeom>
            <a:solidFill>
              <a:srgbClr val="000099"/>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solidFill>
                    <a:schemeClr val="bg1"/>
                  </a:solidFill>
                </a:rPr>
                <a:t>Read Z</a:t>
              </a:r>
              <a:endParaRPr lang="de-DE" sz="1400" i="0" baseline="-25000">
                <a:solidFill>
                  <a:schemeClr val="bg1"/>
                </a:solidFill>
              </a:endParaRPr>
            </a:p>
          </p:txBody>
        </p:sp>
        <p:sp>
          <p:nvSpPr>
            <p:cNvPr id="69644" name="Text Box 16"/>
            <p:cNvSpPr txBox="1">
              <a:spLocks noChangeArrowheads="1"/>
            </p:cNvSpPr>
            <p:nvPr/>
          </p:nvSpPr>
          <p:spPr bwMode="auto">
            <a:xfrm>
              <a:off x="2167" y="2283"/>
              <a:ext cx="273" cy="204"/>
            </a:xfrm>
            <a:prstGeom prst="rect">
              <a:avLst/>
            </a:prstGeom>
            <a:solidFill>
              <a:srgbClr val="000099"/>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solidFill>
                    <a:schemeClr val="bg1"/>
                  </a:solidFill>
                </a:rPr>
                <a:t>OK</a:t>
              </a:r>
              <a:endParaRPr lang="de-DE" sz="1400" i="0" baseline="-25000">
                <a:solidFill>
                  <a:schemeClr val="bg1"/>
                </a:solidFill>
              </a:endParaRPr>
            </a:p>
          </p:txBody>
        </p:sp>
        <p:sp>
          <p:nvSpPr>
            <p:cNvPr id="69645" name="Text Box 17"/>
            <p:cNvSpPr txBox="1">
              <a:spLocks noChangeArrowheads="1"/>
            </p:cNvSpPr>
            <p:nvPr/>
          </p:nvSpPr>
          <p:spPr bwMode="auto">
            <a:xfrm>
              <a:off x="2314" y="1927"/>
              <a:ext cx="549" cy="204"/>
            </a:xfrm>
            <a:prstGeom prst="rect">
              <a:avLst/>
            </a:prstGeom>
            <a:solidFill>
              <a:srgbClr val="000099"/>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solidFill>
                    <a:schemeClr val="bg1"/>
                  </a:solidFill>
                </a:rPr>
                <a:t>Create X</a:t>
              </a:r>
              <a:endParaRPr lang="de-DE" sz="1400" i="0" baseline="-25000">
                <a:solidFill>
                  <a:schemeClr val="bg1"/>
                </a:solidFill>
              </a:endParaRPr>
            </a:p>
          </p:txBody>
        </p:sp>
        <p:sp>
          <p:nvSpPr>
            <p:cNvPr id="69646" name="Text Box 18"/>
            <p:cNvSpPr txBox="1">
              <a:spLocks noChangeArrowheads="1"/>
            </p:cNvSpPr>
            <p:nvPr/>
          </p:nvSpPr>
          <p:spPr bwMode="auto">
            <a:xfrm>
              <a:off x="1340" y="2632"/>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0</a:t>
              </a:r>
            </a:p>
          </p:txBody>
        </p:sp>
        <p:sp>
          <p:nvSpPr>
            <p:cNvPr id="69647" name="Text Box 19"/>
            <p:cNvSpPr txBox="1">
              <a:spLocks noChangeArrowheads="1"/>
            </p:cNvSpPr>
            <p:nvPr/>
          </p:nvSpPr>
          <p:spPr bwMode="auto">
            <a:xfrm>
              <a:off x="1614" y="2290"/>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1</a:t>
              </a:r>
            </a:p>
          </p:txBody>
        </p:sp>
        <p:sp>
          <p:nvSpPr>
            <p:cNvPr id="69648" name="Text Box 20"/>
            <p:cNvSpPr txBox="1">
              <a:spLocks noChangeArrowheads="1"/>
            </p:cNvSpPr>
            <p:nvPr/>
          </p:nvSpPr>
          <p:spPr bwMode="auto">
            <a:xfrm>
              <a:off x="1890" y="1935"/>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2</a:t>
              </a:r>
            </a:p>
          </p:txBody>
        </p:sp>
        <p:sp>
          <p:nvSpPr>
            <p:cNvPr id="69649" name="Text Box 21"/>
            <p:cNvSpPr txBox="1">
              <a:spLocks noChangeArrowheads="1"/>
            </p:cNvSpPr>
            <p:nvPr/>
          </p:nvSpPr>
          <p:spPr bwMode="auto">
            <a:xfrm>
              <a:off x="2158" y="1579"/>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3</a:t>
              </a:r>
            </a:p>
          </p:txBody>
        </p:sp>
        <p:sp>
          <p:nvSpPr>
            <p:cNvPr id="69650" name="Text Box 22"/>
            <p:cNvSpPr txBox="1">
              <a:spLocks noChangeArrowheads="1"/>
            </p:cNvSpPr>
            <p:nvPr/>
          </p:nvSpPr>
          <p:spPr bwMode="auto">
            <a:xfrm>
              <a:off x="2431" y="1222"/>
              <a:ext cx="243" cy="204"/>
            </a:xfrm>
            <a:prstGeom prst="rect">
              <a:avLst/>
            </a:prstGeom>
            <a:solidFill>
              <a:schemeClr val="accent1"/>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t>H</a:t>
              </a:r>
              <a:r>
                <a:rPr lang="de-DE" sz="1400" i="0" baseline="-25000"/>
                <a:t>4</a:t>
              </a:r>
            </a:p>
          </p:txBody>
        </p:sp>
        <p:cxnSp>
          <p:nvCxnSpPr>
            <p:cNvPr id="69651" name="AutoShape 23"/>
            <p:cNvCxnSpPr>
              <a:cxnSpLocks noChangeShapeType="1"/>
              <a:stCxn id="69646" idx="0"/>
              <a:endCxn id="69647" idx="2"/>
            </p:cNvCxnSpPr>
            <p:nvPr/>
          </p:nvCxnSpPr>
          <p:spPr bwMode="auto">
            <a:xfrm flipV="1">
              <a:off x="1462" y="2500"/>
              <a:ext cx="274" cy="126"/>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9652" name="AutoShape 24"/>
            <p:cNvCxnSpPr>
              <a:cxnSpLocks noChangeShapeType="1"/>
              <a:stCxn id="69643" idx="0"/>
              <a:endCxn id="69647" idx="2"/>
            </p:cNvCxnSpPr>
            <p:nvPr/>
          </p:nvCxnSpPr>
          <p:spPr bwMode="auto">
            <a:xfrm flipH="1" flipV="1">
              <a:off x="1736" y="2500"/>
              <a:ext cx="296" cy="132"/>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9653" name="AutoShape 25"/>
            <p:cNvCxnSpPr>
              <a:cxnSpLocks noChangeShapeType="1"/>
              <a:stCxn id="69647" idx="0"/>
              <a:endCxn id="69648" idx="2"/>
            </p:cNvCxnSpPr>
            <p:nvPr/>
          </p:nvCxnSpPr>
          <p:spPr bwMode="auto">
            <a:xfrm flipV="1">
              <a:off x="1736" y="2145"/>
              <a:ext cx="276" cy="139"/>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9654" name="AutoShape 26"/>
            <p:cNvCxnSpPr>
              <a:cxnSpLocks noChangeShapeType="1"/>
              <a:stCxn id="69644" idx="0"/>
              <a:endCxn id="69648" idx="2"/>
            </p:cNvCxnSpPr>
            <p:nvPr/>
          </p:nvCxnSpPr>
          <p:spPr bwMode="auto">
            <a:xfrm flipH="1" flipV="1">
              <a:off x="2012" y="2145"/>
              <a:ext cx="291" cy="132"/>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9655" name="AutoShape 27"/>
            <p:cNvCxnSpPr>
              <a:cxnSpLocks noChangeShapeType="1"/>
              <a:stCxn id="69648" idx="0"/>
              <a:endCxn id="69649" idx="2"/>
            </p:cNvCxnSpPr>
            <p:nvPr/>
          </p:nvCxnSpPr>
          <p:spPr bwMode="auto">
            <a:xfrm flipV="1">
              <a:off x="2012" y="1789"/>
              <a:ext cx="268" cy="140"/>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9656" name="AutoShape 28"/>
            <p:cNvCxnSpPr>
              <a:cxnSpLocks noChangeShapeType="1"/>
              <a:stCxn id="69645" idx="0"/>
              <a:endCxn id="69649" idx="2"/>
            </p:cNvCxnSpPr>
            <p:nvPr/>
          </p:nvCxnSpPr>
          <p:spPr bwMode="auto">
            <a:xfrm flipH="1" flipV="1">
              <a:off x="2280" y="1789"/>
              <a:ext cx="305" cy="132"/>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9657" name="AutoShape 29"/>
            <p:cNvCxnSpPr>
              <a:cxnSpLocks noChangeShapeType="1"/>
              <a:stCxn id="69649" idx="0"/>
              <a:endCxn id="69650" idx="2"/>
            </p:cNvCxnSpPr>
            <p:nvPr/>
          </p:nvCxnSpPr>
          <p:spPr bwMode="auto">
            <a:xfrm flipV="1">
              <a:off x="2280" y="1432"/>
              <a:ext cx="273" cy="141"/>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9658" name="AutoShape 30"/>
            <p:cNvCxnSpPr>
              <a:cxnSpLocks noChangeShapeType="1"/>
              <a:stCxn id="69659" idx="0"/>
              <a:endCxn id="69650" idx="2"/>
            </p:cNvCxnSpPr>
            <p:nvPr/>
          </p:nvCxnSpPr>
          <p:spPr bwMode="auto">
            <a:xfrm flipH="1" flipV="1">
              <a:off x="2553" y="1432"/>
              <a:ext cx="271" cy="137"/>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9659" name="Text Box 31"/>
            <p:cNvSpPr txBox="1">
              <a:spLocks noChangeArrowheads="1"/>
            </p:cNvSpPr>
            <p:nvPr/>
          </p:nvSpPr>
          <p:spPr bwMode="auto">
            <a:xfrm>
              <a:off x="2687" y="1575"/>
              <a:ext cx="273" cy="204"/>
            </a:xfrm>
            <a:prstGeom prst="rect">
              <a:avLst/>
            </a:prstGeom>
            <a:solidFill>
              <a:srgbClr val="000099"/>
            </a:solidFill>
            <a:ln w="19050">
              <a:solidFill>
                <a:schemeClr val="tx1"/>
              </a:solidFill>
              <a:miter lim="800000"/>
              <a:headEnd/>
              <a:tailEnd/>
            </a:ln>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sz="1400" i="0">
                  <a:solidFill>
                    <a:schemeClr val="bg1"/>
                  </a:solidFill>
                </a:rPr>
                <a:t>OK</a:t>
              </a:r>
              <a:endParaRPr lang="de-DE" sz="1400" i="0" baseline="-25000">
                <a:solidFill>
                  <a:schemeClr val="bg1"/>
                </a:solidFill>
              </a:endParaRPr>
            </a:p>
          </p:txBody>
        </p:sp>
        <p:sp>
          <p:nvSpPr>
            <p:cNvPr id="69660" name="AutoShape 32"/>
            <p:cNvSpPr>
              <a:spLocks/>
            </p:cNvSpPr>
            <p:nvPr/>
          </p:nvSpPr>
          <p:spPr bwMode="auto">
            <a:xfrm rot="-5400000">
              <a:off x="2525" y="506"/>
              <a:ext cx="120" cy="1191"/>
            </a:xfrm>
            <a:prstGeom prst="rightBrace">
              <a:avLst>
                <a:gd name="adj1" fmla="val 82708"/>
                <a:gd name="adj2" fmla="val 50000"/>
              </a:avLst>
            </a:prstGeom>
            <a:noFill/>
            <a:ln w="1905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9661" name="Text Box 33"/>
            <p:cNvSpPr txBox="1">
              <a:spLocks noChangeArrowheads="1"/>
            </p:cNvSpPr>
            <p:nvPr/>
          </p:nvSpPr>
          <p:spPr bwMode="auto">
            <a:xfrm>
              <a:off x="2235" y="852"/>
              <a:ext cx="6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i="0">
                  <a:solidFill>
                    <a:schemeClr val="hlink"/>
                  </a:solidFill>
                </a:rPr>
                <a:t>"View #1"</a:t>
              </a:r>
            </a:p>
          </p:txBody>
        </p:sp>
      </p:grpSp>
      <p:grpSp>
        <p:nvGrpSpPr>
          <p:cNvPr id="5" name="Group 34"/>
          <p:cNvGrpSpPr>
            <a:grpSpLocks/>
          </p:cNvGrpSpPr>
          <p:nvPr/>
        </p:nvGrpSpPr>
        <p:grpSpPr bwMode="auto">
          <a:xfrm>
            <a:off x="1047750" y="2108200"/>
            <a:ext cx="1890713" cy="473075"/>
            <a:chOff x="737" y="867"/>
            <a:chExt cx="1191" cy="298"/>
          </a:xfrm>
        </p:grpSpPr>
        <p:sp>
          <p:nvSpPr>
            <p:cNvPr id="69641" name="AutoShape 35"/>
            <p:cNvSpPr>
              <a:spLocks/>
            </p:cNvSpPr>
            <p:nvPr/>
          </p:nvSpPr>
          <p:spPr bwMode="auto">
            <a:xfrm rot="-5400000">
              <a:off x="1273" y="509"/>
              <a:ext cx="120" cy="1191"/>
            </a:xfrm>
            <a:prstGeom prst="rightBrace">
              <a:avLst>
                <a:gd name="adj1" fmla="val 82708"/>
                <a:gd name="adj2" fmla="val 50000"/>
              </a:avLst>
            </a:prstGeom>
            <a:noFill/>
            <a:ln w="1905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9642" name="Text Box 36"/>
            <p:cNvSpPr txBox="1">
              <a:spLocks noChangeArrowheads="1"/>
            </p:cNvSpPr>
            <p:nvPr/>
          </p:nvSpPr>
          <p:spPr bwMode="auto">
            <a:xfrm>
              <a:off x="994" y="867"/>
              <a:ext cx="68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i="0">
                  <a:solidFill>
                    <a:schemeClr val="hlink"/>
                  </a:solidFill>
                </a:rPr>
                <a:t>"View #2"</a:t>
              </a:r>
            </a:p>
          </p:txBody>
        </p:sp>
      </p:grpSp>
    </p:spTree>
    <p:custDataLst>
      <p:tags r:id="rId1"/>
    </p:custDataLst>
    <p:extLst>
      <p:ext uri="{BB962C8B-B14F-4D97-AF65-F5344CB8AC3E}">
        <p14:creationId xmlns:p14="http://schemas.microsoft.com/office/powerpoint/2010/main" val="368558555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C4888A87-2845-B541-ADB8-ED65AC62D23C}" type="slidenum">
              <a:rPr lang="en-GB" sz="1400" i="0"/>
              <a:pPr eaLnBrk="1" hangingPunct="1"/>
              <a:t>21</a:t>
            </a:fld>
            <a:endParaRPr lang="en-GB" sz="1400" i="0"/>
          </a:p>
        </p:txBody>
      </p:sp>
      <p:sp>
        <p:nvSpPr>
          <p:cNvPr id="1444868" name="Line 4"/>
          <p:cNvSpPr>
            <a:spLocks noChangeShapeType="1"/>
          </p:cNvSpPr>
          <p:nvPr/>
        </p:nvSpPr>
        <p:spPr bwMode="auto">
          <a:xfrm>
            <a:off x="814388" y="3797300"/>
            <a:ext cx="4344987"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5" name="Rectangle 5"/>
          <p:cNvSpPr>
            <a:spLocks noGrp="1" noChangeArrowheads="1"/>
          </p:cNvSpPr>
          <p:nvPr>
            <p:ph type="title"/>
          </p:nvPr>
        </p:nvSpPr>
        <p:spPr/>
        <p:txBody>
          <a:bodyPr/>
          <a:lstStyle/>
          <a:p>
            <a:pPr eaLnBrk="1" hangingPunct="1"/>
            <a:r>
              <a:rPr lang="de-DE" dirty="0" err="1">
                <a:latin typeface="Tahoma" charset="0"/>
              </a:rPr>
              <a:t>PeerReview</a:t>
            </a:r>
            <a:r>
              <a:rPr lang="de-DE" dirty="0">
                <a:latin typeface="Tahoma" charset="0"/>
              </a:rPr>
              <a:t> </a:t>
            </a:r>
            <a:r>
              <a:rPr lang="de-DE" dirty="0" err="1">
                <a:latin typeface="Tahoma" charset="0"/>
              </a:rPr>
              <a:t>detects</a:t>
            </a:r>
            <a:r>
              <a:rPr lang="de-DE" dirty="0">
                <a:latin typeface="Tahoma" charset="0"/>
              </a:rPr>
              <a:t> </a:t>
            </a:r>
            <a:r>
              <a:rPr lang="de-DE" dirty="0" err="1">
                <a:latin typeface="Tahoma" charset="0"/>
              </a:rPr>
              <a:t>faults</a:t>
            </a:r>
            <a:endParaRPr lang="de-DE" dirty="0">
              <a:latin typeface="Tahoma" charset="0"/>
            </a:endParaRPr>
          </a:p>
        </p:txBody>
      </p:sp>
      <p:sp>
        <p:nvSpPr>
          <p:cNvPr id="1444870" name="Rectangle 6"/>
          <p:cNvSpPr>
            <a:spLocks noGrp="1" noChangeArrowheads="1"/>
          </p:cNvSpPr>
          <p:nvPr>
            <p:ph type="body" idx="1"/>
          </p:nvPr>
        </p:nvSpPr>
        <p:spPr>
          <a:xfrm>
            <a:off x="4992688" y="1503363"/>
            <a:ext cx="3911600" cy="4792662"/>
          </a:xfrm>
        </p:spPr>
        <p:txBody>
          <a:bodyPr/>
          <a:lstStyle/>
          <a:p>
            <a:pPr eaLnBrk="1" hangingPunct="1"/>
            <a:r>
              <a:rPr lang="de-DE" sz="2400">
                <a:latin typeface="Tahoma" charset="0"/>
              </a:rPr>
              <a:t>How to recognize faults?</a:t>
            </a:r>
          </a:p>
          <a:p>
            <a:pPr eaLnBrk="1" hangingPunct="1"/>
            <a:r>
              <a:rPr lang="de-DE" sz="2400">
                <a:latin typeface="Tahoma" charset="0"/>
              </a:rPr>
              <a:t>Assumption:</a:t>
            </a:r>
          </a:p>
          <a:p>
            <a:pPr lvl="1" eaLnBrk="1" hangingPunct="1"/>
            <a:r>
              <a:rPr lang="de-DE" sz="2000">
                <a:latin typeface="Tahoma" charset="0"/>
              </a:rPr>
              <a:t>Nodes can be modeled as deterministic state machines</a:t>
            </a:r>
          </a:p>
          <a:p>
            <a:pPr lvl="1" eaLnBrk="1" hangingPunct="1"/>
            <a:endParaRPr lang="de-DE" sz="2000">
              <a:latin typeface="Tahoma" charset="0"/>
            </a:endParaRPr>
          </a:p>
          <a:p>
            <a:pPr eaLnBrk="1" hangingPunct="1"/>
            <a:r>
              <a:rPr lang="de-DE" sz="2400">
                <a:latin typeface="Tahoma" charset="0"/>
              </a:rPr>
              <a:t>To audit a node, witness</a:t>
            </a:r>
          </a:p>
          <a:p>
            <a:pPr lvl="1" eaLnBrk="1" hangingPunct="1"/>
            <a:r>
              <a:rPr lang="de-DE" sz="2000">
                <a:latin typeface="Tahoma" charset="0"/>
              </a:rPr>
              <a:t>Fetches signed log</a:t>
            </a:r>
          </a:p>
          <a:p>
            <a:pPr lvl="1" eaLnBrk="1" hangingPunct="1"/>
            <a:r>
              <a:rPr lang="de-DE" sz="2000">
                <a:latin typeface="Tahoma" charset="0"/>
              </a:rPr>
              <a:t>Replays inputs to a trusted copy of the state machine</a:t>
            </a:r>
            <a:endParaRPr lang="de-DE" sz="2000" baseline="-25000">
              <a:latin typeface="Tahoma" charset="0"/>
            </a:endParaRPr>
          </a:p>
          <a:p>
            <a:pPr lvl="1" eaLnBrk="1" hangingPunct="1"/>
            <a:r>
              <a:rPr lang="de-DE" sz="2000">
                <a:latin typeface="Tahoma" charset="0"/>
              </a:rPr>
              <a:t>Checks outputs against the log</a:t>
            </a:r>
          </a:p>
        </p:txBody>
      </p:sp>
      <p:sp>
        <p:nvSpPr>
          <p:cNvPr id="1444871" name="Rectangle 7"/>
          <p:cNvSpPr>
            <a:spLocks noChangeArrowheads="1"/>
          </p:cNvSpPr>
          <p:nvPr/>
        </p:nvSpPr>
        <p:spPr bwMode="auto">
          <a:xfrm>
            <a:off x="1449388" y="4121150"/>
            <a:ext cx="3155950" cy="1044575"/>
          </a:xfrm>
          <a:prstGeom prst="rect">
            <a:avLst/>
          </a:prstGeom>
          <a:solidFill>
            <a:schemeClr val="accent1"/>
          </a:solidFill>
          <a:ln w="19050">
            <a:solidFill>
              <a:schemeClr val="tx1"/>
            </a:solidFill>
            <a:miter lim="800000"/>
            <a:headEnd/>
            <a:tailEnd/>
          </a:ln>
        </p:spPr>
        <p:txBody>
          <a:bodyPr wrap="none" anchor="ctr"/>
          <a:lstStyle/>
          <a:p>
            <a:endParaRPr lang="en-US"/>
          </a:p>
        </p:txBody>
      </p:sp>
      <p:sp>
        <p:nvSpPr>
          <p:cNvPr id="1444873" name="Text Box 9"/>
          <p:cNvSpPr txBox="1">
            <a:spLocks noChangeArrowheads="1"/>
          </p:cNvSpPr>
          <p:nvPr/>
        </p:nvSpPr>
        <p:spPr bwMode="auto">
          <a:xfrm>
            <a:off x="2244466" y="4438650"/>
            <a:ext cx="1846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endParaRPr lang="de-DE" dirty="0"/>
          </a:p>
        </p:txBody>
      </p:sp>
      <p:sp>
        <p:nvSpPr>
          <p:cNvPr id="1444875" name="Line 11"/>
          <p:cNvSpPr>
            <a:spLocks noChangeShapeType="1"/>
          </p:cNvSpPr>
          <p:nvPr/>
        </p:nvSpPr>
        <p:spPr bwMode="auto">
          <a:xfrm>
            <a:off x="2027238" y="4989513"/>
            <a:ext cx="0" cy="717550"/>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444876" name="Line 12"/>
          <p:cNvSpPr>
            <a:spLocks noChangeShapeType="1"/>
          </p:cNvSpPr>
          <p:nvPr/>
        </p:nvSpPr>
        <p:spPr bwMode="auto">
          <a:xfrm>
            <a:off x="2835275" y="4997450"/>
            <a:ext cx="0" cy="70961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44878" name="Oval 14"/>
          <p:cNvSpPr>
            <a:spLocks noChangeArrowheads="1"/>
          </p:cNvSpPr>
          <p:nvPr/>
        </p:nvSpPr>
        <p:spPr bwMode="auto">
          <a:xfrm>
            <a:off x="2646363" y="5708650"/>
            <a:ext cx="369887" cy="369888"/>
          </a:xfrm>
          <a:prstGeom prst="ellipse">
            <a:avLst/>
          </a:prstGeom>
          <a:solidFill>
            <a:srgbClr val="99FF33"/>
          </a:solidFill>
          <a:ln w="19050">
            <a:solidFill>
              <a:schemeClr val="tx1"/>
            </a:solidFill>
            <a:round/>
            <a:headEnd/>
            <a:tailEnd/>
          </a:ln>
        </p:spPr>
        <p:txBody>
          <a:bodyPr wrap="none" anchor="ctr"/>
          <a:lstStyle/>
          <a:p>
            <a:r>
              <a:rPr lang="de-DE"/>
              <a:t>=?</a:t>
            </a:r>
          </a:p>
        </p:txBody>
      </p:sp>
      <p:pic>
        <p:nvPicPr>
          <p:cNvPr id="1444879" name="Picture 15"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532188" y="2879725"/>
            <a:ext cx="663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4880" name="Text Box 16"/>
          <p:cNvSpPr txBox="1">
            <a:spLocks noChangeArrowheads="1"/>
          </p:cNvSpPr>
          <p:nvPr/>
        </p:nvSpPr>
        <p:spPr bwMode="auto">
          <a:xfrm>
            <a:off x="4143375" y="3068638"/>
            <a:ext cx="509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t>Log</a:t>
            </a:r>
          </a:p>
        </p:txBody>
      </p:sp>
      <p:sp>
        <p:nvSpPr>
          <p:cNvPr id="1444881" name="Rectangle 17"/>
          <p:cNvSpPr>
            <a:spLocks noChangeArrowheads="1"/>
          </p:cNvSpPr>
          <p:nvPr/>
        </p:nvSpPr>
        <p:spPr bwMode="auto">
          <a:xfrm>
            <a:off x="1530350" y="3048000"/>
            <a:ext cx="1533525" cy="414338"/>
          </a:xfrm>
          <a:prstGeom prst="rect">
            <a:avLst/>
          </a:prstGeom>
          <a:solidFill>
            <a:srgbClr val="00CC00"/>
          </a:solidFill>
          <a:ln w="19050">
            <a:solidFill>
              <a:schemeClr val="tx1"/>
            </a:solidFill>
            <a:miter lim="800000"/>
            <a:headEnd/>
            <a:tailEnd/>
          </a:ln>
        </p:spPr>
        <p:txBody>
          <a:bodyPr wrap="none" anchor="ctr"/>
          <a:lstStyle/>
          <a:p>
            <a:r>
              <a:rPr lang="de-DE" dirty="0"/>
              <a:t>Network</a:t>
            </a:r>
          </a:p>
        </p:txBody>
      </p:sp>
      <p:sp>
        <p:nvSpPr>
          <p:cNvPr id="1444882" name="Rectangle 18"/>
          <p:cNvSpPr>
            <a:spLocks noChangeArrowheads="1"/>
          </p:cNvSpPr>
          <p:nvPr/>
        </p:nvSpPr>
        <p:spPr bwMode="auto">
          <a:xfrm>
            <a:off x="1423988" y="1717675"/>
            <a:ext cx="3162300" cy="1004888"/>
          </a:xfrm>
          <a:prstGeom prst="rect">
            <a:avLst/>
          </a:prstGeom>
          <a:noFill/>
          <a:ln w="1905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44883" name="Line 19"/>
          <p:cNvSpPr>
            <a:spLocks noChangeShapeType="1"/>
          </p:cNvSpPr>
          <p:nvPr/>
        </p:nvSpPr>
        <p:spPr bwMode="auto">
          <a:xfrm>
            <a:off x="1912938" y="2655888"/>
            <a:ext cx="0" cy="403225"/>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444884" name="Line 20"/>
          <p:cNvSpPr>
            <a:spLocks noChangeShapeType="1"/>
          </p:cNvSpPr>
          <p:nvPr/>
        </p:nvSpPr>
        <p:spPr bwMode="auto">
          <a:xfrm flipV="1">
            <a:off x="2792413" y="2655888"/>
            <a:ext cx="0" cy="392112"/>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444885" name="Line 21"/>
          <p:cNvSpPr>
            <a:spLocks noChangeShapeType="1"/>
          </p:cNvSpPr>
          <p:nvPr/>
        </p:nvSpPr>
        <p:spPr bwMode="auto">
          <a:xfrm>
            <a:off x="1912938" y="2822575"/>
            <a:ext cx="154305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44886" name="Line 22"/>
          <p:cNvSpPr>
            <a:spLocks noChangeShapeType="1"/>
          </p:cNvSpPr>
          <p:nvPr/>
        </p:nvSpPr>
        <p:spPr bwMode="auto">
          <a:xfrm>
            <a:off x="2792413" y="2927350"/>
            <a:ext cx="663575"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1444887" name="Picture 23" descr="MCBS00979_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85813" y="5540375"/>
            <a:ext cx="663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4888" name="Line 24"/>
          <p:cNvSpPr>
            <a:spLocks noChangeShapeType="1"/>
          </p:cNvSpPr>
          <p:nvPr/>
        </p:nvSpPr>
        <p:spPr bwMode="auto">
          <a:xfrm>
            <a:off x="1530350" y="5708650"/>
            <a:ext cx="4968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44889" name="Text Box 25"/>
          <p:cNvSpPr txBox="1">
            <a:spLocks noChangeArrowheads="1"/>
          </p:cNvSpPr>
          <p:nvPr/>
        </p:nvSpPr>
        <p:spPr bwMode="auto">
          <a:xfrm>
            <a:off x="1360488" y="5291138"/>
            <a:ext cx="666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t>Input</a:t>
            </a:r>
          </a:p>
        </p:txBody>
      </p:sp>
      <p:sp>
        <p:nvSpPr>
          <p:cNvPr id="1444890" name="Line 26"/>
          <p:cNvSpPr>
            <a:spLocks noChangeShapeType="1"/>
          </p:cNvSpPr>
          <p:nvPr/>
        </p:nvSpPr>
        <p:spPr bwMode="auto">
          <a:xfrm flipH="1">
            <a:off x="1530350" y="5894388"/>
            <a:ext cx="1116013" cy="0"/>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444891" name="Text Box 27"/>
          <p:cNvSpPr txBox="1">
            <a:spLocks noChangeArrowheads="1"/>
          </p:cNvSpPr>
          <p:nvPr/>
        </p:nvSpPr>
        <p:spPr bwMode="auto">
          <a:xfrm>
            <a:off x="1358900" y="5940425"/>
            <a:ext cx="803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t>Output</a:t>
            </a:r>
          </a:p>
        </p:txBody>
      </p:sp>
      <p:sp>
        <p:nvSpPr>
          <p:cNvPr id="1444892" name="Line 28"/>
          <p:cNvSpPr>
            <a:spLocks noChangeShapeType="1"/>
          </p:cNvSpPr>
          <p:nvPr/>
        </p:nvSpPr>
        <p:spPr bwMode="auto">
          <a:xfrm>
            <a:off x="3016250" y="5894388"/>
            <a:ext cx="792163"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1444895" name="Picture 31" descr="MCj029093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819525" y="5673725"/>
            <a:ext cx="290513"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4896" name="Text Box 32"/>
          <p:cNvSpPr txBox="1">
            <a:spLocks noChangeArrowheads="1"/>
          </p:cNvSpPr>
          <p:nvPr/>
        </p:nvSpPr>
        <p:spPr bwMode="auto">
          <a:xfrm>
            <a:off x="3144838" y="5576888"/>
            <a:ext cx="5064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a:t>if ≠</a:t>
            </a:r>
          </a:p>
        </p:txBody>
      </p:sp>
      <p:sp>
        <p:nvSpPr>
          <p:cNvPr id="2" name="Rectangle 1"/>
          <p:cNvSpPr/>
          <p:nvPr/>
        </p:nvSpPr>
        <p:spPr bwMode="auto">
          <a:xfrm>
            <a:off x="1565871" y="1775374"/>
            <a:ext cx="2922133" cy="863030"/>
          </a:xfrm>
          <a:prstGeom prst="rect">
            <a:avLst/>
          </a:prstGeom>
          <a:solidFill>
            <a:srgbClr val="FF9900"/>
          </a:solidFill>
          <a:ln w="19050"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Tahoma" pitchFamily="34" charset="0"/>
            </a:endParaRPr>
          </a:p>
        </p:txBody>
      </p:sp>
      <p:sp>
        <p:nvSpPr>
          <p:cNvPr id="1444897" name="Text Box 33"/>
          <p:cNvSpPr txBox="1">
            <a:spLocks noChangeArrowheads="1"/>
          </p:cNvSpPr>
          <p:nvPr/>
        </p:nvSpPr>
        <p:spPr bwMode="auto">
          <a:xfrm>
            <a:off x="2266763" y="2049937"/>
            <a:ext cx="15353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r>
              <a:rPr lang="de-DE" dirty="0" smtClean="0"/>
              <a:t>State </a:t>
            </a:r>
            <a:r>
              <a:rPr lang="de-DE" dirty="0" err="1" smtClean="0"/>
              <a:t>machine</a:t>
            </a:r>
            <a:endParaRPr lang="de-DE" dirty="0"/>
          </a:p>
        </p:txBody>
      </p:sp>
      <p:sp>
        <p:nvSpPr>
          <p:cNvPr id="37" name="Rectangle 36"/>
          <p:cNvSpPr/>
          <p:nvPr/>
        </p:nvSpPr>
        <p:spPr bwMode="auto">
          <a:xfrm>
            <a:off x="1570317" y="4196308"/>
            <a:ext cx="2922133" cy="863030"/>
          </a:xfrm>
          <a:prstGeom prst="rect">
            <a:avLst/>
          </a:prstGeom>
          <a:solidFill>
            <a:srgbClr val="FF9900"/>
          </a:solidFill>
          <a:ln w="19050"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bodyPr>
          <a:lstStyle/>
          <a:p>
            <a:pPr eaLnBrk="1" hangingPunct="1"/>
            <a:r>
              <a:rPr lang="de-DE" dirty="0"/>
              <a:t>State </a:t>
            </a:r>
            <a:r>
              <a:rPr lang="de-DE" dirty="0" err="1"/>
              <a:t>machine</a:t>
            </a:r>
            <a:endParaRPr lang="de-DE" dirty="0"/>
          </a:p>
        </p:txBody>
      </p:sp>
    </p:spTree>
    <p:custDataLst>
      <p:tags r:id="rId1"/>
    </p:custDataLst>
    <p:extLst>
      <p:ext uri="{BB962C8B-B14F-4D97-AF65-F5344CB8AC3E}">
        <p14:creationId xmlns:p14="http://schemas.microsoft.com/office/powerpoint/2010/main" val="206323536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448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4487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44870">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488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4488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4488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488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44885"/>
                                        </p:tgtEl>
                                        <p:attrNameLst>
                                          <p:attrName>style.visibility</p:attrName>
                                        </p:attrNameLst>
                                      </p:cBhvr>
                                      <p:to>
                                        <p:strVal val="visible"/>
                                      </p:to>
                                    </p:set>
                                    <p:animEffect transition="in" filter="wipe(left)">
                                      <p:cBhvr>
                                        <p:cTn id="25" dur="500"/>
                                        <p:tgtEl>
                                          <p:spTgt spid="1444885"/>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44886"/>
                                        </p:tgtEl>
                                        <p:attrNameLst>
                                          <p:attrName>style.visibility</p:attrName>
                                        </p:attrNameLst>
                                      </p:cBhvr>
                                      <p:to>
                                        <p:strVal val="visible"/>
                                      </p:to>
                                    </p:set>
                                    <p:animEffect transition="in" filter="wipe(left)">
                                      <p:cBhvr>
                                        <p:cTn id="28" dur="500"/>
                                        <p:tgtEl>
                                          <p:spTgt spid="1444886"/>
                                        </p:tgtEl>
                                      </p:cBhvr>
                                    </p:animEffect>
                                  </p:childTnLst>
                                </p:cTn>
                              </p:par>
                            </p:childTnLst>
                          </p:cTn>
                        </p:par>
                        <p:par>
                          <p:cTn id="29" fill="hold" nodeType="afterGroup">
                            <p:stCondLst>
                              <p:cond delay="500"/>
                            </p:stCondLst>
                            <p:childTnLst>
                              <p:par>
                                <p:cTn id="30" presetID="1" presetClass="entr" presetSubtype="0" fill="hold" nodeType="afterEffect">
                                  <p:stCondLst>
                                    <p:cond delay="0"/>
                                  </p:stCondLst>
                                  <p:childTnLst>
                                    <p:set>
                                      <p:cBhvr>
                                        <p:cTn id="31" dur="1" fill="hold">
                                          <p:stCondLst>
                                            <p:cond delay="0"/>
                                          </p:stCondLst>
                                        </p:cTn>
                                        <p:tgtEl>
                                          <p:spTgt spid="1444879"/>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444880"/>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1444870">
                                            <p:txEl>
                                              <p:pRg st="4" end="4"/>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144488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444868"/>
                                        </p:tgtEl>
                                        <p:attrNameLst>
                                          <p:attrName>style.visibility</p:attrName>
                                        </p:attrNameLst>
                                      </p:cBhvr>
                                      <p:to>
                                        <p:strVal val="visible"/>
                                      </p:to>
                                    </p:set>
                                  </p:childTnLst>
                                </p:cTn>
                              </p:par>
                            </p:childTnLst>
                          </p:cTn>
                        </p:par>
                        <p:par>
                          <p:cTn id="42" fill="hold" nodeType="afterGroup">
                            <p:stCondLst>
                              <p:cond delay="0"/>
                            </p:stCondLst>
                            <p:childTnLst>
                              <p:par>
                                <p:cTn id="43" presetID="0" presetClass="path" presetSubtype="0" accel="50000" decel="50000" fill="hold" nodeType="afterEffect">
                                  <p:stCondLst>
                                    <p:cond delay="0"/>
                                  </p:stCondLst>
                                  <p:childTnLst>
                                    <p:animMotion origin="layout" path="M 0.29775 -0.39208 C 0.32257 -0.37566 0.3474 -0.35877 0.29775 -0.29377 C 0.24809 -0.22854 0.12396 -0.11427 -2.22222E-6 -4.28638E-6 " pathEditMode="relative" rAng="0" ptsTypes="aaA">
                                      <p:cBhvr>
                                        <p:cTn id="44" dur="2000" fill="hold"/>
                                        <p:tgtEl>
                                          <p:spTgt spid="1444887"/>
                                        </p:tgtEl>
                                        <p:attrNameLst>
                                          <p:attrName>ppt_x</p:attrName>
                                          <p:attrName>ppt_y</p:attrName>
                                        </p:attrNameLst>
                                      </p:cBhvr>
                                      <p:rCtr x="-12413" y="19593"/>
                                    </p:animMotion>
                                  </p:childTnLst>
                                </p:cTn>
                              </p:par>
                              <p:par>
                                <p:cTn id="45" presetID="1" presetClass="entr" presetSubtype="0" fill="hold" nodeType="withEffect">
                                  <p:stCondLst>
                                    <p:cond delay="0"/>
                                  </p:stCondLst>
                                  <p:childTnLst>
                                    <p:set>
                                      <p:cBhvr>
                                        <p:cTn id="46" dur="1" fill="hold">
                                          <p:stCondLst>
                                            <p:cond delay="0"/>
                                          </p:stCondLst>
                                        </p:cTn>
                                        <p:tgtEl>
                                          <p:spTgt spid="1444870">
                                            <p:txEl>
                                              <p:pRg st="5" end="5"/>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444870">
                                            <p:txEl>
                                              <p:pRg st="6" end="6"/>
                                            </p:txEl>
                                          </p:spTgt>
                                        </p:tgtEl>
                                        <p:attrNameLst>
                                          <p:attrName>style.visibility</p:attrName>
                                        </p:attrNameLst>
                                      </p:cBhvr>
                                      <p:to>
                                        <p:strVal val="visible"/>
                                      </p:to>
                                    </p:set>
                                  </p:childTnLst>
                                </p:cTn>
                              </p:par>
                              <p:par>
                                <p:cTn id="51" presetID="1" presetClass="entr" presetSubtype="0" fill="hold" grpId="0" nodeType="withEffect" nodePh="1">
                                  <p:stCondLst>
                                    <p:cond delay="0"/>
                                  </p:stCondLst>
                                  <p:endCondLst>
                                    <p:cond evt="begin" delay="0">
                                      <p:tn val="51"/>
                                    </p:cond>
                                  </p:endCondLst>
                                  <p:childTnLst>
                                    <p:set>
                                      <p:cBhvr>
                                        <p:cTn id="52" dur="1" fill="hold">
                                          <p:stCondLst>
                                            <p:cond delay="0"/>
                                          </p:stCondLst>
                                        </p:cTn>
                                        <p:tgtEl>
                                          <p:spTgt spid="144487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4487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4488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44488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44487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444870">
                                            <p:txEl>
                                              <p:pRg st="7" end="7"/>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44487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44487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4489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44489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44489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444895"/>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4448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4868" grpId="0" animBg="1"/>
      <p:bldP spid="1444871" grpId="0" animBg="1"/>
      <p:bldP spid="1444873" grpId="0"/>
      <p:bldP spid="1444875" grpId="0" animBg="1"/>
      <p:bldP spid="1444876" grpId="0" animBg="1"/>
      <p:bldP spid="1444878" grpId="0" animBg="1"/>
      <p:bldP spid="1444880" grpId="0"/>
      <p:bldP spid="1444881" grpId="0" animBg="1"/>
      <p:bldP spid="1444882" grpId="0" animBg="1"/>
      <p:bldP spid="1444883" grpId="0" animBg="1"/>
      <p:bldP spid="1444884" grpId="0" animBg="1"/>
      <p:bldP spid="1444885" grpId="0" animBg="1"/>
      <p:bldP spid="1444886" grpId="0" animBg="1"/>
      <p:bldP spid="1444888" grpId="0" animBg="1"/>
      <p:bldP spid="1444889" grpId="0"/>
      <p:bldP spid="1444890" grpId="0" animBg="1"/>
      <p:bldP spid="1444891" grpId="0"/>
      <p:bldP spid="1444892" grpId="0" animBg="1"/>
      <p:bldP spid="1444896" grpId="0"/>
      <p:bldP spid="1444897" grpId="0"/>
      <p:bldP spid="37"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2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18DA0081-0B13-914C-A20B-5222ED904C2C}" type="slidenum">
              <a:rPr lang="en-GB" sz="1400" i="0"/>
              <a:pPr eaLnBrk="1" hangingPunct="1"/>
              <a:t>22</a:t>
            </a:fld>
            <a:endParaRPr lang="en-GB" sz="1400" i="0"/>
          </a:p>
        </p:txBody>
      </p:sp>
      <p:sp>
        <p:nvSpPr>
          <p:cNvPr id="73730" name="Rectangle 2"/>
          <p:cNvSpPr>
            <a:spLocks noGrp="1" noChangeArrowheads="1"/>
          </p:cNvSpPr>
          <p:nvPr>
            <p:ph type="title"/>
          </p:nvPr>
        </p:nvSpPr>
        <p:spPr>
          <a:xfrm>
            <a:off x="981075" y="304800"/>
            <a:ext cx="7793038" cy="990600"/>
          </a:xfrm>
        </p:spPr>
        <p:txBody>
          <a:bodyPr/>
          <a:lstStyle/>
          <a:p>
            <a:pPr eaLnBrk="1" hangingPunct="1"/>
            <a:r>
              <a:rPr lang="de-DE">
                <a:latin typeface="Tahoma" charset="0"/>
              </a:rPr>
              <a:t>PeerReview guarantees</a:t>
            </a:r>
          </a:p>
        </p:txBody>
      </p:sp>
      <p:sp>
        <p:nvSpPr>
          <p:cNvPr id="36868" name="Rectangle 3"/>
          <p:cNvSpPr>
            <a:spLocks noGrp="1" noChangeArrowheads="1"/>
          </p:cNvSpPr>
          <p:nvPr>
            <p:ph type="body" idx="1"/>
          </p:nvPr>
        </p:nvSpPr>
        <p:spPr>
          <a:xfrm>
            <a:off x="742950" y="1212850"/>
            <a:ext cx="7940675" cy="5153025"/>
          </a:xfrm>
        </p:spPr>
        <p:txBody>
          <a:bodyPr/>
          <a:lstStyle/>
          <a:p>
            <a:pPr eaLnBrk="1" hangingPunct="1">
              <a:lnSpc>
                <a:spcPct val="90000"/>
              </a:lnSpc>
              <a:buFont typeface="Wingdings" charset="0"/>
              <a:buNone/>
              <a:defRPr/>
            </a:pPr>
            <a:endParaRPr lang="de-DE" sz="900" dirty="0">
              <a:latin typeface="Tahoma" charset="0"/>
              <a:cs typeface="+mn-cs"/>
            </a:endParaRPr>
          </a:p>
          <a:p>
            <a:pPr marL="971550" lvl="1" indent="-400050" eaLnBrk="1" hangingPunct="1">
              <a:lnSpc>
                <a:spcPct val="90000"/>
              </a:lnSpc>
              <a:buClr>
                <a:schemeClr val="tx1"/>
              </a:buClr>
              <a:buSzPct val="70000"/>
              <a:buFont typeface="Wingdings" charset="0"/>
              <a:buAutoNum type="arabicParenR"/>
              <a:defRPr/>
            </a:pPr>
            <a:r>
              <a:rPr lang="de-DE" b="1" dirty="0">
                <a:latin typeface="Tahoma" charset="0"/>
              </a:rPr>
              <a:t>Observable </a:t>
            </a:r>
            <a:r>
              <a:rPr lang="de-DE" b="1" dirty="0" err="1">
                <a:latin typeface="Tahoma" charset="0"/>
              </a:rPr>
              <a:t>faults</a:t>
            </a:r>
            <a:r>
              <a:rPr lang="de-DE" b="1" dirty="0">
                <a:latin typeface="Tahoma" charset="0"/>
              </a:rPr>
              <a:t> will </a:t>
            </a:r>
            <a:r>
              <a:rPr lang="de-DE" b="1" dirty="0" err="1">
                <a:latin typeface="Tahoma" charset="0"/>
              </a:rPr>
              <a:t>be</a:t>
            </a:r>
            <a:r>
              <a:rPr lang="de-DE" b="1" dirty="0">
                <a:latin typeface="Tahoma" charset="0"/>
              </a:rPr>
              <a:t> </a:t>
            </a:r>
            <a:r>
              <a:rPr lang="de-DE" b="1" dirty="0" err="1">
                <a:latin typeface="Tahoma" charset="0"/>
              </a:rPr>
              <a:t>detected</a:t>
            </a:r>
            <a:r>
              <a:rPr lang="de-DE" dirty="0">
                <a:solidFill>
                  <a:schemeClr val="hlink"/>
                </a:solidFill>
                <a:latin typeface="Tahoma" charset="0"/>
              </a:rPr>
              <a:t/>
            </a:r>
            <a:br>
              <a:rPr lang="de-DE" dirty="0">
                <a:solidFill>
                  <a:schemeClr val="hlink"/>
                </a:solidFill>
                <a:latin typeface="Tahoma" charset="0"/>
              </a:rPr>
            </a:br>
            <a:endParaRPr lang="de-DE" dirty="0">
              <a:latin typeface="Tahoma" charset="0"/>
            </a:endParaRPr>
          </a:p>
          <a:p>
            <a:pPr marL="1600200" lvl="2" indent="-284163" eaLnBrk="1" hangingPunct="1">
              <a:lnSpc>
                <a:spcPct val="90000"/>
              </a:lnSpc>
              <a:buClr>
                <a:schemeClr val="hlink"/>
              </a:buClr>
              <a:buSzPct val="60000"/>
              <a:buFont typeface="Wingdings" charset="0"/>
              <a:buNone/>
              <a:defRPr/>
            </a:pPr>
            <a:endParaRPr lang="de-DE" dirty="0">
              <a:latin typeface="Tahoma" charset="0"/>
            </a:endParaRPr>
          </a:p>
          <a:p>
            <a:pPr marL="1600200" lvl="2" indent="-284163" eaLnBrk="1" hangingPunct="1">
              <a:lnSpc>
                <a:spcPct val="90000"/>
              </a:lnSpc>
              <a:buClr>
                <a:schemeClr val="hlink"/>
              </a:buClr>
              <a:buSzPct val="60000"/>
              <a:buFont typeface="Wingdings" charset="0"/>
              <a:buNone/>
              <a:defRPr/>
            </a:pPr>
            <a:endParaRPr lang="de-DE" dirty="0">
              <a:latin typeface="Tahoma" charset="0"/>
            </a:endParaRPr>
          </a:p>
          <a:p>
            <a:pPr marL="1600200" lvl="2" indent="-284163" eaLnBrk="1" hangingPunct="1">
              <a:lnSpc>
                <a:spcPct val="90000"/>
              </a:lnSpc>
              <a:buClr>
                <a:schemeClr val="hlink"/>
              </a:buClr>
              <a:buSzPct val="60000"/>
              <a:buFont typeface="Wingdings" charset="0"/>
              <a:buNone/>
              <a:defRPr/>
            </a:pPr>
            <a:endParaRPr lang="de-DE" dirty="0">
              <a:latin typeface="Tahoma" charset="0"/>
            </a:endParaRPr>
          </a:p>
          <a:p>
            <a:pPr marL="1600200" lvl="2" indent="-284163" eaLnBrk="1" hangingPunct="1">
              <a:lnSpc>
                <a:spcPct val="90000"/>
              </a:lnSpc>
              <a:buClr>
                <a:schemeClr val="hlink"/>
              </a:buClr>
              <a:buSzPct val="60000"/>
              <a:buFont typeface="Wingdings" charset="0"/>
              <a:buNone/>
              <a:defRPr/>
            </a:pPr>
            <a:endParaRPr lang="de-DE" sz="900" dirty="0">
              <a:latin typeface="Tahoma" charset="0"/>
            </a:endParaRPr>
          </a:p>
          <a:p>
            <a:pPr marL="971550" lvl="1" indent="-400050" eaLnBrk="1" hangingPunct="1">
              <a:lnSpc>
                <a:spcPct val="90000"/>
              </a:lnSpc>
              <a:buClr>
                <a:schemeClr val="tx1"/>
              </a:buClr>
              <a:buSzPct val="70000"/>
              <a:buFont typeface="Wingdings" charset="0"/>
              <a:buAutoNum type="arabicParenR"/>
              <a:defRPr/>
            </a:pPr>
            <a:r>
              <a:rPr lang="de-DE" b="1" dirty="0" err="1">
                <a:latin typeface="Tahoma" charset="0"/>
              </a:rPr>
              <a:t>Good</a:t>
            </a:r>
            <a:r>
              <a:rPr lang="de-DE" b="1" dirty="0">
                <a:latin typeface="Tahoma" charset="0"/>
              </a:rPr>
              <a:t> </a:t>
            </a:r>
            <a:r>
              <a:rPr lang="de-DE" b="1" dirty="0" err="1">
                <a:latin typeface="Tahoma" charset="0"/>
              </a:rPr>
              <a:t>nodes</a:t>
            </a:r>
            <a:r>
              <a:rPr lang="de-DE" b="1" dirty="0">
                <a:latin typeface="Tahoma" charset="0"/>
              </a:rPr>
              <a:t> </a:t>
            </a:r>
            <a:r>
              <a:rPr lang="de-DE" b="1" dirty="0" err="1">
                <a:latin typeface="Tahoma" charset="0"/>
              </a:rPr>
              <a:t>cannot</a:t>
            </a:r>
            <a:r>
              <a:rPr lang="de-DE" b="1" dirty="0">
                <a:latin typeface="Tahoma" charset="0"/>
              </a:rPr>
              <a:t> </a:t>
            </a:r>
            <a:r>
              <a:rPr lang="de-DE" b="1" dirty="0" err="1">
                <a:latin typeface="Tahoma" charset="0"/>
              </a:rPr>
              <a:t>be</a:t>
            </a:r>
            <a:r>
              <a:rPr lang="de-DE" b="1" dirty="0">
                <a:latin typeface="Tahoma" charset="0"/>
              </a:rPr>
              <a:t> </a:t>
            </a:r>
            <a:r>
              <a:rPr lang="de-DE" b="1" dirty="0" err="1">
                <a:latin typeface="Tahoma" charset="0"/>
              </a:rPr>
              <a:t>accused</a:t>
            </a:r>
            <a:r>
              <a:rPr lang="de-DE" sz="2400" dirty="0">
                <a:latin typeface="Tahoma" charset="0"/>
              </a:rPr>
              <a:t/>
            </a:r>
            <a:br>
              <a:rPr lang="de-DE" sz="2400" dirty="0">
                <a:latin typeface="Tahoma" charset="0"/>
              </a:rPr>
            </a:br>
            <a:endParaRPr lang="de-DE" sz="2400" dirty="0">
              <a:latin typeface="Tahoma" charset="0"/>
            </a:endParaRPr>
          </a:p>
          <a:p>
            <a:pPr marL="971550" lvl="1" indent="-400050" eaLnBrk="1" hangingPunct="1">
              <a:lnSpc>
                <a:spcPct val="90000"/>
              </a:lnSpc>
              <a:buClr>
                <a:schemeClr val="tx1"/>
              </a:buClr>
              <a:buSzPct val="70000"/>
              <a:buFont typeface="Wingdings" charset="0"/>
              <a:buAutoNum type="arabicParenR"/>
              <a:defRPr/>
            </a:pPr>
            <a:endParaRPr lang="de-DE" sz="2400" dirty="0">
              <a:latin typeface="Tahoma" charset="0"/>
            </a:endParaRPr>
          </a:p>
          <a:p>
            <a:pPr marL="971550" lvl="1" indent="-400050" eaLnBrk="1" hangingPunct="1">
              <a:lnSpc>
                <a:spcPct val="90000"/>
              </a:lnSpc>
              <a:buClr>
                <a:schemeClr val="tx1"/>
              </a:buClr>
              <a:buSzPct val="70000"/>
              <a:buFont typeface="Wingdings" charset="0"/>
              <a:buAutoNum type="arabicParenR"/>
              <a:defRPr/>
            </a:pPr>
            <a:endParaRPr lang="de-DE" sz="2400" dirty="0">
              <a:latin typeface="Tahoma" charset="0"/>
            </a:endParaRPr>
          </a:p>
          <a:p>
            <a:pPr marL="971550" lvl="1" indent="-400050" eaLnBrk="1" hangingPunct="1">
              <a:lnSpc>
                <a:spcPct val="90000"/>
              </a:lnSpc>
              <a:buClr>
                <a:schemeClr val="tx1"/>
              </a:buClr>
              <a:buSzPct val="70000"/>
              <a:buFont typeface="Wingdings" charset="0"/>
              <a:buAutoNum type="arabicParenR"/>
              <a:defRPr/>
            </a:pPr>
            <a:endParaRPr lang="de-DE" sz="1000" dirty="0">
              <a:latin typeface="Tahoma" charset="0"/>
            </a:endParaRPr>
          </a:p>
          <a:p>
            <a:pPr eaLnBrk="1" hangingPunct="1">
              <a:lnSpc>
                <a:spcPct val="90000"/>
              </a:lnSpc>
              <a:defRPr/>
            </a:pPr>
            <a:r>
              <a:rPr lang="de-DE" dirty="0" smtClean="0">
                <a:latin typeface="Tahoma" charset="0"/>
                <a:cs typeface="+mn-cs"/>
              </a:rPr>
              <a:t>Formal </a:t>
            </a:r>
            <a:r>
              <a:rPr lang="de-DE" dirty="0" err="1" smtClean="0">
                <a:latin typeface="Tahoma" charset="0"/>
                <a:cs typeface="+mn-cs"/>
              </a:rPr>
              <a:t>analysis</a:t>
            </a:r>
            <a:r>
              <a:rPr lang="de-DE" dirty="0">
                <a:latin typeface="Tahoma" charset="0"/>
                <a:cs typeface="+mn-cs"/>
              </a:rPr>
              <a:t> </a:t>
            </a:r>
            <a:r>
              <a:rPr lang="de-DE" dirty="0" smtClean="0">
                <a:latin typeface="Tahoma" charset="0"/>
                <a:cs typeface="+mn-cs"/>
              </a:rPr>
              <a:t>in [</a:t>
            </a:r>
            <a:r>
              <a:rPr lang="de-DE" sz="2000" i="1" dirty="0" smtClean="0">
                <a:latin typeface="Tahoma" charset="0"/>
                <a:cs typeface="+mn-cs"/>
              </a:rPr>
              <a:t>TR MPI-SWS-2007-003</a:t>
            </a:r>
            <a:r>
              <a:rPr lang="de-DE" dirty="0" smtClean="0">
                <a:latin typeface="Tahoma" charset="0"/>
                <a:cs typeface="+mn-cs"/>
              </a:rPr>
              <a:t>, </a:t>
            </a:r>
            <a:r>
              <a:rPr lang="de-DE" sz="2000" i="1" dirty="0" err="1" smtClean="0">
                <a:latin typeface="Tahoma" charset="0"/>
                <a:cs typeface="+mn-cs"/>
              </a:rPr>
              <a:t>Haeberlen&amp;Kuznetsov</a:t>
            </a:r>
            <a:r>
              <a:rPr lang="de-DE" sz="2000" i="1" dirty="0" smtClean="0">
                <a:latin typeface="Tahoma" charset="0"/>
                <a:cs typeface="+mn-cs"/>
              </a:rPr>
              <a:t>  OPODIS‘09</a:t>
            </a:r>
            <a:r>
              <a:rPr lang="de-DE" dirty="0" smtClean="0">
                <a:latin typeface="Tahoma" charset="0"/>
                <a:cs typeface="+mn-cs"/>
              </a:rPr>
              <a:t>]</a:t>
            </a:r>
            <a:endParaRPr lang="de-DE" dirty="0">
              <a:latin typeface="Tahoma" charset="0"/>
              <a:cs typeface="+mn-cs"/>
            </a:endParaRPr>
          </a:p>
        </p:txBody>
      </p:sp>
      <p:sp>
        <p:nvSpPr>
          <p:cNvPr id="73732" name="Rectangle 4"/>
          <p:cNvSpPr>
            <a:spLocks noChangeArrowheads="1"/>
          </p:cNvSpPr>
          <p:nvPr/>
        </p:nvSpPr>
        <p:spPr bwMode="auto">
          <a:xfrm>
            <a:off x="1585913" y="4532313"/>
            <a:ext cx="6902450"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Bef>
                <a:spcPct val="20000"/>
              </a:spcBef>
              <a:buClr>
                <a:schemeClr val="folHlink"/>
              </a:buClr>
              <a:buSzPct val="60000"/>
              <a:buFont typeface="Wingdings" charset="0"/>
              <a:buNone/>
            </a:pPr>
            <a:endParaRPr lang="de-DE" sz="2400">
              <a:solidFill>
                <a:schemeClr val="hlink"/>
              </a:solidFill>
            </a:endParaRPr>
          </a:p>
        </p:txBody>
      </p:sp>
      <p:sp>
        <p:nvSpPr>
          <p:cNvPr id="73733" name="Rectangle 5"/>
          <p:cNvSpPr>
            <a:spLocks noChangeArrowheads="1"/>
          </p:cNvSpPr>
          <p:nvPr/>
        </p:nvSpPr>
        <p:spPr bwMode="auto">
          <a:xfrm>
            <a:off x="1057275" y="1601788"/>
            <a:ext cx="78295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l">
              <a:spcBef>
                <a:spcPct val="20000"/>
              </a:spcBef>
              <a:buClr>
                <a:schemeClr val="folHlink"/>
              </a:buClr>
              <a:buSzPct val="60000"/>
              <a:buFont typeface="Wingdings" charset="0"/>
              <a:buNone/>
            </a:pPr>
            <a:r>
              <a:rPr lang="de-DE" sz="2000" dirty="0">
                <a:solidFill>
                  <a:schemeClr val="hlink"/>
                </a:solidFill>
              </a:rPr>
              <a:t/>
            </a:r>
            <a:br>
              <a:rPr lang="de-DE" sz="2000" dirty="0">
                <a:solidFill>
                  <a:schemeClr val="hlink"/>
                </a:solidFill>
              </a:rPr>
            </a:br>
            <a:r>
              <a:rPr lang="de-DE" sz="2000" dirty="0">
                <a:solidFill>
                  <a:schemeClr val="hlink"/>
                </a:solidFill>
              </a:rPr>
              <a:t>	</a:t>
            </a:r>
            <a:r>
              <a:rPr lang="de-DE" sz="2400" dirty="0" err="1"/>
              <a:t>If</a:t>
            </a:r>
            <a:r>
              <a:rPr lang="de-DE" sz="2400" dirty="0"/>
              <a:t> </a:t>
            </a:r>
            <a:r>
              <a:rPr lang="de-DE" sz="2400" dirty="0" err="1"/>
              <a:t>node</a:t>
            </a:r>
            <a:r>
              <a:rPr lang="de-DE" sz="2400" dirty="0"/>
              <a:t> </a:t>
            </a:r>
            <a:r>
              <a:rPr lang="de-DE" sz="2400" dirty="0" err="1"/>
              <a:t>commits</a:t>
            </a:r>
            <a:r>
              <a:rPr lang="de-DE" sz="2400" dirty="0"/>
              <a:t> a fault + </a:t>
            </a:r>
            <a:r>
              <a:rPr lang="de-DE" sz="2400" dirty="0" err="1"/>
              <a:t>has</a:t>
            </a:r>
            <a:r>
              <a:rPr lang="de-DE" sz="2400" dirty="0"/>
              <a:t> a </a:t>
            </a:r>
            <a:r>
              <a:rPr lang="de-DE" sz="2400" dirty="0" err="1"/>
              <a:t>correct</a:t>
            </a:r>
            <a:r>
              <a:rPr lang="de-DE" sz="2400" dirty="0"/>
              <a:t> </a:t>
            </a:r>
            <a:r>
              <a:rPr lang="de-DE" sz="2400" dirty="0" err="1"/>
              <a:t>witness</a:t>
            </a:r>
            <a:r>
              <a:rPr lang="de-DE" sz="2400" dirty="0"/>
              <a:t>,</a:t>
            </a:r>
            <a:br>
              <a:rPr lang="de-DE" sz="2400" dirty="0"/>
            </a:br>
            <a:r>
              <a:rPr lang="de-DE" sz="2400" dirty="0"/>
              <a:t>	</a:t>
            </a:r>
            <a:r>
              <a:rPr lang="de-DE" sz="2400" dirty="0" err="1"/>
              <a:t>then</a:t>
            </a:r>
            <a:r>
              <a:rPr lang="de-DE" sz="2400" dirty="0"/>
              <a:t> </a:t>
            </a:r>
            <a:r>
              <a:rPr lang="de-DE" sz="2400" dirty="0" err="1"/>
              <a:t>w</a:t>
            </a:r>
            <a:r>
              <a:rPr lang="de-DE" sz="2400" dirty="0" err="1">
                <a:sym typeface="Symbol" charset="0"/>
              </a:rPr>
              <a:t>itness</a:t>
            </a:r>
            <a:r>
              <a:rPr lang="de-DE" sz="2400" dirty="0">
                <a:sym typeface="Symbol" charset="0"/>
              </a:rPr>
              <a:t> </a:t>
            </a:r>
            <a:r>
              <a:rPr lang="de-DE" sz="2400" dirty="0" err="1">
                <a:sym typeface="Symbol" charset="0"/>
              </a:rPr>
              <a:t>obtains</a:t>
            </a:r>
            <a:endParaRPr lang="de-DE" sz="2400" dirty="0"/>
          </a:p>
          <a:p>
            <a:pPr marL="1600200" lvl="2" indent="-284163" algn="l">
              <a:spcBef>
                <a:spcPct val="20000"/>
              </a:spcBef>
              <a:buClr>
                <a:schemeClr val="hlink"/>
              </a:buClr>
              <a:buSzPct val="60000"/>
              <a:buFont typeface="Wingdings" charset="0"/>
              <a:buChar char="n"/>
            </a:pPr>
            <a:r>
              <a:rPr lang="de-DE" sz="2000" dirty="0"/>
              <a:t>a </a:t>
            </a:r>
            <a:r>
              <a:rPr lang="de-DE" sz="2000" dirty="0" err="1"/>
              <a:t>proof</a:t>
            </a:r>
            <a:r>
              <a:rPr lang="de-DE" sz="2000" dirty="0"/>
              <a:t> </a:t>
            </a:r>
            <a:r>
              <a:rPr lang="de-DE" sz="2000" dirty="0" err="1"/>
              <a:t>of</a:t>
            </a:r>
            <a:r>
              <a:rPr lang="de-DE" sz="2000" dirty="0"/>
              <a:t> </a:t>
            </a:r>
            <a:r>
              <a:rPr lang="de-DE" sz="2000" dirty="0" err="1"/>
              <a:t>misbehavior</a:t>
            </a:r>
            <a:r>
              <a:rPr lang="de-DE" sz="2000" dirty="0"/>
              <a:t> (</a:t>
            </a:r>
            <a:r>
              <a:rPr lang="de-DE" sz="2000" dirty="0" err="1"/>
              <a:t>PoM</a:t>
            </a:r>
            <a:r>
              <a:rPr lang="de-DE" sz="2000" dirty="0"/>
              <a:t>), </a:t>
            </a:r>
            <a:r>
              <a:rPr lang="de-DE" sz="2000" dirty="0" err="1"/>
              <a:t>or</a:t>
            </a:r>
            <a:endParaRPr lang="de-DE" sz="2000" dirty="0"/>
          </a:p>
          <a:p>
            <a:pPr marL="1600200" lvl="2" indent="-284163" algn="l">
              <a:spcBef>
                <a:spcPct val="20000"/>
              </a:spcBef>
              <a:buClr>
                <a:schemeClr val="hlink"/>
              </a:buClr>
              <a:buSzPct val="60000"/>
              <a:buFont typeface="Wingdings" charset="0"/>
              <a:buChar char="n"/>
            </a:pPr>
            <a:r>
              <a:rPr lang="de-DE" sz="2000" dirty="0"/>
              <a:t>a </a:t>
            </a:r>
            <a:r>
              <a:rPr lang="de-DE" sz="2000" dirty="0" err="1"/>
              <a:t>challenge</a:t>
            </a:r>
            <a:r>
              <a:rPr lang="de-DE" sz="2000" dirty="0"/>
              <a:t> </a:t>
            </a:r>
            <a:r>
              <a:rPr lang="de-DE" sz="2000" dirty="0" err="1"/>
              <a:t>that</a:t>
            </a:r>
            <a:r>
              <a:rPr lang="de-DE" sz="2000" dirty="0"/>
              <a:t> </a:t>
            </a:r>
            <a:r>
              <a:rPr lang="de-DE" sz="2000" dirty="0" err="1"/>
              <a:t>the</a:t>
            </a:r>
            <a:r>
              <a:rPr lang="de-DE" sz="2000" dirty="0"/>
              <a:t> </a:t>
            </a:r>
            <a:r>
              <a:rPr lang="de-DE" sz="2000" dirty="0" err="1"/>
              <a:t>faulty</a:t>
            </a:r>
            <a:r>
              <a:rPr lang="de-DE" sz="2000" dirty="0"/>
              <a:t> </a:t>
            </a:r>
            <a:r>
              <a:rPr lang="de-DE" sz="2000" dirty="0" err="1"/>
              <a:t>node</a:t>
            </a:r>
            <a:r>
              <a:rPr lang="de-DE" sz="2000" dirty="0"/>
              <a:t> </a:t>
            </a:r>
            <a:r>
              <a:rPr lang="de-DE" sz="2000" dirty="0" err="1"/>
              <a:t>cannot</a:t>
            </a:r>
            <a:r>
              <a:rPr lang="de-DE" sz="2000" dirty="0"/>
              <a:t> </a:t>
            </a:r>
            <a:r>
              <a:rPr lang="de-DE" sz="2000" dirty="0" err="1"/>
              <a:t>answer</a:t>
            </a:r>
            <a:endParaRPr lang="de-DE" sz="2000" dirty="0"/>
          </a:p>
        </p:txBody>
      </p:sp>
      <p:sp>
        <p:nvSpPr>
          <p:cNvPr id="73734" name="Rectangle 6"/>
          <p:cNvSpPr>
            <a:spLocks noChangeArrowheads="1"/>
          </p:cNvSpPr>
          <p:nvPr/>
        </p:nvSpPr>
        <p:spPr bwMode="auto">
          <a:xfrm>
            <a:off x="1149350" y="4084638"/>
            <a:ext cx="5349875"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l">
              <a:spcBef>
                <a:spcPct val="20000"/>
              </a:spcBef>
              <a:buClr>
                <a:schemeClr val="folHlink"/>
              </a:buClr>
              <a:buSzPct val="60000"/>
              <a:buFont typeface="Wingdings" charset="0"/>
              <a:buNone/>
            </a:pPr>
            <a:r>
              <a:rPr lang="de-DE" sz="2000" dirty="0"/>
              <a:t>		</a:t>
            </a:r>
            <a:r>
              <a:rPr lang="de-DE" sz="2400" dirty="0" err="1"/>
              <a:t>If</a:t>
            </a:r>
            <a:r>
              <a:rPr lang="de-DE" sz="2400" dirty="0"/>
              <a:t> </a:t>
            </a:r>
            <a:r>
              <a:rPr lang="de-DE" sz="2400" dirty="0" err="1"/>
              <a:t>node</a:t>
            </a:r>
            <a:r>
              <a:rPr lang="de-DE" sz="2400" dirty="0"/>
              <a:t> </a:t>
            </a:r>
            <a:r>
              <a:rPr lang="de-DE" sz="2400" dirty="0" err="1"/>
              <a:t>is</a:t>
            </a:r>
            <a:r>
              <a:rPr lang="de-DE" sz="2400" dirty="0"/>
              <a:t> </a:t>
            </a:r>
            <a:r>
              <a:rPr lang="de-DE" sz="2400" dirty="0" err="1"/>
              <a:t>correct</a:t>
            </a:r>
            <a:endParaRPr lang="de-DE" sz="2400" dirty="0"/>
          </a:p>
          <a:p>
            <a:pPr marL="1600200" lvl="2" indent="-284163" algn="l">
              <a:spcBef>
                <a:spcPct val="20000"/>
              </a:spcBef>
              <a:buClr>
                <a:schemeClr val="hlink"/>
              </a:buClr>
              <a:buSzPct val="70000"/>
              <a:buFont typeface="Wingdings" charset="0"/>
              <a:buChar char="n"/>
            </a:pPr>
            <a:r>
              <a:rPr lang="de-DE" sz="2000" dirty="0" err="1"/>
              <a:t>there</a:t>
            </a:r>
            <a:r>
              <a:rPr lang="de-DE" sz="2000" dirty="0"/>
              <a:t> </a:t>
            </a:r>
            <a:r>
              <a:rPr lang="de-DE" sz="2000" dirty="0" err="1"/>
              <a:t>can</a:t>
            </a:r>
            <a:r>
              <a:rPr lang="de-DE" sz="2000" dirty="0"/>
              <a:t> </a:t>
            </a:r>
            <a:r>
              <a:rPr lang="de-DE" sz="2000" dirty="0" err="1"/>
              <a:t>never</a:t>
            </a:r>
            <a:r>
              <a:rPr lang="de-DE" sz="2000" dirty="0"/>
              <a:t> </a:t>
            </a:r>
            <a:r>
              <a:rPr lang="de-DE" sz="2000" dirty="0" err="1"/>
              <a:t>be</a:t>
            </a:r>
            <a:r>
              <a:rPr lang="de-DE" sz="2000" dirty="0"/>
              <a:t> a </a:t>
            </a:r>
            <a:r>
              <a:rPr lang="de-DE" sz="2000" dirty="0" err="1"/>
              <a:t>PoM</a:t>
            </a:r>
            <a:r>
              <a:rPr lang="de-DE" sz="2000" dirty="0"/>
              <a:t>, </a:t>
            </a:r>
            <a:r>
              <a:rPr lang="de-DE" sz="2000" dirty="0" err="1"/>
              <a:t>and</a:t>
            </a:r>
            <a:endParaRPr lang="de-DE" sz="2000" dirty="0"/>
          </a:p>
          <a:p>
            <a:pPr marL="1600200" lvl="2" indent="-284163" algn="l">
              <a:spcBef>
                <a:spcPct val="20000"/>
              </a:spcBef>
              <a:buClr>
                <a:schemeClr val="hlink"/>
              </a:buClr>
              <a:buSzPct val="70000"/>
              <a:buFont typeface="Wingdings" charset="0"/>
              <a:buChar char="n"/>
            </a:pPr>
            <a:r>
              <a:rPr lang="de-DE" sz="2000" dirty="0" err="1"/>
              <a:t>it</a:t>
            </a:r>
            <a:r>
              <a:rPr lang="de-DE" sz="2000" dirty="0"/>
              <a:t> </a:t>
            </a:r>
            <a:r>
              <a:rPr lang="de-DE" sz="2000" dirty="0" err="1"/>
              <a:t>can</a:t>
            </a:r>
            <a:r>
              <a:rPr lang="de-DE" sz="2000" dirty="0"/>
              <a:t> </a:t>
            </a:r>
            <a:r>
              <a:rPr lang="de-DE" sz="2000" dirty="0" err="1"/>
              <a:t>answer</a:t>
            </a:r>
            <a:r>
              <a:rPr lang="de-DE" sz="2000" dirty="0"/>
              <a:t> </a:t>
            </a:r>
            <a:r>
              <a:rPr lang="de-DE" sz="2000" dirty="0" err="1"/>
              <a:t>any</a:t>
            </a:r>
            <a:r>
              <a:rPr lang="de-DE" sz="2000" dirty="0"/>
              <a:t> </a:t>
            </a:r>
            <a:r>
              <a:rPr lang="de-DE" sz="2000" dirty="0" err="1"/>
              <a:t>challenge</a:t>
            </a:r>
            <a:endParaRPr lang="de-DE" sz="2000" dirty="0"/>
          </a:p>
        </p:txBody>
      </p:sp>
    </p:spTree>
    <p:extLst>
      <p:ext uri="{BB962C8B-B14F-4D97-AF65-F5344CB8AC3E}">
        <p14:creationId xmlns:p14="http://schemas.microsoft.com/office/powerpoint/2010/main" val="14349161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A63BA65-BD56-4547-8686-42F4818A583A}" type="slidenum">
              <a:rPr lang="en-GB"/>
              <a:pPr/>
              <a:t>23</a:t>
            </a:fld>
            <a:endParaRPr lang="en-GB"/>
          </a:p>
        </p:txBody>
      </p:sp>
      <p:sp>
        <p:nvSpPr>
          <p:cNvPr id="1448962" name="Rectangle 2"/>
          <p:cNvSpPr>
            <a:spLocks noGrp="1" noChangeArrowheads="1"/>
          </p:cNvSpPr>
          <p:nvPr>
            <p:ph type="title"/>
          </p:nvPr>
        </p:nvSpPr>
        <p:spPr/>
        <p:txBody>
          <a:bodyPr/>
          <a:lstStyle/>
          <a:p>
            <a:r>
              <a:rPr lang="de-DE"/>
              <a:t>Outline</a:t>
            </a:r>
          </a:p>
        </p:txBody>
      </p:sp>
      <p:sp>
        <p:nvSpPr>
          <p:cNvPr id="1448963" name="Rectangle 3"/>
          <p:cNvSpPr>
            <a:spLocks noGrp="1" noChangeArrowheads="1"/>
          </p:cNvSpPr>
          <p:nvPr>
            <p:ph type="body" idx="1"/>
          </p:nvPr>
        </p:nvSpPr>
        <p:spPr/>
        <p:txBody>
          <a:bodyPr/>
          <a:lstStyle/>
          <a:p>
            <a:r>
              <a:rPr lang="de-DE"/>
              <a:t>Introduction</a:t>
            </a:r>
          </a:p>
          <a:p>
            <a:r>
              <a:rPr lang="de-DE"/>
              <a:t>What is accountability?</a:t>
            </a:r>
          </a:p>
          <a:p>
            <a:r>
              <a:rPr lang="de-DE"/>
              <a:t>How can we implement it?</a:t>
            </a:r>
          </a:p>
          <a:p>
            <a:r>
              <a:rPr lang="de-DE">
                <a:solidFill>
                  <a:srgbClr val="FF9900"/>
                </a:solidFill>
              </a:rPr>
              <a:t>How well does it work?</a:t>
            </a:r>
          </a:p>
          <a:p>
            <a:pPr lvl="1"/>
            <a:r>
              <a:rPr lang="de-DE" sz="2000">
                <a:solidFill>
                  <a:srgbClr val="FF9900"/>
                </a:solidFill>
              </a:rPr>
              <a:t>Is it widely applicable?</a:t>
            </a:r>
          </a:p>
          <a:p>
            <a:pPr lvl="1"/>
            <a:r>
              <a:rPr lang="de-DE" sz="2000">
                <a:solidFill>
                  <a:srgbClr val="FF9900"/>
                </a:solidFill>
              </a:rPr>
              <a:t>How much does it cost?</a:t>
            </a:r>
          </a:p>
          <a:p>
            <a:pPr lvl="1"/>
            <a:r>
              <a:rPr lang="de-DE" sz="2000">
                <a:solidFill>
                  <a:srgbClr val="FF9900"/>
                </a:solidFill>
              </a:rPr>
              <a:t>Does it scale?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A0D203E7-97D9-BB42-BA9B-95EBE2D42916}" type="slidenum">
              <a:rPr lang="en-GB"/>
              <a:pPr/>
              <a:t>24</a:t>
            </a:fld>
            <a:endParaRPr lang="en-GB"/>
          </a:p>
        </p:txBody>
      </p:sp>
      <p:sp>
        <p:nvSpPr>
          <p:cNvPr id="1451010" name="Rectangle 2"/>
          <p:cNvSpPr>
            <a:spLocks noGrp="1" noChangeArrowheads="1"/>
          </p:cNvSpPr>
          <p:nvPr>
            <p:ph type="title"/>
          </p:nvPr>
        </p:nvSpPr>
        <p:spPr/>
        <p:txBody>
          <a:bodyPr/>
          <a:lstStyle/>
          <a:p>
            <a:r>
              <a:rPr lang="en-US"/>
              <a:t>PeerReview is widely applicable</a:t>
            </a:r>
          </a:p>
        </p:txBody>
      </p:sp>
      <p:sp>
        <p:nvSpPr>
          <p:cNvPr id="1451011" name="Rectangle 3"/>
          <p:cNvSpPr>
            <a:spLocks noGrp="1" noChangeArrowheads="1"/>
          </p:cNvSpPr>
          <p:nvPr>
            <p:ph type="body" idx="1"/>
          </p:nvPr>
        </p:nvSpPr>
        <p:spPr>
          <a:xfrm>
            <a:off x="990600" y="1468438"/>
            <a:ext cx="7772400" cy="4722812"/>
          </a:xfrm>
        </p:spPr>
        <p:txBody>
          <a:bodyPr/>
          <a:lstStyle/>
          <a:p>
            <a:r>
              <a:rPr lang="en-US" sz="2400"/>
              <a:t>App #1: NFS server in the Linux kernel</a:t>
            </a:r>
          </a:p>
          <a:p>
            <a:pPr lvl="1"/>
            <a:r>
              <a:rPr lang="en-US" sz="1800"/>
              <a:t>Many small, latency-sensitive requests</a:t>
            </a:r>
          </a:p>
          <a:p>
            <a:pPr lvl="2"/>
            <a:r>
              <a:rPr lang="en-US" sz="1800"/>
              <a:t>Tampering with files</a:t>
            </a:r>
          </a:p>
          <a:p>
            <a:pPr lvl="2"/>
            <a:r>
              <a:rPr lang="en-US" sz="1800"/>
              <a:t>Lost updates</a:t>
            </a:r>
          </a:p>
          <a:p>
            <a:r>
              <a:rPr lang="en-US" sz="2400"/>
              <a:t>App #2: Overlay multicast</a:t>
            </a:r>
          </a:p>
          <a:p>
            <a:pPr lvl="1"/>
            <a:r>
              <a:rPr lang="en-US" sz="1800"/>
              <a:t>Transfers large volume of data</a:t>
            </a:r>
          </a:p>
          <a:p>
            <a:pPr lvl="2"/>
            <a:r>
              <a:rPr lang="en-US" sz="1800"/>
              <a:t>Freeloading</a:t>
            </a:r>
          </a:p>
          <a:p>
            <a:pPr lvl="2"/>
            <a:r>
              <a:rPr lang="en-US" sz="1800"/>
              <a:t>Tampering with content</a:t>
            </a:r>
          </a:p>
          <a:p>
            <a:r>
              <a:rPr lang="en-US" sz="2400"/>
              <a:t>App #3: P2P email</a:t>
            </a:r>
          </a:p>
          <a:p>
            <a:pPr lvl="1"/>
            <a:r>
              <a:rPr lang="en-US" sz="1800"/>
              <a:t>Complex, large, decentralized</a:t>
            </a:r>
          </a:p>
          <a:p>
            <a:pPr lvl="2"/>
            <a:r>
              <a:rPr lang="en-US" sz="1800"/>
              <a:t>Denial of service</a:t>
            </a:r>
          </a:p>
          <a:p>
            <a:pPr lvl="2"/>
            <a:r>
              <a:rPr lang="en-US" sz="1800"/>
              <a:t>Attacks on DHT routing</a:t>
            </a:r>
            <a:endParaRPr lang="en-US" sz="1600">
              <a:solidFill>
                <a:srgbClr val="DDDDDD"/>
              </a:solidFill>
            </a:endParaRPr>
          </a:p>
          <a:p>
            <a:r>
              <a:rPr lang="en-US" sz="2400"/>
              <a:t>More information in the paper</a:t>
            </a:r>
          </a:p>
        </p:txBody>
      </p:sp>
      <p:sp>
        <p:nvSpPr>
          <p:cNvPr id="1451012" name="Rectangle 4"/>
          <p:cNvSpPr>
            <a:spLocks noChangeArrowheads="1"/>
          </p:cNvSpPr>
          <p:nvPr/>
        </p:nvSpPr>
        <p:spPr bwMode="auto">
          <a:xfrm>
            <a:off x="4632325" y="2206625"/>
            <a:ext cx="3983038"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1143000" lvl="2" indent="-228600" algn="l">
              <a:spcBef>
                <a:spcPct val="20000"/>
              </a:spcBef>
              <a:buClr>
                <a:schemeClr val="folHlink"/>
              </a:buClr>
              <a:buSzPct val="50000"/>
              <a:buFont typeface="Wingdings" charset="0"/>
              <a:buChar char="n"/>
            </a:pPr>
            <a:r>
              <a:rPr lang="en-US" sz="1800" i="0"/>
              <a:t>Metadata corruption</a:t>
            </a:r>
          </a:p>
          <a:p>
            <a:pPr marL="1143000" lvl="2" indent="-228600" algn="l">
              <a:spcBef>
                <a:spcPct val="20000"/>
              </a:spcBef>
              <a:buClr>
                <a:schemeClr val="folHlink"/>
              </a:buClr>
              <a:buSzPct val="50000"/>
              <a:buFont typeface="Wingdings" charset="0"/>
              <a:buChar char="n"/>
            </a:pPr>
            <a:r>
              <a:rPr lang="en-US" sz="1800" i="0"/>
              <a:t>Incorrect access control</a:t>
            </a:r>
          </a:p>
        </p:txBody>
      </p:sp>
      <p:sp>
        <p:nvSpPr>
          <p:cNvPr id="1451013" name="Rectangle 5"/>
          <p:cNvSpPr>
            <a:spLocks noChangeArrowheads="1"/>
          </p:cNvSpPr>
          <p:nvPr/>
        </p:nvSpPr>
        <p:spPr bwMode="auto">
          <a:xfrm>
            <a:off x="4654550" y="5068888"/>
            <a:ext cx="3983038" cy="1020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1143000" lvl="2" indent="-228600" algn="l">
              <a:spcBef>
                <a:spcPct val="20000"/>
              </a:spcBef>
              <a:buClr>
                <a:schemeClr val="folHlink"/>
              </a:buClr>
              <a:buSzPct val="50000"/>
              <a:buFont typeface="Wingdings" charset="0"/>
              <a:buChar char="n"/>
            </a:pPr>
            <a:r>
              <a:rPr lang="en-US" sz="1800" i="0"/>
              <a:t>Censorship</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10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101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51011">
                                            <p:txEl>
                                              <p:pRg st="9" end="9"/>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5101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510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510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5101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5101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51011">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51011">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510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1012" grpId="0"/>
      <p:bldP spid="14510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536F9DE6-38C9-8C4A-99DF-7881E18FEED2}" type="slidenum">
              <a:rPr lang="en-GB" sz="1400" i="0"/>
              <a:pPr eaLnBrk="1" hangingPunct="1"/>
              <a:t>25</a:t>
            </a:fld>
            <a:endParaRPr lang="en-GB" sz="1400" i="0"/>
          </a:p>
        </p:txBody>
      </p:sp>
      <p:sp>
        <p:nvSpPr>
          <p:cNvPr id="79874" name="Rectangle 2"/>
          <p:cNvSpPr>
            <a:spLocks noGrp="1" noChangeArrowheads="1"/>
          </p:cNvSpPr>
          <p:nvPr>
            <p:ph type="title"/>
          </p:nvPr>
        </p:nvSpPr>
        <p:spPr/>
        <p:txBody>
          <a:bodyPr/>
          <a:lstStyle/>
          <a:p>
            <a:pPr eaLnBrk="1" hangingPunct="1"/>
            <a:r>
              <a:rPr lang="en-US">
                <a:latin typeface="Tahoma" charset="0"/>
              </a:rPr>
              <a:t>How much does PeerReview cost?</a:t>
            </a:r>
          </a:p>
        </p:txBody>
      </p:sp>
      <p:sp>
        <p:nvSpPr>
          <p:cNvPr id="1453059" name="Rectangle 3"/>
          <p:cNvSpPr>
            <a:spLocks noGrp="1" noChangeArrowheads="1"/>
          </p:cNvSpPr>
          <p:nvPr>
            <p:ph type="body" idx="1"/>
          </p:nvPr>
        </p:nvSpPr>
        <p:spPr>
          <a:xfrm>
            <a:off x="514350" y="1755775"/>
            <a:ext cx="8153400" cy="4641850"/>
          </a:xfrm>
        </p:spPr>
        <p:txBody>
          <a:bodyPr/>
          <a:lstStyle/>
          <a:p>
            <a:pPr eaLnBrk="1" hangingPunct="1">
              <a:lnSpc>
                <a:spcPct val="90000"/>
              </a:lnSpc>
            </a:pPr>
            <a:r>
              <a:rPr lang="en-US">
                <a:latin typeface="Tahoma" charset="0"/>
              </a:rPr>
              <a:t>Log storage</a:t>
            </a:r>
          </a:p>
          <a:p>
            <a:pPr lvl="1" eaLnBrk="1" hangingPunct="1">
              <a:lnSpc>
                <a:spcPct val="90000"/>
              </a:lnSpc>
            </a:pPr>
            <a:r>
              <a:rPr lang="en-US" sz="2400">
                <a:latin typeface="Tahoma" charset="0"/>
              </a:rPr>
              <a:t>10 – 100 GByte per month, depending on application</a:t>
            </a:r>
          </a:p>
          <a:p>
            <a:pPr lvl="1" eaLnBrk="1" hangingPunct="1">
              <a:lnSpc>
                <a:spcPct val="90000"/>
              </a:lnSpc>
            </a:pPr>
            <a:endParaRPr lang="en-US" sz="2000">
              <a:latin typeface="Tahoma" charset="0"/>
            </a:endParaRPr>
          </a:p>
          <a:p>
            <a:pPr eaLnBrk="1" hangingPunct="1">
              <a:lnSpc>
                <a:spcPct val="90000"/>
              </a:lnSpc>
            </a:pPr>
            <a:r>
              <a:rPr lang="en-US">
                <a:latin typeface="Tahoma" charset="0"/>
              </a:rPr>
              <a:t>Message signatures</a:t>
            </a:r>
          </a:p>
          <a:p>
            <a:pPr lvl="1" eaLnBrk="1" hangingPunct="1">
              <a:lnSpc>
                <a:spcPct val="90000"/>
              </a:lnSpc>
            </a:pPr>
            <a:r>
              <a:rPr lang="en-US" sz="2400">
                <a:latin typeface="Tahoma" charset="0"/>
              </a:rPr>
              <a:t>Message latency (e.g. 1.5ms RTT with RSA-1024)</a:t>
            </a:r>
          </a:p>
          <a:p>
            <a:pPr lvl="1" eaLnBrk="1" hangingPunct="1">
              <a:lnSpc>
                <a:spcPct val="90000"/>
              </a:lnSpc>
            </a:pPr>
            <a:r>
              <a:rPr lang="en-US" sz="2400">
                <a:latin typeface="Tahoma" charset="0"/>
              </a:rPr>
              <a:t>CPU overhead (embarrassingly parallel)</a:t>
            </a:r>
          </a:p>
          <a:p>
            <a:pPr lvl="1" eaLnBrk="1" hangingPunct="1">
              <a:lnSpc>
                <a:spcPct val="90000"/>
              </a:lnSpc>
            </a:pPr>
            <a:endParaRPr lang="en-US" sz="2000">
              <a:latin typeface="Tahoma" charset="0"/>
            </a:endParaRPr>
          </a:p>
          <a:p>
            <a:pPr eaLnBrk="1" hangingPunct="1">
              <a:lnSpc>
                <a:spcPct val="90000"/>
              </a:lnSpc>
            </a:pPr>
            <a:r>
              <a:rPr lang="en-US">
                <a:latin typeface="Tahoma" charset="0"/>
              </a:rPr>
              <a:t>Log/authenticator transfer, replay overhead</a:t>
            </a:r>
          </a:p>
          <a:p>
            <a:pPr lvl="1" eaLnBrk="1" hangingPunct="1">
              <a:lnSpc>
                <a:spcPct val="90000"/>
              </a:lnSpc>
            </a:pPr>
            <a:r>
              <a:rPr lang="en-US" sz="2400">
                <a:latin typeface="Tahoma" charset="0"/>
              </a:rPr>
              <a:t>Depends on # witnesses</a:t>
            </a:r>
          </a:p>
          <a:p>
            <a:pPr lvl="1" eaLnBrk="1" hangingPunct="1">
              <a:lnSpc>
                <a:spcPct val="90000"/>
              </a:lnSpc>
            </a:pPr>
            <a:r>
              <a:rPr lang="en-US" sz="2400">
                <a:latin typeface="Tahoma" charset="0"/>
              </a:rPr>
              <a:t>Can be deferred to exploit bursty/diurnal load patterns</a:t>
            </a:r>
          </a:p>
          <a:p>
            <a:pPr eaLnBrk="1" hangingPunct="1">
              <a:lnSpc>
                <a:spcPct val="90000"/>
              </a:lnSpc>
            </a:pPr>
            <a:endParaRPr lang="en-US">
              <a:latin typeface="Tahoma" charset="0"/>
            </a:endParaRPr>
          </a:p>
          <a:p>
            <a:pPr lvl="1" eaLnBrk="1" hangingPunct="1">
              <a:lnSpc>
                <a:spcPct val="90000"/>
              </a:lnSpc>
            </a:pPr>
            <a:endParaRPr lang="en-US">
              <a:latin typeface="Tahoma" charset="0"/>
            </a:endParaRPr>
          </a:p>
          <a:p>
            <a:pPr eaLnBrk="1" hangingPunct="1">
              <a:lnSpc>
                <a:spcPct val="90000"/>
              </a:lnSpc>
            </a:pPr>
            <a:endParaRPr lang="en-US">
              <a:latin typeface="Tahoma" charset="0"/>
            </a:endParaRPr>
          </a:p>
        </p:txBody>
      </p:sp>
    </p:spTree>
    <p:extLst>
      <p:ext uri="{BB962C8B-B14F-4D97-AF65-F5344CB8AC3E}">
        <p14:creationId xmlns:p14="http://schemas.microsoft.com/office/powerpoint/2010/main" val="279622339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45305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3059">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5305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5305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5305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5305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53059">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5305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lide Number Placeholder 4"/>
          <p:cNvSpPr>
            <a:spLocks noGrp="1"/>
          </p:cNvSpPr>
          <p:nvPr>
            <p:ph type="sldNum" sz="quarter" idx="11"/>
          </p:nvPr>
        </p:nvSpPr>
        <p:spPr/>
        <p:txBody>
          <a:bodyPr/>
          <a:lstStyle/>
          <a:p>
            <a:fld id="{E1B8C781-77BB-BF44-B156-1E24691334AC}" type="slidenum">
              <a:rPr lang="en-GB"/>
              <a:pPr/>
              <a:t>26</a:t>
            </a:fld>
            <a:endParaRPr lang="en-GB"/>
          </a:p>
        </p:txBody>
      </p:sp>
      <p:sp>
        <p:nvSpPr>
          <p:cNvPr id="1453058" name="Rectangle 2"/>
          <p:cNvSpPr>
            <a:spLocks noGrp="1" noChangeArrowheads="1"/>
          </p:cNvSpPr>
          <p:nvPr>
            <p:ph type="title"/>
          </p:nvPr>
        </p:nvSpPr>
        <p:spPr/>
        <p:txBody>
          <a:bodyPr/>
          <a:lstStyle/>
          <a:p>
            <a:r>
              <a:rPr lang="en-US"/>
              <a:t>How much does PeerReview cost?</a:t>
            </a:r>
          </a:p>
        </p:txBody>
      </p:sp>
      <p:sp>
        <p:nvSpPr>
          <p:cNvPr id="1453059" name="Rectangle 3"/>
          <p:cNvSpPr>
            <a:spLocks noGrp="1" noChangeArrowheads="1"/>
          </p:cNvSpPr>
          <p:nvPr>
            <p:ph type="body" idx="1"/>
          </p:nvPr>
        </p:nvSpPr>
        <p:spPr>
          <a:xfrm>
            <a:off x="809625" y="5060950"/>
            <a:ext cx="7953375" cy="1393825"/>
          </a:xfrm>
        </p:spPr>
        <p:txBody>
          <a:bodyPr/>
          <a:lstStyle/>
          <a:p>
            <a:r>
              <a:rPr lang="en-US"/>
              <a:t>Dominant cost depends on </a:t>
            </a:r>
            <a:br>
              <a:rPr lang="en-US"/>
            </a:br>
            <a:r>
              <a:rPr lang="en-US"/>
              <a:t>number of witnesses </a:t>
            </a:r>
            <a:r>
              <a:rPr lang="en-US">
                <a:sym typeface="Symbol" charset="0"/>
              </a:rPr>
              <a:t>W</a:t>
            </a:r>
          </a:p>
          <a:p>
            <a:pPr lvl="1"/>
            <a:r>
              <a:rPr lang="en-US" sz="2000"/>
              <a:t>O(</a:t>
            </a:r>
            <a:r>
              <a:rPr lang="en-US" sz="2000">
                <a:sym typeface="Symbol" charset="0"/>
              </a:rPr>
              <a:t>W</a:t>
            </a:r>
            <a:r>
              <a:rPr lang="en-US" sz="2000" baseline="30000">
                <a:sym typeface="Symbol" charset="0"/>
              </a:rPr>
              <a:t>2</a:t>
            </a:r>
            <a:r>
              <a:rPr lang="en-US" sz="2000"/>
              <a:t>) component</a:t>
            </a:r>
          </a:p>
        </p:txBody>
      </p:sp>
      <p:sp>
        <p:nvSpPr>
          <p:cNvPr id="1453060" name="Freeform 4"/>
          <p:cNvSpPr>
            <a:spLocks/>
          </p:cNvSpPr>
          <p:nvPr/>
        </p:nvSpPr>
        <p:spPr bwMode="auto">
          <a:xfrm>
            <a:off x="2395538" y="1611313"/>
            <a:ext cx="5381625" cy="2673350"/>
          </a:xfrm>
          <a:custGeom>
            <a:avLst/>
            <a:gdLst>
              <a:gd name="T0" fmla="*/ 0 w 3390"/>
              <a:gd name="T1" fmla="*/ 0 h 1684"/>
              <a:gd name="T2" fmla="*/ 0 w 3390"/>
              <a:gd name="T3" fmla="*/ 1684 h 1684"/>
              <a:gd name="T4" fmla="*/ 3390 w 3390"/>
              <a:gd name="T5" fmla="*/ 1684 h 1684"/>
            </a:gdLst>
            <a:ahLst/>
            <a:cxnLst>
              <a:cxn ang="0">
                <a:pos x="T0" y="T1"/>
              </a:cxn>
              <a:cxn ang="0">
                <a:pos x="T2" y="T3"/>
              </a:cxn>
              <a:cxn ang="0">
                <a:pos x="T4" y="T5"/>
              </a:cxn>
            </a:cxnLst>
            <a:rect l="0" t="0" r="r" b="b"/>
            <a:pathLst>
              <a:path w="3390" h="1684">
                <a:moveTo>
                  <a:pt x="0" y="0"/>
                </a:moveTo>
                <a:lnTo>
                  <a:pt x="0" y="1684"/>
                </a:lnTo>
                <a:lnTo>
                  <a:pt x="3390" y="1684"/>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lstStyle/>
          <a:p>
            <a:endParaRPr lang="en-US"/>
          </a:p>
        </p:txBody>
      </p:sp>
      <p:sp>
        <p:nvSpPr>
          <p:cNvPr id="1453061" name="Line 5"/>
          <p:cNvSpPr>
            <a:spLocks noChangeShapeType="1"/>
          </p:cNvSpPr>
          <p:nvPr/>
        </p:nvSpPr>
        <p:spPr bwMode="auto">
          <a:xfrm>
            <a:off x="2403475" y="1611313"/>
            <a:ext cx="5381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62" name="Line 6"/>
          <p:cNvSpPr>
            <a:spLocks noChangeShapeType="1"/>
          </p:cNvSpPr>
          <p:nvPr/>
        </p:nvSpPr>
        <p:spPr bwMode="auto">
          <a:xfrm>
            <a:off x="2405063" y="2144713"/>
            <a:ext cx="5381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63" name="Line 7"/>
          <p:cNvSpPr>
            <a:spLocks noChangeShapeType="1"/>
          </p:cNvSpPr>
          <p:nvPr/>
        </p:nvSpPr>
        <p:spPr bwMode="auto">
          <a:xfrm>
            <a:off x="2406650" y="2678113"/>
            <a:ext cx="5381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64" name="Line 8"/>
          <p:cNvSpPr>
            <a:spLocks noChangeShapeType="1"/>
          </p:cNvSpPr>
          <p:nvPr/>
        </p:nvSpPr>
        <p:spPr bwMode="auto">
          <a:xfrm>
            <a:off x="2416175" y="3219450"/>
            <a:ext cx="5381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65" name="Line 9"/>
          <p:cNvSpPr>
            <a:spLocks noChangeShapeType="1"/>
          </p:cNvSpPr>
          <p:nvPr/>
        </p:nvSpPr>
        <p:spPr bwMode="auto">
          <a:xfrm>
            <a:off x="2401888" y="3752850"/>
            <a:ext cx="53816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66" name="Line 10"/>
          <p:cNvSpPr>
            <a:spLocks noChangeShapeType="1"/>
          </p:cNvSpPr>
          <p:nvPr/>
        </p:nvSpPr>
        <p:spPr bwMode="auto">
          <a:xfrm>
            <a:off x="2395538" y="1611313"/>
            <a:ext cx="777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67" name="Line 11"/>
          <p:cNvSpPr>
            <a:spLocks noChangeShapeType="1"/>
          </p:cNvSpPr>
          <p:nvPr/>
        </p:nvSpPr>
        <p:spPr bwMode="auto">
          <a:xfrm>
            <a:off x="2405063" y="2144713"/>
            <a:ext cx="777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68" name="Line 12"/>
          <p:cNvSpPr>
            <a:spLocks noChangeShapeType="1"/>
          </p:cNvSpPr>
          <p:nvPr/>
        </p:nvSpPr>
        <p:spPr bwMode="auto">
          <a:xfrm>
            <a:off x="2398713" y="2686050"/>
            <a:ext cx="777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69" name="Line 13"/>
          <p:cNvSpPr>
            <a:spLocks noChangeShapeType="1"/>
          </p:cNvSpPr>
          <p:nvPr/>
        </p:nvSpPr>
        <p:spPr bwMode="auto">
          <a:xfrm>
            <a:off x="2400300" y="3211513"/>
            <a:ext cx="777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70" name="Line 14"/>
          <p:cNvSpPr>
            <a:spLocks noChangeShapeType="1"/>
          </p:cNvSpPr>
          <p:nvPr/>
        </p:nvSpPr>
        <p:spPr bwMode="auto">
          <a:xfrm>
            <a:off x="2393950" y="3744913"/>
            <a:ext cx="777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071" name="Text Box 15"/>
          <p:cNvSpPr txBox="1">
            <a:spLocks noChangeArrowheads="1"/>
          </p:cNvSpPr>
          <p:nvPr/>
        </p:nvSpPr>
        <p:spPr bwMode="auto">
          <a:xfrm>
            <a:off x="2320925" y="4287838"/>
            <a:ext cx="917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eaLnBrk="1" hangingPunct="1">
              <a:spcBef>
                <a:spcPct val="20000"/>
              </a:spcBef>
              <a:buClr>
                <a:schemeClr val="hlink"/>
              </a:buClr>
              <a:buSzPct val="55000"/>
              <a:buFont typeface="Wingdings" charset="0"/>
              <a:buNone/>
            </a:pPr>
            <a:r>
              <a:rPr lang="en-US" sz="1600" i="0">
                <a:latin typeface="Tahoma" charset="0"/>
              </a:rPr>
              <a:t>Baseline</a:t>
            </a:r>
          </a:p>
        </p:txBody>
      </p:sp>
      <p:sp>
        <p:nvSpPr>
          <p:cNvPr id="1453072" name="Text Box 16"/>
          <p:cNvSpPr txBox="1">
            <a:spLocks noChangeArrowheads="1"/>
          </p:cNvSpPr>
          <p:nvPr/>
        </p:nvSpPr>
        <p:spPr bwMode="auto">
          <a:xfrm>
            <a:off x="3559175" y="4300538"/>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eaLnBrk="1" hangingPunct="1">
              <a:spcBef>
                <a:spcPct val="20000"/>
              </a:spcBef>
              <a:buClr>
                <a:schemeClr val="hlink"/>
              </a:buClr>
              <a:buSzPct val="55000"/>
              <a:buFont typeface="Wingdings" charset="0"/>
              <a:buNone/>
            </a:pPr>
            <a:r>
              <a:rPr lang="en-US" sz="1600" i="0">
                <a:latin typeface="Tahoma" charset="0"/>
              </a:rPr>
              <a:t>1</a:t>
            </a:r>
          </a:p>
        </p:txBody>
      </p:sp>
      <p:sp>
        <p:nvSpPr>
          <p:cNvPr id="1453073" name="Text Box 17"/>
          <p:cNvSpPr txBox="1">
            <a:spLocks noChangeArrowheads="1"/>
          </p:cNvSpPr>
          <p:nvPr/>
        </p:nvSpPr>
        <p:spPr bwMode="auto">
          <a:xfrm>
            <a:off x="4478338" y="4289425"/>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eaLnBrk="1" hangingPunct="1">
              <a:spcBef>
                <a:spcPct val="20000"/>
              </a:spcBef>
              <a:buClr>
                <a:schemeClr val="hlink"/>
              </a:buClr>
              <a:buSzPct val="55000"/>
              <a:buFont typeface="Wingdings" charset="0"/>
              <a:buNone/>
            </a:pPr>
            <a:r>
              <a:rPr lang="en-US" sz="1600" i="0">
                <a:latin typeface="Tahoma" charset="0"/>
              </a:rPr>
              <a:t>2</a:t>
            </a:r>
          </a:p>
        </p:txBody>
      </p:sp>
      <p:sp>
        <p:nvSpPr>
          <p:cNvPr id="1453074" name="Text Box 18"/>
          <p:cNvSpPr txBox="1">
            <a:spLocks noChangeArrowheads="1"/>
          </p:cNvSpPr>
          <p:nvPr/>
        </p:nvSpPr>
        <p:spPr bwMode="auto">
          <a:xfrm>
            <a:off x="5414963" y="4302125"/>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eaLnBrk="1" hangingPunct="1">
              <a:spcBef>
                <a:spcPct val="20000"/>
              </a:spcBef>
              <a:buClr>
                <a:schemeClr val="hlink"/>
              </a:buClr>
              <a:buSzPct val="55000"/>
              <a:buFont typeface="Wingdings" charset="0"/>
              <a:buNone/>
            </a:pPr>
            <a:r>
              <a:rPr lang="en-US" sz="1600" i="0">
                <a:latin typeface="Tahoma" charset="0"/>
              </a:rPr>
              <a:t>3</a:t>
            </a:r>
          </a:p>
        </p:txBody>
      </p:sp>
      <p:sp>
        <p:nvSpPr>
          <p:cNvPr id="1453075" name="Text Box 19"/>
          <p:cNvSpPr txBox="1">
            <a:spLocks noChangeArrowheads="1"/>
          </p:cNvSpPr>
          <p:nvPr/>
        </p:nvSpPr>
        <p:spPr bwMode="auto">
          <a:xfrm>
            <a:off x="6343650" y="4305300"/>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eaLnBrk="1" hangingPunct="1">
              <a:spcBef>
                <a:spcPct val="20000"/>
              </a:spcBef>
              <a:buClr>
                <a:schemeClr val="hlink"/>
              </a:buClr>
              <a:buSzPct val="55000"/>
              <a:buFont typeface="Wingdings" charset="0"/>
              <a:buNone/>
            </a:pPr>
            <a:r>
              <a:rPr lang="en-US" sz="1600" i="0">
                <a:latin typeface="Tahoma" charset="0"/>
              </a:rPr>
              <a:t>4</a:t>
            </a:r>
          </a:p>
        </p:txBody>
      </p:sp>
      <p:sp>
        <p:nvSpPr>
          <p:cNvPr id="1453076" name="Text Box 20"/>
          <p:cNvSpPr txBox="1">
            <a:spLocks noChangeArrowheads="1"/>
          </p:cNvSpPr>
          <p:nvPr/>
        </p:nvSpPr>
        <p:spPr bwMode="auto">
          <a:xfrm>
            <a:off x="7269163" y="4300538"/>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eaLnBrk="1" hangingPunct="1">
              <a:spcBef>
                <a:spcPct val="20000"/>
              </a:spcBef>
              <a:buClr>
                <a:schemeClr val="hlink"/>
              </a:buClr>
              <a:buSzPct val="55000"/>
              <a:buFont typeface="Wingdings" charset="0"/>
              <a:buNone/>
            </a:pPr>
            <a:r>
              <a:rPr lang="en-US" sz="1600" i="0">
                <a:latin typeface="Tahoma" charset="0"/>
              </a:rPr>
              <a:t>5</a:t>
            </a:r>
          </a:p>
        </p:txBody>
      </p:sp>
      <p:sp>
        <p:nvSpPr>
          <p:cNvPr id="1453077" name="Text Box 21"/>
          <p:cNvSpPr txBox="1">
            <a:spLocks noChangeArrowheads="1"/>
          </p:cNvSpPr>
          <p:nvPr/>
        </p:nvSpPr>
        <p:spPr bwMode="auto">
          <a:xfrm>
            <a:off x="1874838" y="1435100"/>
            <a:ext cx="517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r" eaLnBrk="1" hangingPunct="1">
              <a:spcBef>
                <a:spcPct val="20000"/>
              </a:spcBef>
              <a:buClr>
                <a:schemeClr val="hlink"/>
              </a:buClr>
              <a:buSzPct val="55000"/>
              <a:buFont typeface="Wingdings" charset="0"/>
              <a:buNone/>
            </a:pPr>
            <a:r>
              <a:rPr lang="en-US" sz="1600" i="0">
                <a:latin typeface="Tahoma" charset="0"/>
              </a:rPr>
              <a:t>100</a:t>
            </a:r>
          </a:p>
        </p:txBody>
      </p:sp>
      <p:sp>
        <p:nvSpPr>
          <p:cNvPr id="1453078" name="Text Box 22"/>
          <p:cNvSpPr txBox="1">
            <a:spLocks noChangeArrowheads="1"/>
          </p:cNvSpPr>
          <p:nvPr/>
        </p:nvSpPr>
        <p:spPr bwMode="auto">
          <a:xfrm>
            <a:off x="1971675" y="1976438"/>
            <a:ext cx="40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r" eaLnBrk="1" hangingPunct="1">
              <a:spcBef>
                <a:spcPct val="20000"/>
              </a:spcBef>
              <a:buClr>
                <a:schemeClr val="hlink"/>
              </a:buClr>
              <a:buSzPct val="55000"/>
              <a:buFont typeface="Wingdings" charset="0"/>
              <a:buNone/>
            </a:pPr>
            <a:r>
              <a:rPr lang="en-US" sz="1600" i="0">
                <a:latin typeface="Tahoma" charset="0"/>
              </a:rPr>
              <a:t>80</a:t>
            </a:r>
          </a:p>
        </p:txBody>
      </p:sp>
      <p:sp>
        <p:nvSpPr>
          <p:cNvPr id="1453079" name="Text Box 23"/>
          <p:cNvSpPr txBox="1">
            <a:spLocks noChangeArrowheads="1"/>
          </p:cNvSpPr>
          <p:nvPr/>
        </p:nvSpPr>
        <p:spPr bwMode="auto">
          <a:xfrm>
            <a:off x="1981200" y="2505075"/>
            <a:ext cx="40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r" eaLnBrk="1" hangingPunct="1">
              <a:spcBef>
                <a:spcPct val="20000"/>
              </a:spcBef>
              <a:buClr>
                <a:schemeClr val="hlink"/>
              </a:buClr>
              <a:buSzPct val="55000"/>
              <a:buFont typeface="Wingdings" charset="0"/>
              <a:buNone/>
            </a:pPr>
            <a:r>
              <a:rPr lang="en-US" sz="1600" i="0">
                <a:latin typeface="Tahoma" charset="0"/>
              </a:rPr>
              <a:t>60</a:t>
            </a:r>
          </a:p>
        </p:txBody>
      </p:sp>
      <p:sp>
        <p:nvSpPr>
          <p:cNvPr id="1453080" name="Text Box 24"/>
          <p:cNvSpPr txBox="1">
            <a:spLocks noChangeArrowheads="1"/>
          </p:cNvSpPr>
          <p:nvPr/>
        </p:nvSpPr>
        <p:spPr bwMode="auto">
          <a:xfrm>
            <a:off x="1978025" y="3040063"/>
            <a:ext cx="40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r" eaLnBrk="1" hangingPunct="1">
              <a:spcBef>
                <a:spcPct val="20000"/>
              </a:spcBef>
              <a:buClr>
                <a:schemeClr val="hlink"/>
              </a:buClr>
              <a:buSzPct val="55000"/>
              <a:buFont typeface="Wingdings" charset="0"/>
              <a:buNone/>
            </a:pPr>
            <a:r>
              <a:rPr lang="en-US" sz="1600" i="0">
                <a:latin typeface="Tahoma" charset="0"/>
              </a:rPr>
              <a:t>40</a:t>
            </a:r>
          </a:p>
        </p:txBody>
      </p:sp>
      <p:sp>
        <p:nvSpPr>
          <p:cNvPr id="1453081" name="Text Box 25"/>
          <p:cNvSpPr txBox="1">
            <a:spLocks noChangeArrowheads="1"/>
          </p:cNvSpPr>
          <p:nvPr/>
        </p:nvSpPr>
        <p:spPr bwMode="auto">
          <a:xfrm>
            <a:off x="1973263" y="3578225"/>
            <a:ext cx="40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r" eaLnBrk="1" hangingPunct="1">
              <a:spcBef>
                <a:spcPct val="20000"/>
              </a:spcBef>
              <a:buClr>
                <a:schemeClr val="hlink"/>
              </a:buClr>
              <a:buSzPct val="55000"/>
              <a:buFont typeface="Wingdings" charset="0"/>
              <a:buNone/>
            </a:pPr>
            <a:r>
              <a:rPr lang="en-US" sz="1600" i="0">
                <a:latin typeface="Tahoma" charset="0"/>
              </a:rPr>
              <a:t>20</a:t>
            </a:r>
          </a:p>
        </p:txBody>
      </p:sp>
      <p:sp>
        <p:nvSpPr>
          <p:cNvPr id="1453082" name="Text Box 26"/>
          <p:cNvSpPr txBox="1">
            <a:spLocks noChangeArrowheads="1"/>
          </p:cNvSpPr>
          <p:nvPr/>
        </p:nvSpPr>
        <p:spPr bwMode="auto">
          <a:xfrm>
            <a:off x="2093913" y="4106863"/>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r" eaLnBrk="1" hangingPunct="1">
              <a:spcBef>
                <a:spcPct val="20000"/>
              </a:spcBef>
              <a:buClr>
                <a:schemeClr val="hlink"/>
              </a:buClr>
              <a:buSzPct val="55000"/>
              <a:buFont typeface="Wingdings" charset="0"/>
              <a:buNone/>
            </a:pPr>
            <a:r>
              <a:rPr lang="en-US" sz="1600" i="0">
                <a:latin typeface="Tahoma" charset="0"/>
              </a:rPr>
              <a:t>0</a:t>
            </a:r>
          </a:p>
        </p:txBody>
      </p:sp>
      <p:sp>
        <p:nvSpPr>
          <p:cNvPr id="1453083" name="Text Box 27"/>
          <p:cNvSpPr txBox="1">
            <a:spLocks noChangeArrowheads="1"/>
          </p:cNvSpPr>
          <p:nvPr/>
        </p:nvSpPr>
        <p:spPr bwMode="auto">
          <a:xfrm rot="-5400000">
            <a:off x="511175" y="2787651"/>
            <a:ext cx="22764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1600" i="0">
                <a:latin typeface="Tahoma" charset="0"/>
              </a:rPr>
              <a:t>Avg traffic (Kbps/node)</a:t>
            </a:r>
          </a:p>
        </p:txBody>
      </p:sp>
      <p:sp>
        <p:nvSpPr>
          <p:cNvPr id="1453084" name="Text Box 28"/>
          <p:cNvSpPr txBox="1">
            <a:spLocks noChangeArrowheads="1"/>
          </p:cNvSpPr>
          <p:nvPr/>
        </p:nvSpPr>
        <p:spPr bwMode="auto">
          <a:xfrm rot="-21600000">
            <a:off x="4089400" y="4567238"/>
            <a:ext cx="2060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1600" i="0">
                <a:latin typeface="Tahoma" charset="0"/>
              </a:rPr>
              <a:t>Number of witnesses</a:t>
            </a:r>
          </a:p>
        </p:txBody>
      </p:sp>
      <p:sp>
        <p:nvSpPr>
          <p:cNvPr id="1453085" name="Rectangle 29"/>
          <p:cNvSpPr>
            <a:spLocks noChangeArrowheads="1"/>
          </p:cNvSpPr>
          <p:nvPr/>
        </p:nvSpPr>
        <p:spPr bwMode="auto">
          <a:xfrm>
            <a:off x="2578100" y="3797300"/>
            <a:ext cx="382588" cy="495300"/>
          </a:xfrm>
          <a:prstGeom prst="rect">
            <a:avLst/>
          </a:prstGeom>
          <a:solidFill>
            <a:srgbClr val="0000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86" name="Rectangle 30"/>
          <p:cNvSpPr>
            <a:spLocks noChangeArrowheads="1"/>
          </p:cNvSpPr>
          <p:nvPr/>
        </p:nvSpPr>
        <p:spPr bwMode="auto">
          <a:xfrm>
            <a:off x="3502025" y="3802063"/>
            <a:ext cx="382588" cy="485775"/>
          </a:xfrm>
          <a:prstGeom prst="rect">
            <a:avLst/>
          </a:prstGeom>
          <a:solidFill>
            <a:srgbClr val="0000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87" name="Rectangle 31"/>
          <p:cNvSpPr>
            <a:spLocks noChangeArrowheads="1"/>
          </p:cNvSpPr>
          <p:nvPr/>
        </p:nvSpPr>
        <p:spPr bwMode="auto">
          <a:xfrm flipV="1">
            <a:off x="3502025" y="3751263"/>
            <a:ext cx="382588" cy="52387"/>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88" name="Rectangle 32"/>
          <p:cNvSpPr>
            <a:spLocks noChangeArrowheads="1"/>
          </p:cNvSpPr>
          <p:nvPr/>
        </p:nvSpPr>
        <p:spPr bwMode="auto">
          <a:xfrm>
            <a:off x="4435475" y="3797300"/>
            <a:ext cx="382588" cy="485775"/>
          </a:xfrm>
          <a:prstGeom prst="rect">
            <a:avLst/>
          </a:prstGeom>
          <a:solidFill>
            <a:srgbClr val="0000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89" name="Rectangle 33"/>
          <p:cNvSpPr>
            <a:spLocks noChangeArrowheads="1"/>
          </p:cNvSpPr>
          <p:nvPr/>
        </p:nvSpPr>
        <p:spPr bwMode="auto">
          <a:xfrm flipV="1">
            <a:off x="4435475" y="3746500"/>
            <a:ext cx="382588" cy="52388"/>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0" name="Rectangle 34"/>
          <p:cNvSpPr>
            <a:spLocks noChangeArrowheads="1"/>
          </p:cNvSpPr>
          <p:nvPr/>
        </p:nvSpPr>
        <p:spPr bwMode="auto">
          <a:xfrm>
            <a:off x="5364163" y="3802063"/>
            <a:ext cx="382587" cy="485775"/>
          </a:xfrm>
          <a:prstGeom prst="rect">
            <a:avLst/>
          </a:prstGeom>
          <a:solidFill>
            <a:srgbClr val="0000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1" name="Rectangle 35"/>
          <p:cNvSpPr>
            <a:spLocks noChangeArrowheads="1"/>
          </p:cNvSpPr>
          <p:nvPr/>
        </p:nvSpPr>
        <p:spPr bwMode="auto">
          <a:xfrm flipV="1">
            <a:off x="5364163" y="3751263"/>
            <a:ext cx="382587" cy="52387"/>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2" name="Rectangle 36"/>
          <p:cNvSpPr>
            <a:spLocks noChangeArrowheads="1"/>
          </p:cNvSpPr>
          <p:nvPr/>
        </p:nvSpPr>
        <p:spPr bwMode="auto">
          <a:xfrm>
            <a:off x="6288088" y="3797300"/>
            <a:ext cx="382587" cy="485775"/>
          </a:xfrm>
          <a:prstGeom prst="rect">
            <a:avLst/>
          </a:prstGeom>
          <a:solidFill>
            <a:srgbClr val="0000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3" name="Rectangle 37"/>
          <p:cNvSpPr>
            <a:spLocks noChangeArrowheads="1"/>
          </p:cNvSpPr>
          <p:nvPr/>
        </p:nvSpPr>
        <p:spPr bwMode="auto">
          <a:xfrm flipV="1">
            <a:off x="6288088" y="3746500"/>
            <a:ext cx="382587" cy="52388"/>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4" name="Rectangle 38"/>
          <p:cNvSpPr>
            <a:spLocks noChangeArrowheads="1"/>
          </p:cNvSpPr>
          <p:nvPr/>
        </p:nvSpPr>
        <p:spPr bwMode="auto">
          <a:xfrm>
            <a:off x="7223125" y="3798888"/>
            <a:ext cx="382588" cy="485775"/>
          </a:xfrm>
          <a:prstGeom prst="rect">
            <a:avLst/>
          </a:prstGeom>
          <a:solidFill>
            <a:srgbClr val="0000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5" name="Rectangle 39"/>
          <p:cNvSpPr>
            <a:spLocks noChangeArrowheads="1"/>
          </p:cNvSpPr>
          <p:nvPr/>
        </p:nvSpPr>
        <p:spPr bwMode="auto">
          <a:xfrm flipV="1">
            <a:off x="7223125" y="3748088"/>
            <a:ext cx="382588" cy="52387"/>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6" name="Rectangle 40"/>
          <p:cNvSpPr>
            <a:spLocks noChangeArrowheads="1"/>
          </p:cNvSpPr>
          <p:nvPr/>
        </p:nvSpPr>
        <p:spPr bwMode="auto">
          <a:xfrm flipV="1">
            <a:off x="4435475" y="3252788"/>
            <a:ext cx="382588" cy="492125"/>
          </a:xfrm>
          <a:prstGeom prst="rect">
            <a:avLst/>
          </a:prstGeom>
          <a:solidFill>
            <a:srgbClr val="00CC0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7" name="Rectangle 41"/>
          <p:cNvSpPr>
            <a:spLocks noChangeArrowheads="1"/>
          </p:cNvSpPr>
          <p:nvPr/>
        </p:nvSpPr>
        <p:spPr bwMode="auto">
          <a:xfrm flipV="1">
            <a:off x="3502025" y="3522663"/>
            <a:ext cx="382588" cy="228600"/>
          </a:xfrm>
          <a:prstGeom prst="rect">
            <a:avLst/>
          </a:prstGeom>
          <a:solidFill>
            <a:srgbClr val="00CC0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8" name="Rectangle 42"/>
          <p:cNvSpPr>
            <a:spLocks noChangeArrowheads="1"/>
          </p:cNvSpPr>
          <p:nvPr/>
        </p:nvSpPr>
        <p:spPr bwMode="auto">
          <a:xfrm flipV="1">
            <a:off x="5364163" y="2935288"/>
            <a:ext cx="382587" cy="815975"/>
          </a:xfrm>
          <a:prstGeom prst="rect">
            <a:avLst/>
          </a:prstGeom>
          <a:solidFill>
            <a:srgbClr val="00CC0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099" name="Rectangle 43"/>
          <p:cNvSpPr>
            <a:spLocks noChangeArrowheads="1"/>
          </p:cNvSpPr>
          <p:nvPr/>
        </p:nvSpPr>
        <p:spPr bwMode="auto">
          <a:xfrm flipV="1">
            <a:off x="6288088" y="2557463"/>
            <a:ext cx="382587" cy="1190625"/>
          </a:xfrm>
          <a:prstGeom prst="rect">
            <a:avLst/>
          </a:prstGeom>
          <a:solidFill>
            <a:srgbClr val="00CC0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100" name="Rectangle 44"/>
          <p:cNvSpPr>
            <a:spLocks noChangeArrowheads="1"/>
          </p:cNvSpPr>
          <p:nvPr/>
        </p:nvSpPr>
        <p:spPr bwMode="auto">
          <a:xfrm flipV="1">
            <a:off x="7223125" y="2132013"/>
            <a:ext cx="382588" cy="1616075"/>
          </a:xfrm>
          <a:prstGeom prst="rect">
            <a:avLst/>
          </a:prstGeom>
          <a:solidFill>
            <a:srgbClr val="00CC0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101" name="Text Box 45"/>
          <p:cNvSpPr txBox="1">
            <a:spLocks noChangeArrowheads="1"/>
          </p:cNvSpPr>
          <p:nvPr/>
        </p:nvSpPr>
        <p:spPr bwMode="auto">
          <a:xfrm>
            <a:off x="2386013" y="2790825"/>
            <a:ext cx="1498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1600" i="0">
                <a:solidFill>
                  <a:schemeClr val="hlink"/>
                </a:solidFill>
                <a:latin typeface="Tahoma" charset="0"/>
              </a:rPr>
              <a:t>Baseline traffic</a:t>
            </a:r>
          </a:p>
        </p:txBody>
      </p:sp>
      <p:sp>
        <p:nvSpPr>
          <p:cNvPr id="1453102" name="Line 46"/>
          <p:cNvSpPr>
            <a:spLocks noChangeShapeType="1"/>
          </p:cNvSpPr>
          <p:nvPr/>
        </p:nvSpPr>
        <p:spPr bwMode="auto">
          <a:xfrm>
            <a:off x="2767013" y="3108325"/>
            <a:ext cx="0" cy="679450"/>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103" name="Text Box 47"/>
          <p:cNvSpPr txBox="1">
            <a:spLocks noChangeArrowheads="1"/>
          </p:cNvSpPr>
          <p:nvPr/>
        </p:nvSpPr>
        <p:spPr bwMode="auto">
          <a:xfrm>
            <a:off x="7869238" y="3187700"/>
            <a:ext cx="1125537"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1600" i="0">
                <a:solidFill>
                  <a:schemeClr val="hlink"/>
                </a:solidFill>
                <a:latin typeface="Tahoma" charset="0"/>
              </a:rPr>
              <a:t>Signatures</a:t>
            </a:r>
          </a:p>
          <a:p>
            <a:pPr algn="ctr" eaLnBrk="1" hangingPunct="1">
              <a:spcBef>
                <a:spcPct val="20000"/>
              </a:spcBef>
              <a:buClr>
                <a:schemeClr val="hlink"/>
              </a:buClr>
              <a:buSzPct val="55000"/>
              <a:buFont typeface="Wingdings" charset="0"/>
              <a:buNone/>
            </a:pPr>
            <a:r>
              <a:rPr lang="en-US" sz="1600" i="0">
                <a:solidFill>
                  <a:schemeClr val="hlink"/>
                </a:solidFill>
                <a:latin typeface="Tahoma" charset="0"/>
              </a:rPr>
              <a:t>and ACKs</a:t>
            </a:r>
          </a:p>
        </p:txBody>
      </p:sp>
      <p:sp>
        <p:nvSpPr>
          <p:cNvPr id="1453104" name="Line 48"/>
          <p:cNvSpPr>
            <a:spLocks noChangeShapeType="1"/>
          </p:cNvSpPr>
          <p:nvPr/>
        </p:nvSpPr>
        <p:spPr bwMode="auto">
          <a:xfrm flipH="1">
            <a:off x="7645400" y="3492500"/>
            <a:ext cx="339725" cy="269875"/>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105" name="Text Box 49"/>
          <p:cNvSpPr txBox="1">
            <a:spLocks noChangeArrowheads="1"/>
          </p:cNvSpPr>
          <p:nvPr/>
        </p:nvSpPr>
        <p:spPr bwMode="auto">
          <a:xfrm>
            <a:off x="4832350" y="2205038"/>
            <a:ext cx="1416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285750" indent="-285750"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1600" i="0">
                <a:solidFill>
                  <a:schemeClr val="hlink"/>
                </a:solidFill>
                <a:latin typeface="Tahoma" charset="0"/>
              </a:rPr>
              <a:t>Checking logs</a:t>
            </a:r>
          </a:p>
        </p:txBody>
      </p:sp>
      <p:sp>
        <p:nvSpPr>
          <p:cNvPr id="1453106" name="Line 50"/>
          <p:cNvSpPr>
            <a:spLocks noChangeShapeType="1"/>
          </p:cNvSpPr>
          <p:nvPr/>
        </p:nvSpPr>
        <p:spPr bwMode="auto">
          <a:xfrm>
            <a:off x="5540375" y="2538413"/>
            <a:ext cx="0" cy="382587"/>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3107" name="Oval 51"/>
          <p:cNvSpPr>
            <a:spLocks noChangeArrowheads="1"/>
          </p:cNvSpPr>
          <p:nvPr/>
        </p:nvSpPr>
        <p:spPr bwMode="auto">
          <a:xfrm>
            <a:off x="6675438" y="505936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08" name="Oval 52"/>
          <p:cNvSpPr>
            <a:spLocks noChangeArrowheads="1"/>
          </p:cNvSpPr>
          <p:nvPr/>
        </p:nvSpPr>
        <p:spPr bwMode="auto">
          <a:xfrm>
            <a:off x="5735638" y="56118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09" name="Oval 53"/>
          <p:cNvSpPr>
            <a:spLocks noChangeArrowheads="1"/>
          </p:cNvSpPr>
          <p:nvPr/>
        </p:nvSpPr>
        <p:spPr bwMode="auto">
          <a:xfrm>
            <a:off x="6375400" y="5551488"/>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0" name="Oval 54"/>
          <p:cNvSpPr>
            <a:spLocks noChangeArrowheads="1"/>
          </p:cNvSpPr>
          <p:nvPr/>
        </p:nvSpPr>
        <p:spPr bwMode="auto">
          <a:xfrm>
            <a:off x="6086475" y="507841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1" name="Oval 55"/>
          <p:cNvSpPr>
            <a:spLocks noChangeArrowheads="1"/>
          </p:cNvSpPr>
          <p:nvPr/>
        </p:nvSpPr>
        <p:spPr bwMode="auto">
          <a:xfrm>
            <a:off x="6969125" y="5384800"/>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2" name="Oval 56"/>
          <p:cNvSpPr>
            <a:spLocks noChangeArrowheads="1"/>
          </p:cNvSpPr>
          <p:nvPr/>
        </p:nvSpPr>
        <p:spPr bwMode="auto">
          <a:xfrm>
            <a:off x="6145213" y="5948363"/>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3" name="Oval 57"/>
          <p:cNvSpPr>
            <a:spLocks noChangeArrowheads="1"/>
          </p:cNvSpPr>
          <p:nvPr/>
        </p:nvSpPr>
        <p:spPr bwMode="auto">
          <a:xfrm>
            <a:off x="6862763" y="5811838"/>
            <a:ext cx="288925" cy="288925"/>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4" name="Oval 58"/>
          <p:cNvSpPr>
            <a:spLocks noChangeArrowheads="1"/>
          </p:cNvSpPr>
          <p:nvPr/>
        </p:nvSpPr>
        <p:spPr bwMode="auto">
          <a:xfrm>
            <a:off x="7847013" y="5253038"/>
            <a:ext cx="288925" cy="28892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5" name="Oval 59"/>
          <p:cNvSpPr>
            <a:spLocks noChangeArrowheads="1"/>
          </p:cNvSpPr>
          <p:nvPr/>
        </p:nvSpPr>
        <p:spPr bwMode="auto">
          <a:xfrm>
            <a:off x="8310563" y="5249863"/>
            <a:ext cx="288925" cy="28892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6" name="Oval 60"/>
          <p:cNvSpPr>
            <a:spLocks noChangeArrowheads="1"/>
          </p:cNvSpPr>
          <p:nvPr/>
        </p:nvSpPr>
        <p:spPr bwMode="auto">
          <a:xfrm>
            <a:off x="7848600" y="5726113"/>
            <a:ext cx="288925" cy="28892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7" name="Oval 61"/>
          <p:cNvSpPr>
            <a:spLocks noChangeArrowheads="1"/>
          </p:cNvSpPr>
          <p:nvPr/>
        </p:nvSpPr>
        <p:spPr bwMode="auto">
          <a:xfrm>
            <a:off x="8312150" y="5722938"/>
            <a:ext cx="288925" cy="28892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3118" name="Rectangle 62"/>
          <p:cNvSpPr>
            <a:spLocks noChangeArrowheads="1"/>
          </p:cNvSpPr>
          <p:nvPr/>
        </p:nvSpPr>
        <p:spPr bwMode="auto">
          <a:xfrm>
            <a:off x="7654925" y="5065713"/>
            <a:ext cx="1127125" cy="1127125"/>
          </a:xfrm>
          <a:prstGeom prst="rect">
            <a:avLst/>
          </a:prstGeom>
          <a:noFill/>
          <a:ln w="19050">
            <a:solidFill>
              <a:schemeClr val="hlink"/>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3119" name="Text Box 63"/>
          <p:cNvSpPr txBox="1">
            <a:spLocks noChangeArrowheads="1"/>
          </p:cNvSpPr>
          <p:nvPr/>
        </p:nvSpPr>
        <p:spPr bwMode="auto">
          <a:xfrm>
            <a:off x="7551738" y="4484688"/>
            <a:ext cx="1295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1600" i="0">
                <a:solidFill>
                  <a:schemeClr val="hlink"/>
                </a:solidFill>
                <a:latin typeface="Tahoma" charset="0"/>
              </a:rPr>
              <a:t>W dedicated</a:t>
            </a:r>
            <a:br>
              <a:rPr lang="en-US" sz="1600" i="0">
                <a:solidFill>
                  <a:schemeClr val="hlink"/>
                </a:solidFill>
                <a:latin typeface="Tahoma" charset="0"/>
              </a:rPr>
            </a:br>
            <a:r>
              <a:rPr lang="en-US" sz="1600" i="0">
                <a:solidFill>
                  <a:schemeClr val="hlink"/>
                </a:solidFill>
                <a:latin typeface="Tahoma" charset="0"/>
              </a:rPr>
              <a:t>witnesses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453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530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530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530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530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5306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5306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5307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5307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5307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5308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5308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5308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5307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5306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5306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5306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5306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5306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5307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5307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45308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45307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5307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45307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53076"/>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453085"/>
                                        </p:tgtEl>
                                        <p:attrNameLst>
                                          <p:attrName>style.visibility</p:attrName>
                                        </p:attrNameLst>
                                      </p:cBhvr>
                                      <p:to>
                                        <p:strVal val="visible"/>
                                      </p:to>
                                    </p:set>
                                    <p:animEffect transition="in" filter="wipe(down)">
                                      <p:cBhvr>
                                        <p:cTn id="63" dur="500"/>
                                        <p:tgtEl>
                                          <p:spTgt spid="1453085"/>
                                        </p:tgtEl>
                                      </p:cBhvr>
                                    </p:animEffect>
                                  </p:childTnLst>
                                </p:cTn>
                              </p:par>
                            </p:childTnLst>
                          </p:cTn>
                        </p:par>
                        <p:par>
                          <p:cTn id="64" fill="hold" nodeType="afterGroup">
                            <p:stCondLst>
                              <p:cond delay="500"/>
                            </p:stCondLst>
                            <p:childTnLst>
                              <p:par>
                                <p:cTn id="65" presetID="1" presetClass="entr" presetSubtype="0" fill="hold" grpId="0" nodeType="afterEffect">
                                  <p:stCondLst>
                                    <p:cond delay="0"/>
                                  </p:stCondLst>
                                  <p:childTnLst>
                                    <p:set>
                                      <p:cBhvr>
                                        <p:cTn id="66" dur="1" fill="hold">
                                          <p:stCondLst>
                                            <p:cond delay="0"/>
                                          </p:stCondLst>
                                        </p:cTn>
                                        <p:tgtEl>
                                          <p:spTgt spid="145310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453101"/>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1453086"/>
                                        </p:tgtEl>
                                        <p:attrNameLst>
                                          <p:attrName>style.visibility</p:attrName>
                                        </p:attrNameLst>
                                      </p:cBhvr>
                                      <p:to>
                                        <p:strVal val="visible"/>
                                      </p:to>
                                    </p:set>
                                    <p:animEffect transition="in" filter="wipe(down)">
                                      <p:cBhvr>
                                        <p:cTn id="73" dur="500"/>
                                        <p:tgtEl>
                                          <p:spTgt spid="1453086"/>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1453088"/>
                                        </p:tgtEl>
                                        <p:attrNameLst>
                                          <p:attrName>style.visibility</p:attrName>
                                        </p:attrNameLst>
                                      </p:cBhvr>
                                      <p:to>
                                        <p:strVal val="visible"/>
                                      </p:to>
                                    </p:set>
                                    <p:animEffect transition="in" filter="wipe(down)">
                                      <p:cBhvr>
                                        <p:cTn id="76" dur="500"/>
                                        <p:tgtEl>
                                          <p:spTgt spid="1453088"/>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1453090"/>
                                        </p:tgtEl>
                                        <p:attrNameLst>
                                          <p:attrName>style.visibility</p:attrName>
                                        </p:attrNameLst>
                                      </p:cBhvr>
                                      <p:to>
                                        <p:strVal val="visible"/>
                                      </p:to>
                                    </p:set>
                                    <p:animEffect transition="in" filter="wipe(down)">
                                      <p:cBhvr>
                                        <p:cTn id="79" dur="500"/>
                                        <p:tgtEl>
                                          <p:spTgt spid="1453090"/>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1453092"/>
                                        </p:tgtEl>
                                        <p:attrNameLst>
                                          <p:attrName>style.visibility</p:attrName>
                                        </p:attrNameLst>
                                      </p:cBhvr>
                                      <p:to>
                                        <p:strVal val="visible"/>
                                      </p:to>
                                    </p:set>
                                    <p:animEffect transition="in" filter="wipe(down)">
                                      <p:cBhvr>
                                        <p:cTn id="82" dur="500"/>
                                        <p:tgtEl>
                                          <p:spTgt spid="1453092"/>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1453094"/>
                                        </p:tgtEl>
                                        <p:attrNameLst>
                                          <p:attrName>style.visibility</p:attrName>
                                        </p:attrNameLst>
                                      </p:cBhvr>
                                      <p:to>
                                        <p:strVal val="visible"/>
                                      </p:to>
                                    </p:set>
                                    <p:animEffect transition="in" filter="wipe(down)">
                                      <p:cBhvr>
                                        <p:cTn id="85" dur="500"/>
                                        <p:tgtEl>
                                          <p:spTgt spid="1453094"/>
                                        </p:tgtEl>
                                      </p:cBhvr>
                                    </p:animEffect>
                                  </p:childTnLst>
                                </p:cTn>
                              </p:par>
                            </p:childTnLst>
                          </p:cTn>
                        </p:par>
                        <p:par>
                          <p:cTn id="86" fill="hold" nodeType="afterGroup">
                            <p:stCondLst>
                              <p:cond delay="500"/>
                            </p:stCondLst>
                            <p:childTnLst>
                              <p:par>
                                <p:cTn id="87" presetID="22" presetClass="entr" presetSubtype="4" fill="hold" grpId="0" nodeType="afterEffect">
                                  <p:stCondLst>
                                    <p:cond delay="0"/>
                                  </p:stCondLst>
                                  <p:childTnLst>
                                    <p:set>
                                      <p:cBhvr>
                                        <p:cTn id="88" dur="1" fill="hold">
                                          <p:stCondLst>
                                            <p:cond delay="0"/>
                                          </p:stCondLst>
                                        </p:cTn>
                                        <p:tgtEl>
                                          <p:spTgt spid="1453087"/>
                                        </p:tgtEl>
                                        <p:attrNameLst>
                                          <p:attrName>style.visibility</p:attrName>
                                        </p:attrNameLst>
                                      </p:cBhvr>
                                      <p:to>
                                        <p:strVal val="visible"/>
                                      </p:to>
                                    </p:set>
                                    <p:animEffect transition="in" filter="wipe(down)">
                                      <p:cBhvr>
                                        <p:cTn id="89" dur="500"/>
                                        <p:tgtEl>
                                          <p:spTgt spid="1453087"/>
                                        </p:tgtEl>
                                      </p:cBhvr>
                                    </p:animEffect>
                                  </p:childTnLst>
                                </p:cTn>
                              </p:par>
                              <p:par>
                                <p:cTn id="90" presetID="22" presetClass="entr" presetSubtype="4" fill="hold" grpId="0" nodeType="withEffect">
                                  <p:stCondLst>
                                    <p:cond delay="0"/>
                                  </p:stCondLst>
                                  <p:childTnLst>
                                    <p:set>
                                      <p:cBhvr>
                                        <p:cTn id="91" dur="1" fill="hold">
                                          <p:stCondLst>
                                            <p:cond delay="0"/>
                                          </p:stCondLst>
                                        </p:cTn>
                                        <p:tgtEl>
                                          <p:spTgt spid="1453089"/>
                                        </p:tgtEl>
                                        <p:attrNameLst>
                                          <p:attrName>style.visibility</p:attrName>
                                        </p:attrNameLst>
                                      </p:cBhvr>
                                      <p:to>
                                        <p:strVal val="visible"/>
                                      </p:to>
                                    </p:set>
                                    <p:animEffect transition="in" filter="wipe(down)">
                                      <p:cBhvr>
                                        <p:cTn id="92" dur="500"/>
                                        <p:tgtEl>
                                          <p:spTgt spid="1453089"/>
                                        </p:tgtEl>
                                      </p:cBhvr>
                                    </p:animEffect>
                                  </p:childTnLst>
                                </p:cTn>
                              </p:par>
                              <p:par>
                                <p:cTn id="93" presetID="22" presetClass="entr" presetSubtype="4" fill="hold" grpId="0" nodeType="withEffect">
                                  <p:stCondLst>
                                    <p:cond delay="0"/>
                                  </p:stCondLst>
                                  <p:childTnLst>
                                    <p:set>
                                      <p:cBhvr>
                                        <p:cTn id="94" dur="1" fill="hold">
                                          <p:stCondLst>
                                            <p:cond delay="0"/>
                                          </p:stCondLst>
                                        </p:cTn>
                                        <p:tgtEl>
                                          <p:spTgt spid="1453091"/>
                                        </p:tgtEl>
                                        <p:attrNameLst>
                                          <p:attrName>style.visibility</p:attrName>
                                        </p:attrNameLst>
                                      </p:cBhvr>
                                      <p:to>
                                        <p:strVal val="visible"/>
                                      </p:to>
                                    </p:set>
                                    <p:animEffect transition="in" filter="wipe(down)">
                                      <p:cBhvr>
                                        <p:cTn id="95" dur="500"/>
                                        <p:tgtEl>
                                          <p:spTgt spid="1453091"/>
                                        </p:tgtEl>
                                      </p:cBhvr>
                                    </p:animEffect>
                                  </p:childTnLst>
                                </p:cTn>
                              </p:par>
                              <p:par>
                                <p:cTn id="96" presetID="22" presetClass="entr" presetSubtype="4" fill="hold" grpId="0" nodeType="withEffect">
                                  <p:stCondLst>
                                    <p:cond delay="0"/>
                                  </p:stCondLst>
                                  <p:childTnLst>
                                    <p:set>
                                      <p:cBhvr>
                                        <p:cTn id="97" dur="1" fill="hold">
                                          <p:stCondLst>
                                            <p:cond delay="0"/>
                                          </p:stCondLst>
                                        </p:cTn>
                                        <p:tgtEl>
                                          <p:spTgt spid="1453093"/>
                                        </p:tgtEl>
                                        <p:attrNameLst>
                                          <p:attrName>style.visibility</p:attrName>
                                        </p:attrNameLst>
                                      </p:cBhvr>
                                      <p:to>
                                        <p:strVal val="visible"/>
                                      </p:to>
                                    </p:set>
                                    <p:animEffect transition="in" filter="wipe(down)">
                                      <p:cBhvr>
                                        <p:cTn id="98" dur="500"/>
                                        <p:tgtEl>
                                          <p:spTgt spid="1453093"/>
                                        </p:tgtEl>
                                      </p:cBhvr>
                                    </p:animEffect>
                                  </p:childTnLst>
                                </p:cTn>
                              </p:par>
                              <p:par>
                                <p:cTn id="99" presetID="22" presetClass="entr" presetSubtype="4" fill="hold" grpId="0" nodeType="withEffect">
                                  <p:stCondLst>
                                    <p:cond delay="0"/>
                                  </p:stCondLst>
                                  <p:childTnLst>
                                    <p:set>
                                      <p:cBhvr>
                                        <p:cTn id="100" dur="1" fill="hold">
                                          <p:stCondLst>
                                            <p:cond delay="0"/>
                                          </p:stCondLst>
                                        </p:cTn>
                                        <p:tgtEl>
                                          <p:spTgt spid="1453095"/>
                                        </p:tgtEl>
                                        <p:attrNameLst>
                                          <p:attrName>style.visibility</p:attrName>
                                        </p:attrNameLst>
                                      </p:cBhvr>
                                      <p:to>
                                        <p:strVal val="visible"/>
                                      </p:to>
                                    </p:set>
                                    <p:animEffect transition="in" filter="wipe(down)">
                                      <p:cBhvr>
                                        <p:cTn id="101" dur="500"/>
                                        <p:tgtEl>
                                          <p:spTgt spid="1453095"/>
                                        </p:tgtEl>
                                      </p:cBhvr>
                                    </p:animEffect>
                                  </p:childTnLst>
                                </p:cTn>
                              </p:par>
                            </p:childTnLst>
                          </p:cTn>
                        </p:par>
                        <p:par>
                          <p:cTn id="102" fill="hold" nodeType="afterGroup">
                            <p:stCondLst>
                              <p:cond delay="1000"/>
                            </p:stCondLst>
                            <p:childTnLst>
                              <p:par>
                                <p:cTn id="103" presetID="1" presetClass="entr" presetSubtype="0" fill="hold" grpId="0" nodeType="afterEffect">
                                  <p:stCondLst>
                                    <p:cond delay="0"/>
                                  </p:stCondLst>
                                  <p:childTnLst>
                                    <p:set>
                                      <p:cBhvr>
                                        <p:cTn id="104" dur="1" fill="hold">
                                          <p:stCondLst>
                                            <p:cond delay="0"/>
                                          </p:stCondLst>
                                        </p:cTn>
                                        <p:tgtEl>
                                          <p:spTgt spid="1453103"/>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453104"/>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1453097"/>
                                        </p:tgtEl>
                                        <p:attrNameLst>
                                          <p:attrName>style.visibility</p:attrName>
                                        </p:attrNameLst>
                                      </p:cBhvr>
                                      <p:to>
                                        <p:strVal val="visible"/>
                                      </p:to>
                                    </p:set>
                                    <p:animEffect transition="in" filter="wipe(down)">
                                      <p:cBhvr>
                                        <p:cTn id="111" dur="500"/>
                                        <p:tgtEl>
                                          <p:spTgt spid="1453097"/>
                                        </p:tgtEl>
                                      </p:cBhvr>
                                    </p:animEffect>
                                  </p:childTnLst>
                                </p:cTn>
                              </p:par>
                              <p:par>
                                <p:cTn id="112" presetID="22" presetClass="entr" presetSubtype="4" fill="hold" grpId="0" nodeType="withEffect">
                                  <p:stCondLst>
                                    <p:cond delay="0"/>
                                  </p:stCondLst>
                                  <p:childTnLst>
                                    <p:set>
                                      <p:cBhvr>
                                        <p:cTn id="113" dur="1" fill="hold">
                                          <p:stCondLst>
                                            <p:cond delay="0"/>
                                          </p:stCondLst>
                                        </p:cTn>
                                        <p:tgtEl>
                                          <p:spTgt spid="1453096"/>
                                        </p:tgtEl>
                                        <p:attrNameLst>
                                          <p:attrName>style.visibility</p:attrName>
                                        </p:attrNameLst>
                                      </p:cBhvr>
                                      <p:to>
                                        <p:strVal val="visible"/>
                                      </p:to>
                                    </p:set>
                                    <p:animEffect transition="in" filter="wipe(down)">
                                      <p:cBhvr>
                                        <p:cTn id="114" dur="500"/>
                                        <p:tgtEl>
                                          <p:spTgt spid="1453096"/>
                                        </p:tgtEl>
                                      </p:cBhvr>
                                    </p:animEffect>
                                  </p:childTnLst>
                                </p:cTn>
                              </p:par>
                              <p:par>
                                <p:cTn id="115" presetID="22" presetClass="entr" presetSubtype="4" fill="hold" grpId="0" nodeType="withEffect">
                                  <p:stCondLst>
                                    <p:cond delay="0"/>
                                  </p:stCondLst>
                                  <p:childTnLst>
                                    <p:set>
                                      <p:cBhvr>
                                        <p:cTn id="116" dur="1" fill="hold">
                                          <p:stCondLst>
                                            <p:cond delay="0"/>
                                          </p:stCondLst>
                                        </p:cTn>
                                        <p:tgtEl>
                                          <p:spTgt spid="1453098"/>
                                        </p:tgtEl>
                                        <p:attrNameLst>
                                          <p:attrName>style.visibility</p:attrName>
                                        </p:attrNameLst>
                                      </p:cBhvr>
                                      <p:to>
                                        <p:strVal val="visible"/>
                                      </p:to>
                                    </p:set>
                                    <p:animEffect transition="in" filter="wipe(down)">
                                      <p:cBhvr>
                                        <p:cTn id="117" dur="500"/>
                                        <p:tgtEl>
                                          <p:spTgt spid="1453098"/>
                                        </p:tgtEl>
                                      </p:cBhvr>
                                    </p:animEffect>
                                  </p:childTnLst>
                                </p:cTn>
                              </p:par>
                              <p:par>
                                <p:cTn id="118" presetID="22" presetClass="entr" presetSubtype="4" fill="hold" grpId="0" nodeType="withEffect">
                                  <p:stCondLst>
                                    <p:cond delay="0"/>
                                  </p:stCondLst>
                                  <p:childTnLst>
                                    <p:set>
                                      <p:cBhvr>
                                        <p:cTn id="119" dur="1" fill="hold">
                                          <p:stCondLst>
                                            <p:cond delay="0"/>
                                          </p:stCondLst>
                                        </p:cTn>
                                        <p:tgtEl>
                                          <p:spTgt spid="1453099"/>
                                        </p:tgtEl>
                                        <p:attrNameLst>
                                          <p:attrName>style.visibility</p:attrName>
                                        </p:attrNameLst>
                                      </p:cBhvr>
                                      <p:to>
                                        <p:strVal val="visible"/>
                                      </p:to>
                                    </p:set>
                                    <p:animEffect transition="in" filter="wipe(down)">
                                      <p:cBhvr>
                                        <p:cTn id="120" dur="500"/>
                                        <p:tgtEl>
                                          <p:spTgt spid="1453099"/>
                                        </p:tgtEl>
                                      </p:cBhvr>
                                    </p:animEffect>
                                  </p:childTnLst>
                                </p:cTn>
                              </p:par>
                              <p:par>
                                <p:cTn id="121" presetID="22" presetClass="entr" presetSubtype="4" fill="hold" grpId="0" nodeType="withEffect">
                                  <p:stCondLst>
                                    <p:cond delay="0"/>
                                  </p:stCondLst>
                                  <p:childTnLst>
                                    <p:set>
                                      <p:cBhvr>
                                        <p:cTn id="122" dur="1" fill="hold">
                                          <p:stCondLst>
                                            <p:cond delay="0"/>
                                          </p:stCondLst>
                                        </p:cTn>
                                        <p:tgtEl>
                                          <p:spTgt spid="1453100"/>
                                        </p:tgtEl>
                                        <p:attrNameLst>
                                          <p:attrName>style.visibility</p:attrName>
                                        </p:attrNameLst>
                                      </p:cBhvr>
                                      <p:to>
                                        <p:strVal val="visible"/>
                                      </p:to>
                                    </p:set>
                                    <p:animEffect transition="in" filter="wipe(down)">
                                      <p:cBhvr>
                                        <p:cTn id="123" dur="500"/>
                                        <p:tgtEl>
                                          <p:spTgt spid="1453100"/>
                                        </p:tgtEl>
                                      </p:cBhvr>
                                    </p:animEffect>
                                  </p:childTnLst>
                                </p:cTn>
                              </p:par>
                            </p:childTnLst>
                          </p:cTn>
                        </p:par>
                        <p:par>
                          <p:cTn id="124" fill="hold" nodeType="afterGroup">
                            <p:stCondLst>
                              <p:cond delay="500"/>
                            </p:stCondLst>
                            <p:childTnLst>
                              <p:par>
                                <p:cTn id="125" presetID="1" presetClass="entr" presetSubtype="0" fill="hold" grpId="0" nodeType="afterEffect">
                                  <p:stCondLst>
                                    <p:cond delay="0"/>
                                  </p:stCondLst>
                                  <p:childTnLst>
                                    <p:set>
                                      <p:cBhvr>
                                        <p:cTn id="126" dur="1" fill="hold">
                                          <p:stCondLst>
                                            <p:cond delay="0"/>
                                          </p:stCondLst>
                                        </p:cTn>
                                        <p:tgtEl>
                                          <p:spTgt spid="1453105"/>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453106"/>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4530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3060" grpId="0" animBg="1"/>
      <p:bldP spid="1453061" grpId="0" animBg="1"/>
      <p:bldP spid="1453062" grpId="0" animBg="1"/>
      <p:bldP spid="1453063" grpId="0" animBg="1"/>
      <p:bldP spid="1453064" grpId="0" animBg="1"/>
      <p:bldP spid="1453065" grpId="0" animBg="1"/>
      <p:bldP spid="1453066" grpId="0" animBg="1"/>
      <p:bldP spid="1453067" grpId="0" animBg="1"/>
      <p:bldP spid="1453068" grpId="0" animBg="1"/>
      <p:bldP spid="1453069" grpId="0" animBg="1"/>
      <p:bldP spid="1453070" grpId="0" animBg="1"/>
      <p:bldP spid="1453071" grpId="0"/>
      <p:bldP spid="1453072" grpId="0"/>
      <p:bldP spid="1453073" grpId="0"/>
      <p:bldP spid="1453074" grpId="0"/>
      <p:bldP spid="1453075" grpId="0"/>
      <p:bldP spid="1453076" grpId="0"/>
      <p:bldP spid="1453077" grpId="0"/>
      <p:bldP spid="1453078" grpId="0"/>
      <p:bldP spid="1453079" grpId="0"/>
      <p:bldP spid="1453080" grpId="0"/>
      <p:bldP spid="1453081" grpId="0"/>
      <p:bldP spid="1453082" grpId="0"/>
      <p:bldP spid="1453083" grpId="0"/>
      <p:bldP spid="1453084" grpId="0"/>
      <p:bldP spid="1453085" grpId="0" animBg="1"/>
      <p:bldP spid="1453086" grpId="0" animBg="1"/>
      <p:bldP spid="1453087" grpId="0" animBg="1"/>
      <p:bldP spid="1453088" grpId="0" animBg="1"/>
      <p:bldP spid="1453089" grpId="0" animBg="1"/>
      <p:bldP spid="1453090" grpId="0" animBg="1"/>
      <p:bldP spid="1453091" grpId="0" animBg="1"/>
      <p:bldP spid="1453092" grpId="0" animBg="1"/>
      <p:bldP spid="1453093" grpId="0" animBg="1"/>
      <p:bldP spid="1453094" grpId="0" animBg="1"/>
      <p:bldP spid="1453095" grpId="0" animBg="1"/>
      <p:bldP spid="1453096" grpId="0" animBg="1"/>
      <p:bldP spid="1453097" grpId="0" animBg="1"/>
      <p:bldP spid="1453098" grpId="0" animBg="1"/>
      <p:bldP spid="1453099" grpId="0" animBg="1"/>
      <p:bldP spid="1453100" grpId="0" animBg="1"/>
      <p:bldP spid="1453101" grpId="0"/>
      <p:bldP spid="1453102" grpId="0" animBg="1"/>
      <p:bldP spid="1453103" grpId="0"/>
      <p:bldP spid="1453104" grpId="0" animBg="1"/>
      <p:bldP spid="1453105" grpId="0"/>
      <p:bldP spid="145310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lide Number Placeholder 4"/>
          <p:cNvSpPr>
            <a:spLocks noGrp="1"/>
          </p:cNvSpPr>
          <p:nvPr>
            <p:ph type="sldNum" sz="quarter" idx="11"/>
          </p:nvPr>
        </p:nvSpPr>
        <p:spPr/>
        <p:txBody>
          <a:bodyPr/>
          <a:lstStyle/>
          <a:p>
            <a:fld id="{53E63C31-543B-F641-BD00-5D820BCA6B50}" type="slidenum">
              <a:rPr lang="en-GB"/>
              <a:pPr/>
              <a:t>27</a:t>
            </a:fld>
            <a:endParaRPr lang="en-GB"/>
          </a:p>
        </p:txBody>
      </p:sp>
      <p:sp>
        <p:nvSpPr>
          <p:cNvPr id="1455106" name="Rectangle 2"/>
          <p:cNvSpPr>
            <a:spLocks noGrp="1" noChangeArrowheads="1"/>
          </p:cNvSpPr>
          <p:nvPr>
            <p:ph type="title"/>
          </p:nvPr>
        </p:nvSpPr>
        <p:spPr/>
        <p:txBody>
          <a:bodyPr/>
          <a:lstStyle/>
          <a:p>
            <a:r>
              <a:rPr lang="en-US"/>
              <a:t>Mutual auditing</a:t>
            </a:r>
          </a:p>
        </p:txBody>
      </p:sp>
      <p:sp>
        <p:nvSpPr>
          <p:cNvPr id="1455107" name="Rectangle 3"/>
          <p:cNvSpPr>
            <a:spLocks noGrp="1" noChangeArrowheads="1"/>
          </p:cNvSpPr>
          <p:nvPr>
            <p:ph type="body" idx="1"/>
          </p:nvPr>
        </p:nvSpPr>
        <p:spPr>
          <a:xfrm>
            <a:off x="990600" y="3708400"/>
            <a:ext cx="7742238" cy="2695575"/>
          </a:xfrm>
        </p:spPr>
        <p:txBody>
          <a:bodyPr/>
          <a:lstStyle/>
          <a:p>
            <a:r>
              <a:rPr lang="en-US"/>
              <a:t>Small probability of error is inevitable</a:t>
            </a:r>
          </a:p>
          <a:p>
            <a:pPr lvl="1"/>
            <a:r>
              <a:rPr lang="en-US" sz="2400"/>
              <a:t>Example: Replication</a:t>
            </a:r>
            <a:endParaRPr lang="en-US">
              <a:sym typeface="Symbol" charset="0"/>
            </a:endParaRPr>
          </a:p>
          <a:p>
            <a:r>
              <a:rPr lang="en-US"/>
              <a:t>Can use this to optimize PeerReview</a:t>
            </a:r>
          </a:p>
          <a:p>
            <a:pPr lvl="1"/>
            <a:r>
              <a:rPr lang="en-US" sz="2400">
                <a:sym typeface="Symbol" charset="0"/>
              </a:rPr>
              <a:t>Accept that an instance of a fault is found only with high probability</a:t>
            </a:r>
          </a:p>
          <a:p>
            <a:pPr lvl="1"/>
            <a:r>
              <a:rPr lang="en-US" sz="2400">
                <a:sym typeface="Symbol" charset="0"/>
              </a:rPr>
              <a:t>Asymptotic complexity: O(N</a:t>
            </a:r>
            <a:r>
              <a:rPr lang="en-US" sz="2400" baseline="30000">
                <a:sym typeface="Symbol" charset="0"/>
              </a:rPr>
              <a:t>2</a:t>
            </a:r>
            <a:r>
              <a:rPr lang="en-US" sz="2400">
                <a:sym typeface="Symbol" charset="0"/>
              </a:rPr>
              <a:t>)  O(log N)</a:t>
            </a:r>
          </a:p>
        </p:txBody>
      </p:sp>
      <p:sp>
        <p:nvSpPr>
          <p:cNvPr id="1455108" name="Oval 4"/>
          <p:cNvSpPr>
            <a:spLocks noChangeArrowheads="1"/>
          </p:cNvSpPr>
          <p:nvPr/>
        </p:nvSpPr>
        <p:spPr bwMode="auto">
          <a:xfrm>
            <a:off x="1987550" y="213677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09" name="Oval 5"/>
          <p:cNvSpPr>
            <a:spLocks noChangeArrowheads="1"/>
          </p:cNvSpPr>
          <p:nvPr/>
        </p:nvSpPr>
        <p:spPr bwMode="auto">
          <a:xfrm>
            <a:off x="2384425" y="251777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0" name="Oval 6"/>
          <p:cNvSpPr>
            <a:spLocks noChangeArrowheads="1"/>
          </p:cNvSpPr>
          <p:nvPr/>
        </p:nvSpPr>
        <p:spPr bwMode="auto">
          <a:xfrm>
            <a:off x="2460625" y="200025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1" name="Oval 7"/>
          <p:cNvSpPr>
            <a:spLocks noChangeArrowheads="1"/>
          </p:cNvSpPr>
          <p:nvPr/>
        </p:nvSpPr>
        <p:spPr bwMode="auto">
          <a:xfrm>
            <a:off x="3160713" y="262572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2" name="Oval 8"/>
          <p:cNvSpPr>
            <a:spLocks noChangeArrowheads="1"/>
          </p:cNvSpPr>
          <p:nvPr/>
        </p:nvSpPr>
        <p:spPr bwMode="auto">
          <a:xfrm>
            <a:off x="6224588" y="20462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3" name="Oval 9"/>
          <p:cNvSpPr>
            <a:spLocks noChangeArrowheads="1"/>
          </p:cNvSpPr>
          <p:nvPr/>
        </p:nvSpPr>
        <p:spPr bwMode="auto">
          <a:xfrm>
            <a:off x="4487863" y="248920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4" name="Oval 10"/>
          <p:cNvSpPr>
            <a:spLocks noChangeArrowheads="1"/>
          </p:cNvSpPr>
          <p:nvPr/>
        </p:nvSpPr>
        <p:spPr bwMode="auto">
          <a:xfrm>
            <a:off x="5462588" y="3008313"/>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5" name="Oval 11"/>
          <p:cNvSpPr>
            <a:spLocks noChangeArrowheads="1"/>
          </p:cNvSpPr>
          <p:nvPr/>
        </p:nvSpPr>
        <p:spPr bwMode="auto">
          <a:xfrm>
            <a:off x="5584825" y="207962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6" name="Oval 12"/>
          <p:cNvSpPr>
            <a:spLocks noChangeArrowheads="1"/>
          </p:cNvSpPr>
          <p:nvPr/>
        </p:nvSpPr>
        <p:spPr bwMode="auto">
          <a:xfrm>
            <a:off x="6557963" y="28717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7" name="Oval 13"/>
          <p:cNvSpPr>
            <a:spLocks noChangeArrowheads="1"/>
          </p:cNvSpPr>
          <p:nvPr/>
        </p:nvSpPr>
        <p:spPr bwMode="auto">
          <a:xfrm>
            <a:off x="7151688" y="177482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8" name="Oval 14"/>
          <p:cNvSpPr>
            <a:spLocks noChangeArrowheads="1"/>
          </p:cNvSpPr>
          <p:nvPr/>
        </p:nvSpPr>
        <p:spPr bwMode="auto">
          <a:xfrm>
            <a:off x="7334250" y="238442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19" name="Oval 15"/>
          <p:cNvSpPr>
            <a:spLocks noChangeArrowheads="1"/>
          </p:cNvSpPr>
          <p:nvPr/>
        </p:nvSpPr>
        <p:spPr bwMode="auto">
          <a:xfrm>
            <a:off x="5962650" y="2566988"/>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0" name="Oval 16"/>
          <p:cNvSpPr>
            <a:spLocks noChangeArrowheads="1"/>
          </p:cNvSpPr>
          <p:nvPr/>
        </p:nvSpPr>
        <p:spPr bwMode="auto">
          <a:xfrm>
            <a:off x="4895850" y="174466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1" name="Oval 17"/>
          <p:cNvSpPr>
            <a:spLocks noChangeArrowheads="1"/>
          </p:cNvSpPr>
          <p:nvPr/>
        </p:nvSpPr>
        <p:spPr bwMode="auto">
          <a:xfrm>
            <a:off x="5186363" y="252253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2" name="Oval 18"/>
          <p:cNvSpPr>
            <a:spLocks noChangeArrowheads="1"/>
          </p:cNvSpPr>
          <p:nvPr/>
        </p:nvSpPr>
        <p:spPr bwMode="auto">
          <a:xfrm>
            <a:off x="4835525" y="291941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3" name="Oval 19"/>
          <p:cNvSpPr>
            <a:spLocks noChangeArrowheads="1"/>
          </p:cNvSpPr>
          <p:nvPr/>
        </p:nvSpPr>
        <p:spPr bwMode="auto">
          <a:xfrm>
            <a:off x="4225925" y="281305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4" name="Oval 20"/>
          <p:cNvSpPr>
            <a:spLocks noChangeArrowheads="1"/>
          </p:cNvSpPr>
          <p:nvPr/>
        </p:nvSpPr>
        <p:spPr bwMode="auto">
          <a:xfrm>
            <a:off x="3676650" y="211296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5" name="Oval 21"/>
          <p:cNvSpPr>
            <a:spLocks noChangeArrowheads="1"/>
          </p:cNvSpPr>
          <p:nvPr/>
        </p:nvSpPr>
        <p:spPr bwMode="auto">
          <a:xfrm>
            <a:off x="3738563" y="272097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6" name="Oval 22"/>
          <p:cNvSpPr>
            <a:spLocks noChangeArrowheads="1"/>
          </p:cNvSpPr>
          <p:nvPr/>
        </p:nvSpPr>
        <p:spPr bwMode="auto">
          <a:xfrm>
            <a:off x="3556000" y="177641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7" name="Oval 23"/>
          <p:cNvSpPr>
            <a:spLocks noChangeArrowheads="1"/>
          </p:cNvSpPr>
          <p:nvPr/>
        </p:nvSpPr>
        <p:spPr bwMode="auto">
          <a:xfrm>
            <a:off x="2595563" y="298132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8" name="Oval 24"/>
          <p:cNvSpPr>
            <a:spLocks noChangeArrowheads="1"/>
          </p:cNvSpPr>
          <p:nvPr/>
        </p:nvSpPr>
        <p:spPr bwMode="auto">
          <a:xfrm>
            <a:off x="3692525" y="3163888"/>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29" name="Oval 25"/>
          <p:cNvSpPr>
            <a:spLocks noChangeArrowheads="1"/>
          </p:cNvSpPr>
          <p:nvPr/>
        </p:nvSpPr>
        <p:spPr bwMode="auto">
          <a:xfrm>
            <a:off x="1908175" y="276860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0" name="Oval 26"/>
          <p:cNvSpPr>
            <a:spLocks noChangeArrowheads="1"/>
          </p:cNvSpPr>
          <p:nvPr/>
        </p:nvSpPr>
        <p:spPr bwMode="auto">
          <a:xfrm>
            <a:off x="3143250" y="2205038"/>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1" name="Oval 27"/>
          <p:cNvSpPr>
            <a:spLocks noChangeArrowheads="1"/>
          </p:cNvSpPr>
          <p:nvPr/>
        </p:nvSpPr>
        <p:spPr bwMode="auto">
          <a:xfrm>
            <a:off x="4759325" y="215900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2" name="Oval 28"/>
          <p:cNvSpPr>
            <a:spLocks noChangeArrowheads="1"/>
          </p:cNvSpPr>
          <p:nvPr/>
        </p:nvSpPr>
        <p:spPr bwMode="auto">
          <a:xfrm>
            <a:off x="4302125" y="187007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3" name="Oval 29"/>
          <p:cNvSpPr>
            <a:spLocks noChangeArrowheads="1"/>
          </p:cNvSpPr>
          <p:nvPr/>
        </p:nvSpPr>
        <p:spPr bwMode="auto">
          <a:xfrm>
            <a:off x="5643563" y="235902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4" name="Oval 30"/>
          <p:cNvSpPr>
            <a:spLocks noChangeArrowheads="1"/>
          </p:cNvSpPr>
          <p:nvPr/>
        </p:nvSpPr>
        <p:spPr bwMode="auto">
          <a:xfrm>
            <a:off x="6680200" y="240506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5" name="Oval 31"/>
          <p:cNvSpPr>
            <a:spLocks noChangeArrowheads="1"/>
          </p:cNvSpPr>
          <p:nvPr/>
        </p:nvSpPr>
        <p:spPr bwMode="auto">
          <a:xfrm>
            <a:off x="7227888" y="2830513"/>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6" name="Oval 32"/>
          <p:cNvSpPr>
            <a:spLocks noChangeArrowheads="1"/>
          </p:cNvSpPr>
          <p:nvPr/>
        </p:nvSpPr>
        <p:spPr bwMode="auto">
          <a:xfrm>
            <a:off x="6769100" y="203835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7" name="Oval 33"/>
          <p:cNvSpPr>
            <a:spLocks noChangeArrowheads="1"/>
          </p:cNvSpPr>
          <p:nvPr/>
        </p:nvSpPr>
        <p:spPr bwMode="auto">
          <a:xfrm>
            <a:off x="6905625" y="3227388"/>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8" name="Oval 34"/>
          <p:cNvSpPr>
            <a:spLocks noChangeArrowheads="1"/>
          </p:cNvSpPr>
          <p:nvPr/>
        </p:nvSpPr>
        <p:spPr bwMode="auto">
          <a:xfrm>
            <a:off x="6127750" y="313531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39" name="Oval 35"/>
          <p:cNvSpPr>
            <a:spLocks noChangeArrowheads="1"/>
          </p:cNvSpPr>
          <p:nvPr/>
        </p:nvSpPr>
        <p:spPr bwMode="auto">
          <a:xfrm>
            <a:off x="4405313" y="3211513"/>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0" name="Oval 36"/>
          <p:cNvSpPr>
            <a:spLocks noChangeArrowheads="1"/>
          </p:cNvSpPr>
          <p:nvPr/>
        </p:nvSpPr>
        <p:spPr bwMode="auto">
          <a:xfrm>
            <a:off x="3109913" y="310515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1" name="Oval 37"/>
          <p:cNvSpPr>
            <a:spLocks noChangeArrowheads="1"/>
          </p:cNvSpPr>
          <p:nvPr/>
        </p:nvSpPr>
        <p:spPr bwMode="auto">
          <a:xfrm>
            <a:off x="2881313" y="180975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2" name="Oval 38"/>
          <p:cNvSpPr>
            <a:spLocks noChangeArrowheads="1"/>
          </p:cNvSpPr>
          <p:nvPr/>
        </p:nvSpPr>
        <p:spPr bwMode="auto">
          <a:xfrm>
            <a:off x="7696200" y="299720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3" name="Oval 39"/>
          <p:cNvSpPr>
            <a:spLocks noChangeArrowheads="1"/>
          </p:cNvSpPr>
          <p:nvPr/>
        </p:nvSpPr>
        <p:spPr bwMode="auto">
          <a:xfrm>
            <a:off x="7742238" y="20970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4" name="Oval 40"/>
          <p:cNvSpPr>
            <a:spLocks noChangeArrowheads="1"/>
          </p:cNvSpPr>
          <p:nvPr/>
        </p:nvSpPr>
        <p:spPr bwMode="auto">
          <a:xfrm>
            <a:off x="6249988" y="153193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5" name="Oval 41"/>
          <p:cNvSpPr>
            <a:spLocks noChangeArrowheads="1"/>
          </p:cNvSpPr>
          <p:nvPr/>
        </p:nvSpPr>
        <p:spPr bwMode="auto">
          <a:xfrm>
            <a:off x="2195513" y="3148013"/>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6" name="Oval 42"/>
          <p:cNvSpPr>
            <a:spLocks noChangeArrowheads="1"/>
          </p:cNvSpPr>
          <p:nvPr/>
        </p:nvSpPr>
        <p:spPr bwMode="auto">
          <a:xfrm>
            <a:off x="2820988" y="2582863"/>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7" name="Oval 43"/>
          <p:cNvSpPr>
            <a:spLocks noChangeArrowheads="1"/>
          </p:cNvSpPr>
          <p:nvPr/>
        </p:nvSpPr>
        <p:spPr bwMode="auto">
          <a:xfrm>
            <a:off x="2792413" y="218757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8" name="Oval 44"/>
          <p:cNvSpPr>
            <a:spLocks noChangeArrowheads="1"/>
          </p:cNvSpPr>
          <p:nvPr/>
        </p:nvSpPr>
        <p:spPr bwMode="auto">
          <a:xfrm>
            <a:off x="3492500" y="238601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49" name="Oval 45"/>
          <p:cNvSpPr>
            <a:spLocks noChangeArrowheads="1"/>
          </p:cNvSpPr>
          <p:nvPr/>
        </p:nvSpPr>
        <p:spPr bwMode="auto">
          <a:xfrm>
            <a:off x="5275263" y="214312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0" name="Oval 46"/>
          <p:cNvSpPr>
            <a:spLocks noChangeArrowheads="1"/>
          </p:cNvSpPr>
          <p:nvPr/>
        </p:nvSpPr>
        <p:spPr bwMode="auto">
          <a:xfrm>
            <a:off x="5884863" y="28590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1" name="Oval 47"/>
          <p:cNvSpPr>
            <a:spLocks noChangeArrowheads="1"/>
          </p:cNvSpPr>
          <p:nvPr/>
        </p:nvSpPr>
        <p:spPr bwMode="auto">
          <a:xfrm>
            <a:off x="6249988" y="2722563"/>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2" name="Oval 48"/>
          <p:cNvSpPr>
            <a:spLocks noChangeArrowheads="1"/>
          </p:cNvSpPr>
          <p:nvPr/>
        </p:nvSpPr>
        <p:spPr bwMode="auto">
          <a:xfrm>
            <a:off x="6280150" y="238601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3" name="Oval 49"/>
          <p:cNvSpPr>
            <a:spLocks noChangeArrowheads="1"/>
          </p:cNvSpPr>
          <p:nvPr/>
        </p:nvSpPr>
        <p:spPr bwMode="auto">
          <a:xfrm>
            <a:off x="4054475" y="2522538"/>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4" name="Oval 50"/>
          <p:cNvSpPr>
            <a:spLocks noChangeArrowheads="1"/>
          </p:cNvSpPr>
          <p:nvPr/>
        </p:nvSpPr>
        <p:spPr bwMode="auto">
          <a:xfrm>
            <a:off x="4238625" y="217170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5" name="Oval 51"/>
          <p:cNvSpPr>
            <a:spLocks noChangeArrowheads="1"/>
          </p:cNvSpPr>
          <p:nvPr/>
        </p:nvSpPr>
        <p:spPr bwMode="auto">
          <a:xfrm>
            <a:off x="3414713" y="281305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6" name="Oval 52"/>
          <p:cNvSpPr>
            <a:spLocks noChangeArrowheads="1"/>
          </p:cNvSpPr>
          <p:nvPr/>
        </p:nvSpPr>
        <p:spPr bwMode="auto">
          <a:xfrm>
            <a:off x="5138738" y="327025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7" name="Oval 53"/>
          <p:cNvSpPr>
            <a:spLocks noChangeArrowheads="1"/>
          </p:cNvSpPr>
          <p:nvPr/>
        </p:nvSpPr>
        <p:spPr bwMode="auto">
          <a:xfrm>
            <a:off x="5199063" y="290512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8" name="Oval 54"/>
          <p:cNvSpPr>
            <a:spLocks noChangeArrowheads="1"/>
          </p:cNvSpPr>
          <p:nvPr/>
        </p:nvSpPr>
        <p:spPr bwMode="auto">
          <a:xfrm>
            <a:off x="5487988" y="266223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59" name="Oval 55"/>
          <p:cNvSpPr>
            <a:spLocks noChangeArrowheads="1"/>
          </p:cNvSpPr>
          <p:nvPr/>
        </p:nvSpPr>
        <p:spPr bwMode="auto">
          <a:xfrm>
            <a:off x="6538913" y="1763713"/>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0" name="Oval 56"/>
          <p:cNvSpPr>
            <a:spLocks noChangeArrowheads="1"/>
          </p:cNvSpPr>
          <p:nvPr/>
        </p:nvSpPr>
        <p:spPr bwMode="auto">
          <a:xfrm>
            <a:off x="6797675" y="272256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1" name="Oval 57"/>
          <p:cNvSpPr>
            <a:spLocks noChangeArrowheads="1"/>
          </p:cNvSpPr>
          <p:nvPr/>
        </p:nvSpPr>
        <p:spPr bwMode="auto">
          <a:xfrm>
            <a:off x="5045075" y="205105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2" name="Oval 58"/>
          <p:cNvSpPr>
            <a:spLocks noChangeArrowheads="1"/>
          </p:cNvSpPr>
          <p:nvPr/>
        </p:nvSpPr>
        <p:spPr bwMode="auto">
          <a:xfrm>
            <a:off x="7226300" y="2828925"/>
            <a:ext cx="182563" cy="182563"/>
          </a:xfrm>
          <a:prstGeom prst="ellipse">
            <a:avLst/>
          </a:prstGeom>
          <a:solidFill>
            <a:srgbClr val="FF99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3" name="Oval 59"/>
          <p:cNvSpPr>
            <a:spLocks noChangeArrowheads="1"/>
          </p:cNvSpPr>
          <p:nvPr/>
        </p:nvSpPr>
        <p:spPr bwMode="auto">
          <a:xfrm>
            <a:off x="4511675" y="290512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4" name="Oval 60"/>
          <p:cNvSpPr>
            <a:spLocks noChangeArrowheads="1"/>
          </p:cNvSpPr>
          <p:nvPr/>
        </p:nvSpPr>
        <p:spPr bwMode="auto">
          <a:xfrm>
            <a:off x="6843713" y="14874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5" name="Oval 61"/>
          <p:cNvSpPr>
            <a:spLocks noChangeArrowheads="1"/>
          </p:cNvSpPr>
          <p:nvPr/>
        </p:nvSpPr>
        <p:spPr bwMode="auto">
          <a:xfrm>
            <a:off x="5305425" y="168592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6" name="Oval 62"/>
          <p:cNvSpPr>
            <a:spLocks noChangeArrowheads="1"/>
          </p:cNvSpPr>
          <p:nvPr/>
        </p:nvSpPr>
        <p:spPr bwMode="auto">
          <a:xfrm>
            <a:off x="2227263" y="287337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7" name="Oval 63"/>
          <p:cNvSpPr>
            <a:spLocks noChangeArrowheads="1"/>
          </p:cNvSpPr>
          <p:nvPr/>
        </p:nvSpPr>
        <p:spPr bwMode="auto">
          <a:xfrm>
            <a:off x="7058025" y="2065338"/>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8" name="Oval 64"/>
          <p:cNvSpPr>
            <a:spLocks noChangeArrowheads="1"/>
          </p:cNvSpPr>
          <p:nvPr/>
        </p:nvSpPr>
        <p:spPr bwMode="auto">
          <a:xfrm>
            <a:off x="6083300" y="177482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69" name="Oval 65"/>
          <p:cNvSpPr>
            <a:spLocks noChangeArrowheads="1"/>
          </p:cNvSpPr>
          <p:nvPr/>
        </p:nvSpPr>
        <p:spPr bwMode="auto">
          <a:xfrm>
            <a:off x="3265488" y="156210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0" name="Oval 66"/>
          <p:cNvSpPr>
            <a:spLocks noChangeArrowheads="1"/>
          </p:cNvSpPr>
          <p:nvPr/>
        </p:nvSpPr>
        <p:spPr bwMode="auto">
          <a:xfrm>
            <a:off x="2655888" y="156210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1" name="Oval 67"/>
          <p:cNvSpPr>
            <a:spLocks noChangeArrowheads="1"/>
          </p:cNvSpPr>
          <p:nvPr/>
        </p:nvSpPr>
        <p:spPr bwMode="auto">
          <a:xfrm>
            <a:off x="2838450" y="1379538"/>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2" name="Oval 68"/>
          <p:cNvSpPr>
            <a:spLocks noChangeArrowheads="1"/>
          </p:cNvSpPr>
          <p:nvPr/>
        </p:nvSpPr>
        <p:spPr bwMode="auto">
          <a:xfrm>
            <a:off x="3706813" y="142557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3" name="Oval 69"/>
          <p:cNvSpPr>
            <a:spLocks noChangeArrowheads="1"/>
          </p:cNvSpPr>
          <p:nvPr/>
        </p:nvSpPr>
        <p:spPr bwMode="auto">
          <a:xfrm>
            <a:off x="4286250" y="1608138"/>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4" name="Oval 70"/>
          <p:cNvSpPr>
            <a:spLocks noChangeArrowheads="1"/>
          </p:cNvSpPr>
          <p:nvPr/>
        </p:nvSpPr>
        <p:spPr bwMode="auto">
          <a:xfrm>
            <a:off x="4073525" y="143986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5" name="Oval 71"/>
          <p:cNvSpPr>
            <a:spLocks noChangeArrowheads="1"/>
          </p:cNvSpPr>
          <p:nvPr/>
        </p:nvSpPr>
        <p:spPr bwMode="auto">
          <a:xfrm>
            <a:off x="4637088" y="160813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6" name="Oval 72"/>
          <p:cNvSpPr>
            <a:spLocks noChangeArrowheads="1"/>
          </p:cNvSpPr>
          <p:nvPr/>
        </p:nvSpPr>
        <p:spPr bwMode="auto">
          <a:xfrm>
            <a:off x="5078413" y="145573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7" name="Oval 73"/>
          <p:cNvSpPr>
            <a:spLocks noChangeArrowheads="1"/>
          </p:cNvSpPr>
          <p:nvPr/>
        </p:nvSpPr>
        <p:spPr bwMode="auto">
          <a:xfrm>
            <a:off x="5656263" y="17287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8" name="Oval 74"/>
          <p:cNvSpPr>
            <a:spLocks noChangeArrowheads="1"/>
          </p:cNvSpPr>
          <p:nvPr/>
        </p:nvSpPr>
        <p:spPr bwMode="auto">
          <a:xfrm>
            <a:off x="2257425" y="169862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79" name="Oval 75"/>
          <p:cNvSpPr>
            <a:spLocks noChangeArrowheads="1"/>
          </p:cNvSpPr>
          <p:nvPr/>
        </p:nvSpPr>
        <p:spPr bwMode="auto">
          <a:xfrm>
            <a:off x="2287588" y="22621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0" name="Oval 76"/>
          <p:cNvSpPr>
            <a:spLocks noChangeArrowheads="1"/>
          </p:cNvSpPr>
          <p:nvPr/>
        </p:nvSpPr>
        <p:spPr bwMode="auto">
          <a:xfrm>
            <a:off x="2684463" y="33289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1" name="Oval 77"/>
          <p:cNvSpPr>
            <a:spLocks noChangeArrowheads="1"/>
          </p:cNvSpPr>
          <p:nvPr/>
        </p:nvSpPr>
        <p:spPr bwMode="auto">
          <a:xfrm>
            <a:off x="7332663" y="147002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2" name="Oval 78"/>
          <p:cNvSpPr>
            <a:spLocks noChangeArrowheads="1"/>
          </p:cNvSpPr>
          <p:nvPr/>
        </p:nvSpPr>
        <p:spPr bwMode="auto">
          <a:xfrm>
            <a:off x="7697788" y="1804988"/>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3" name="Oval 79"/>
          <p:cNvSpPr>
            <a:spLocks noChangeArrowheads="1"/>
          </p:cNvSpPr>
          <p:nvPr/>
        </p:nvSpPr>
        <p:spPr bwMode="auto">
          <a:xfrm>
            <a:off x="7820025" y="145415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4" name="Oval 80"/>
          <p:cNvSpPr>
            <a:spLocks noChangeArrowheads="1"/>
          </p:cNvSpPr>
          <p:nvPr/>
        </p:nvSpPr>
        <p:spPr bwMode="auto">
          <a:xfrm>
            <a:off x="7559675" y="2628900"/>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5" name="Oval 81"/>
          <p:cNvSpPr>
            <a:spLocks noChangeArrowheads="1"/>
          </p:cNvSpPr>
          <p:nvPr/>
        </p:nvSpPr>
        <p:spPr bwMode="auto">
          <a:xfrm>
            <a:off x="1890713" y="160655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6" name="Oval 82"/>
          <p:cNvSpPr>
            <a:spLocks noChangeArrowheads="1"/>
          </p:cNvSpPr>
          <p:nvPr/>
        </p:nvSpPr>
        <p:spPr bwMode="auto">
          <a:xfrm>
            <a:off x="1706563" y="1911350"/>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7" name="Oval 83"/>
          <p:cNvSpPr>
            <a:spLocks noChangeArrowheads="1"/>
          </p:cNvSpPr>
          <p:nvPr/>
        </p:nvSpPr>
        <p:spPr bwMode="auto">
          <a:xfrm>
            <a:off x="1905000" y="2430463"/>
            <a:ext cx="182563"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8" name="Oval 84"/>
          <p:cNvSpPr>
            <a:spLocks noChangeArrowheads="1"/>
          </p:cNvSpPr>
          <p:nvPr/>
        </p:nvSpPr>
        <p:spPr bwMode="auto">
          <a:xfrm>
            <a:off x="1630363" y="230822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89" name="Oval 85"/>
          <p:cNvSpPr>
            <a:spLocks noChangeArrowheads="1"/>
          </p:cNvSpPr>
          <p:nvPr/>
        </p:nvSpPr>
        <p:spPr bwMode="auto">
          <a:xfrm>
            <a:off x="1722438" y="3116263"/>
            <a:ext cx="182562" cy="182562"/>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90" name="Oval 86"/>
          <p:cNvSpPr>
            <a:spLocks noChangeArrowheads="1"/>
          </p:cNvSpPr>
          <p:nvPr/>
        </p:nvSpPr>
        <p:spPr bwMode="auto">
          <a:xfrm>
            <a:off x="1989138" y="2138363"/>
            <a:ext cx="182562" cy="182562"/>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91" name="Oval 87"/>
          <p:cNvSpPr>
            <a:spLocks noChangeArrowheads="1"/>
          </p:cNvSpPr>
          <p:nvPr/>
        </p:nvSpPr>
        <p:spPr bwMode="auto">
          <a:xfrm>
            <a:off x="3162300" y="2627313"/>
            <a:ext cx="182563" cy="182562"/>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92" name="Oval 88"/>
          <p:cNvSpPr>
            <a:spLocks noChangeArrowheads="1"/>
          </p:cNvSpPr>
          <p:nvPr/>
        </p:nvSpPr>
        <p:spPr bwMode="auto">
          <a:xfrm>
            <a:off x="4760913" y="2160588"/>
            <a:ext cx="182562" cy="182562"/>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93" name="Oval 89"/>
          <p:cNvSpPr>
            <a:spLocks noChangeArrowheads="1"/>
          </p:cNvSpPr>
          <p:nvPr/>
        </p:nvSpPr>
        <p:spPr bwMode="auto">
          <a:xfrm>
            <a:off x="6281738" y="2387600"/>
            <a:ext cx="182562" cy="182563"/>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94" name="Oval 90"/>
          <p:cNvSpPr>
            <a:spLocks noChangeArrowheads="1"/>
          </p:cNvSpPr>
          <p:nvPr/>
        </p:nvSpPr>
        <p:spPr bwMode="auto">
          <a:xfrm>
            <a:off x="5080000" y="1457325"/>
            <a:ext cx="182563" cy="182563"/>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95" name="Oval 91"/>
          <p:cNvSpPr>
            <a:spLocks noChangeArrowheads="1"/>
          </p:cNvSpPr>
          <p:nvPr/>
        </p:nvSpPr>
        <p:spPr bwMode="auto">
          <a:xfrm>
            <a:off x="7821613" y="1455738"/>
            <a:ext cx="182562" cy="182562"/>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55196" name="Text Box 92"/>
          <p:cNvSpPr txBox="1">
            <a:spLocks noChangeArrowheads="1"/>
          </p:cNvSpPr>
          <p:nvPr/>
        </p:nvSpPr>
        <p:spPr bwMode="auto">
          <a:xfrm>
            <a:off x="6264275" y="63500"/>
            <a:ext cx="24526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lgn="l" eaLnBrk="0" hangingPunct="0">
              <a:tabLst>
                <a:tab pos="6061075" algn="l"/>
                <a:tab pos="6400800" algn="l"/>
                <a:tab pos="7202488" algn="l"/>
              </a:tabLst>
              <a:defRPr sz="2400">
                <a:solidFill>
                  <a:schemeClr val="tx1"/>
                </a:solidFill>
                <a:latin typeface="Times New Roman" charset="0"/>
                <a:ea typeface="ＭＳ Ｐゴシック" charset="0"/>
              </a:defRPr>
            </a:lvl1pPr>
            <a:lvl2pPr marL="857250" algn="l" eaLnBrk="0" hangingPunct="0">
              <a:tabLst>
                <a:tab pos="6061075" algn="l"/>
                <a:tab pos="6400800" algn="l"/>
                <a:tab pos="7202488" algn="l"/>
              </a:tabLst>
              <a:defRPr sz="2400">
                <a:solidFill>
                  <a:schemeClr val="tx1"/>
                </a:solidFill>
                <a:latin typeface="Times New Roman" charset="0"/>
                <a:ea typeface="ＭＳ Ｐゴシック" charset="0"/>
              </a:defRPr>
            </a:lvl2pPr>
            <a:lvl3pPr marL="971550"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2000" i="0">
                <a:solidFill>
                  <a:schemeClr val="hlink"/>
                </a:solidFill>
                <a:latin typeface="Tahoma" charset="0"/>
              </a:rPr>
              <a:t>Small random</a:t>
            </a:r>
            <a:br>
              <a:rPr lang="en-US" sz="2000" i="0">
                <a:solidFill>
                  <a:schemeClr val="hlink"/>
                </a:solidFill>
                <a:latin typeface="Tahoma" charset="0"/>
              </a:rPr>
            </a:br>
            <a:r>
              <a:rPr lang="en-US" sz="2000" i="0">
                <a:solidFill>
                  <a:schemeClr val="hlink"/>
                </a:solidFill>
                <a:latin typeface="Tahoma" charset="0"/>
              </a:rPr>
              <a:t>sample of peers </a:t>
            </a:r>
            <a:br>
              <a:rPr lang="en-US" sz="2000" i="0">
                <a:solidFill>
                  <a:schemeClr val="hlink"/>
                </a:solidFill>
                <a:latin typeface="Tahoma" charset="0"/>
              </a:rPr>
            </a:br>
            <a:r>
              <a:rPr lang="en-US" sz="2000" i="0">
                <a:solidFill>
                  <a:schemeClr val="hlink"/>
                </a:solidFill>
                <a:latin typeface="Tahoma" charset="0"/>
              </a:rPr>
              <a:t>chosen as witnesses</a:t>
            </a:r>
          </a:p>
        </p:txBody>
      </p:sp>
      <p:sp>
        <p:nvSpPr>
          <p:cNvPr id="1455197" name="Line 93"/>
          <p:cNvSpPr>
            <a:spLocks noChangeShapeType="1"/>
          </p:cNvSpPr>
          <p:nvPr/>
        </p:nvSpPr>
        <p:spPr bwMode="auto">
          <a:xfrm>
            <a:off x="7558088" y="1036638"/>
            <a:ext cx="304800" cy="41275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5198" name="Line 94"/>
          <p:cNvSpPr>
            <a:spLocks noChangeShapeType="1"/>
          </p:cNvSpPr>
          <p:nvPr/>
        </p:nvSpPr>
        <p:spPr bwMode="auto">
          <a:xfrm flipH="1">
            <a:off x="6400800" y="1066800"/>
            <a:ext cx="1082675" cy="132715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5199" name="Text Box 95"/>
          <p:cNvSpPr txBox="1">
            <a:spLocks noChangeArrowheads="1"/>
          </p:cNvSpPr>
          <p:nvPr/>
        </p:nvSpPr>
        <p:spPr bwMode="auto">
          <a:xfrm>
            <a:off x="8040688" y="2582863"/>
            <a:ext cx="765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lgn="l" eaLnBrk="0" hangingPunct="0">
              <a:tabLst>
                <a:tab pos="6061075" algn="l"/>
                <a:tab pos="6400800" algn="l"/>
                <a:tab pos="7202488" algn="l"/>
              </a:tabLst>
              <a:defRPr sz="2400">
                <a:solidFill>
                  <a:schemeClr val="tx1"/>
                </a:solidFill>
                <a:latin typeface="Times New Roman" charset="0"/>
                <a:ea typeface="ＭＳ Ｐゴシック" charset="0"/>
              </a:defRPr>
            </a:lvl1pPr>
            <a:lvl2pPr marL="857250" algn="l" eaLnBrk="0" hangingPunct="0">
              <a:tabLst>
                <a:tab pos="6061075" algn="l"/>
                <a:tab pos="6400800" algn="l"/>
                <a:tab pos="7202488" algn="l"/>
              </a:tabLst>
              <a:defRPr sz="2400">
                <a:solidFill>
                  <a:schemeClr val="tx1"/>
                </a:solidFill>
                <a:latin typeface="Times New Roman" charset="0"/>
                <a:ea typeface="ＭＳ Ｐゴシック" charset="0"/>
              </a:defRPr>
            </a:lvl2pPr>
            <a:lvl3pPr marL="971550"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2000" i="0">
                <a:solidFill>
                  <a:schemeClr val="hlink"/>
                </a:solidFill>
                <a:latin typeface="Tahoma" charset="0"/>
              </a:rPr>
              <a:t>Node</a:t>
            </a:r>
          </a:p>
        </p:txBody>
      </p:sp>
      <p:sp>
        <p:nvSpPr>
          <p:cNvPr id="1455200" name="Line 96"/>
          <p:cNvSpPr>
            <a:spLocks noChangeShapeType="1"/>
          </p:cNvSpPr>
          <p:nvPr/>
        </p:nvSpPr>
        <p:spPr bwMode="auto">
          <a:xfrm flipH="1">
            <a:off x="7407275" y="2833688"/>
            <a:ext cx="669925" cy="10795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5516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5520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5519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5519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5519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5519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5519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5519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5519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5519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5519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5519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55107">
                                            <p:txEl>
                                              <p:pRg st="0" end="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55107">
                                            <p:txEl>
                                              <p:pRg st="1" end="1"/>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455107">
                                            <p:txEl>
                                              <p:pRg st="2" end="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55107">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4551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5162" grpId="0" animBg="1"/>
      <p:bldP spid="1455190" grpId="0" animBg="1"/>
      <p:bldP spid="1455191" grpId="0" animBg="1"/>
      <p:bldP spid="1455192" grpId="0" animBg="1"/>
      <p:bldP spid="1455193" grpId="0" animBg="1"/>
      <p:bldP spid="1455194" grpId="0" animBg="1"/>
      <p:bldP spid="1455195" grpId="0" animBg="1"/>
      <p:bldP spid="1455196" grpId="0"/>
      <p:bldP spid="1455197" grpId="0" animBg="1"/>
      <p:bldP spid="1455198" grpId="0" animBg="1"/>
      <p:bldP spid="1455199" grpId="0"/>
      <p:bldP spid="145520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4"/>
          <p:cNvSpPr>
            <a:spLocks noGrp="1"/>
          </p:cNvSpPr>
          <p:nvPr>
            <p:ph type="sldNum" sz="quarter" idx="11"/>
          </p:nvPr>
        </p:nvSpPr>
        <p:spPr/>
        <p:txBody>
          <a:bodyPr/>
          <a:lstStyle/>
          <a:p>
            <a:fld id="{31D16635-061F-7247-8153-FED3A873E9F1}" type="slidenum">
              <a:rPr lang="en-GB"/>
              <a:pPr/>
              <a:t>28</a:t>
            </a:fld>
            <a:endParaRPr lang="en-GB"/>
          </a:p>
        </p:txBody>
      </p:sp>
      <p:pic>
        <p:nvPicPr>
          <p:cNvPr id="1457154" name="Picture 2" descr="scale-empt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4775" y="1438275"/>
            <a:ext cx="6303963" cy="3228975"/>
          </a:xfrm>
          <a:prstGeom prst="rect">
            <a:avLst/>
          </a:prstGeom>
          <a:noFill/>
          <a:extLst>
            <a:ext uri="{909E8E84-426E-40dd-AFC4-6F175D3DCCD1}">
              <a14:hiddenFill xmlns:a14="http://schemas.microsoft.com/office/drawing/2010/main">
                <a:solidFill>
                  <a:srgbClr val="FFFFFF"/>
                </a:solidFill>
              </a14:hiddenFill>
            </a:ext>
          </a:extLst>
        </p:spPr>
      </p:pic>
      <p:sp>
        <p:nvSpPr>
          <p:cNvPr id="1457155" name="Rectangle 3"/>
          <p:cNvSpPr>
            <a:spLocks noGrp="1" noChangeArrowheads="1"/>
          </p:cNvSpPr>
          <p:nvPr>
            <p:ph type="title"/>
          </p:nvPr>
        </p:nvSpPr>
        <p:spPr/>
        <p:txBody>
          <a:bodyPr/>
          <a:lstStyle/>
          <a:p>
            <a:r>
              <a:rPr lang="en-US"/>
              <a:t>PeerReview is scalable</a:t>
            </a:r>
          </a:p>
        </p:txBody>
      </p:sp>
      <p:sp>
        <p:nvSpPr>
          <p:cNvPr id="1457156" name="Rectangle 4"/>
          <p:cNvSpPr>
            <a:spLocks noGrp="1" noChangeArrowheads="1"/>
          </p:cNvSpPr>
          <p:nvPr>
            <p:ph type="body" idx="1"/>
          </p:nvPr>
        </p:nvSpPr>
        <p:spPr>
          <a:xfrm>
            <a:off x="901700" y="4786313"/>
            <a:ext cx="7929563" cy="1468437"/>
          </a:xfrm>
        </p:spPr>
        <p:txBody>
          <a:bodyPr/>
          <a:lstStyle/>
          <a:p>
            <a:pPr>
              <a:tabLst>
                <a:tab pos="6061075" algn="l"/>
                <a:tab pos="6400800" algn="l"/>
                <a:tab pos="7202488" algn="l"/>
              </a:tabLst>
            </a:pPr>
            <a:r>
              <a:rPr lang="en-US"/>
              <a:t>Assumption: </a:t>
            </a:r>
            <a:r>
              <a:rPr lang="en-US">
                <a:cs typeface="Tahoma" charset="0"/>
              </a:rPr>
              <a:t>Up to </a:t>
            </a:r>
            <a:r>
              <a:rPr lang="en-US"/>
              <a:t>10% of nodes can be faulty</a:t>
            </a:r>
          </a:p>
          <a:p>
            <a:pPr>
              <a:tabLst>
                <a:tab pos="6061075" algn="l"/>
                <a:tab pos="6400800" algn="l"/>
                <a:tab pos="7202488" algn="l"/>
              </a:tabLst>
            </a:pPr>
            <a:r>
              <a:rPr lang="en-US"/>
              <a:t>Probabilistic guarantees enable scalability</a:t>
            </a:r>
            <a:endParaRPr lang="en-US">
              <a:sym typeface="Symbol" charset="0"/>
            </a:endParaRPr>
          </a:p>
          <a:p>
            <a:pPr lvl="1">
              <a:tabLst>
                <a:tab pos="6061075" algn="l"/>
                <a:tab pos="6400800" algn="l"/>
                <a:tab pos="7202488" algn="l"/>
              </a:tabLst>
            </a:pPr>
            <a:r>
              <a:rPr lang="en-US" sz="2400">
                <a:sym typeface="Symbol" charset="0"/>
              </a:rPr>
              <a:t>Example: Email system scales to over 10,000 nodes</a:t>
            </a:r>
            <a:br>
              <a:rPr lang="en-US" sz="2400">
                <a:sym typeface="Symbol" charset="0"/>
              </a:rPr>
            </a:br>
            <a:r>
              <a:rPr lang="en-US" sz="2400">
                <a:sym typeface="Symbol" charset="0"/>
              </a:rPr>
              <a:t>with P=0.999999</a:t>
            </a:r>
          </a:p>
        </p:txBody>
      </p:sp>
      <p:sp>
        <p:nvSpPr>
          <p:cNvPr id="1457157" name="Text Box 5"/>
          <p:cNvSpPr txBox="1">
            <a:spLocks noChangeArrowheads="1"/>
          </p:cNvSpPr>
          <p:nvPr/>
        </p:nvSpPr>
        <p:spPr bwMode="auto">
          <a:xfrm>
            <a:off x="2524125" y="2128838"/>
            <a:ext cx="10795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0">
                <a:solidFill>
                  <a:schemeClr val="hlink"/>
                </a:solidFill>
              </a:rPr>
              <a:t>DSL/cable</a:t>
            </a:r>
            <a:br>
              <a:rPr lang="en-US" i="0">
                <a:solidFill>
                  <a:schemeClr val="hlink"/>
                </a:solidFill>
              </a:rPr>
            </a:br>
            <a:r>
              <a:rPr lang="en-US" i="0">
                <a:solidFill>
                  <a:schemeClr val="hlink"/>
                </a:solidFill>
              </a:rPr>
              <a:t>upstream</a:t>
            </a:r>
          </a:p>
        </p:txBody>
      </p:sp>
      <p:sp>
        <p:nvSpPr>
          <p:cNvPr id="1457158" name="Line 6"/>
          <p:cNvSpPr>
            <a:spLocks noChangeShapeType="1"/>
          </p:cNvSpPr>
          <p:nvPr/>
        </p:nvSpPr>
        <p:spPr bwMode="auto">
          <a:xfrm>
            <a:off x="3052763" y="2676525"/>
            <a:ext cx="82550" cy="261938"/>
          </a:xfrm>
          <a:prstGeom prst="line">
            <a:avLst/>
          </a:prstGeom>
          <a:noFill/>
          <a:ln w="190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7159" name="Text Box 7"/>
          <p:cNvSpPr txBox="1">
            <a:spLocks noChangeArrowheads="1"/>
          </p:cNvSpPr>
          <p:nvPr/>
        </p:nvSpPr>
        <p:spPr bwMode="auto">
          <a:xfrm>
            <a:off x="7378700" y="3378200"/>
            <a:ext cx="18129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0">
                <a:solidFill>
                  <a:schemeClr val="hlink"/>
                </a:solidFill>
              </a:rPr>
              <a:t>Email system</a:t>
            </a:r>
            <a:br>
              <a:rPr lang="en-US" i="0">
                <a:solidFill>
                  <a:schemeClr val="hlink"/>
                </a:solidFill>
              </a:rPr>
            </a:br>
            <a:r>
              <a:rPr lang="en-US" i="0">
                <a:solidFill>
                  <a:schemeClr val="hlink"/>
                </a:solidFill>
              </a:rPr>
              <a:t>w/o accountability</a:t>
            </a:r>
          </a:p>
        </p:txBody>
      </p:sp>
      <p:sp>
        <p:nvSpPr>
          <p:cNvPr id="1457160" name="Line 8"/>
          <p:cNvSpPr>
            <a:spLocks noChangeShapeType="1"/>
          </p:cNvSpPr>
          <p:nvPr/>
        </p:nvSpPr>
        <p:spPr bwMode="auto">
          <a:xfrm flipH="1" flipV="1">
            <a:off x="7392988" y="3409950"/>
            <a:ext cx="220662" cy="220663"/>
          </a:xfrm>
          <a:prstGeom prst="line">
            <a:avLst/>
          </a:prstGeom>
          <a:noFill/>
          <a:ln w="190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7161" name="Text Box 9"/>
          <p:cNvSpPr txBox="1">
            <a:spLocks noChangeArrowheads="1"/>
          </p:cNvSpPr>
          <p:nvPr/>
        </p:nvSpPr>
        <p:spPr bwMode="auto">
          <a:xfrm>
            <a:off x="6137275" y="2614613"/>
            <a:ext cx="1184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0">
                <a:solidFill>
                  <a:srgbClr val="00CC00"/>
                </a:solidFill>
              </a:rPr>
              <a:t>O((log N)</a:t>
            </a:r>
            <a:r>
              <a:rPr lang="en-US" i="0" baseline="30000">
                <a:solidFill>
                  <a:srgbClr val="00CC00"/>
                </a:solidFill>
              </a:rPr>
              <a:t>2</a:t>
            </a:r>
            <a:r>
              <a:rPr lang="en-US" i="0">
                <a:solidFill>
                  <a:srgbClr val="00CC00"/>
                </a:solidFill>
              </a:rPr>
              <a:t>)</a:t>
            </a:r>
          </a:p>
        </p:txBody>
      </p:sp>
      <p:sp>
        <p:nvSpPr>
          <p:cNvPr id="1457162" name="Freeform 10"/>
          <p:cNvSpPr>
            <a:spLocks/>
          </p:cNvSpPr>
          <p:nvPr/>
        </p:nvSpPr>
        <p:spPr bwMode="auto">
          <a:xfrm>
            <a:off x="2243138" y="3397250"/>
            <a:ext cx="5103812" cy="252413"/>
          </a:xfrm>
          <a:custGeom>
            <a:avLst/>
            <a:gdLst>
              <a:gd name="T0" fmla="*/ 0 w 3215"/>
              <a:gd name="T1" fmla="*/ 159 h 159"/>
              <a:gd name="T2" fmla="*/ 296 w 3215"/>
              <a:gd name="T3" fmla="*/ 132 h 159"/>
              <a:gd name="T4" fmla="*/ 620 w 3215"/>
              <a:gd name="T5" fmla="*/ 105 h 159"/>
              <a:gd name="T6" fmla="*/ 1070 w 3215"/>
              <a:gd name="T7" fmla="*/ 83 h 159"/>
              <a:gd name="T8" fmla="*/ 1980 w 3215"/>
              <a:gd name="T9" fmla="*/ 39 h 159"/>
              <a:gd name="T10" fmla="*/ 2995 w 3215"/>
              <a:gd name="T11" fmla="*/ 6 h 159"/>
              <a:gd name="T12" fmla="*/ 3215 w 3215"/>
              <a:gd name="T13" fmla="*/ 0 h 159"/>
            </a:gdLst>
            <a:ahLst/>
            <a:cxnLst>
              <a:cxn ang="0">
                <a:pos x="T0" y="T1"/>
              </a:cxn>
              <a:cxn ang="0">
                <a:pos x="T2" y="T3"/>
              </a:cxn>
              <a:cxn ang="0">
                <a:pos x="T4" y="T5"/>
              </a:cxn>
              <a:cxn ang="0">
                <a:pos x="T6" y="T7"/>
              </a:cxn>
              <a:cxn ang="0">
                <a:pos x="T8" y="T9"/>
              </a:cxn>
              <a:cxn ang="0">
                <a:pos x="T10" y="T11"/>
              </a:cxn>
              <a:cxn ang="0">
                <a:pos x="T12" y="T13"/>
              </a:cxn>
            </a:cxnLst>
            <a:rect l="0" t="0" r="r" b="b"/>
            <a:pathLst>
              <a:path w="3215" h="159">
                <a:moveTo>
                  <a:pt x="0" y="159"/>
                </a:moveTo>
                <a:lnTo>
                  <a:pt x="296" y="132"/>
                </a:lnTo>
                <a:lnTo>
                  <a:pt x="620" y="105"/>
                </a:lnTo>
                <a:lnTo>
                  <a:pt x="1070" y="83"/>
                </a:lnTo>
                <a:lnTo>
                  <a:pt x="1980" y="39"/>
                </a:lnTo>
                <a:lnTo>
                  <a:pt x="2995" y="6"/>
                </a:lnTo>
                <a:lnTo>
                  <a:pt x="3215" y="0"/>
                </a:lnTo>
              </a:path>
            </a:pathLst>
          </a:custGeom>
          <a:noFill/>
          <a:ln w="19050" cap="flat"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lstStyle/>
          <a:p>
            <a:endParaRPr lang="en-US"/>
          </a:p>
        </p:txBody>
      </p:sp>
      <p:sp>
        <p:nvSpPr>
          <p:cNvPr id="1457163" name="Line 11"/>
          <p:cNvSpPr>
            <a:spLocks noChangeShapeType="1"/>
          </p:cNvSpPr>
          <p:nvPr/>
        </p:nvSpPr>
        <p:spPr bwMode="auto">
          <a:xfrm flipH="1">
            <a:off x="2233613" y="2971800"/>
            <a:ext cx="5121275"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57164" name="Freeform 12"/>
          <p:cNvSpPr>
            <a:spLocks/>
          </p:cNvSpPr>
          <p:nvPr/>
        </p:nvSpPr>
        <p:spPr bwMode="auto">
          <a:xfrm>
            <a:off x="2238375" y="3084513"/>
            <a:ext cx="5116513" cy="496887"/>
          </a:xfrm>
          <a:custGeom>
            <a:avLst/>
            <a:gdLst>
              <a:gd name="T0" fmla="*/ 0 w 3223"/>
              <a:gd name="T1" fmla="*/ 313 h 313"/>
              <a:gd name="T2" fmla="*/ 308 w 3223"/>
              <a:gd name="T3" fmla="*/ 281 h 313"/>
              <a:gd name="T4" fmla="*/ 316 w 3223"/>
              <a:gd name="T5" fmla="*/ 247 h 313"/>
              <a:gd name="T6" fmla="*/ 478 w 3223"/>
              <a:gd name="T7" fmla="*/ 229 h 313"/>
              <a:gd name="T8" fmla="*/ 506 w 3223"/>
              <a:gd name="T9" fmla="*/ 197 h 313"/>
              <a:gd name="T10" fmla="*/ 640 w 3223"/>
              <a:gd name="T11" fmla="*/ 187 h 313"/>
              <a:gd name="T12" fmla="*/ 658 w 3223"/>
              <a:gd name="T13" fmla="*/ 153 h 313"/>
              <a:gd name="T14" fmla="*/ 722 w 3223"/>
              <a:gd name="T15" fmla="*/ 151 h 313"/>
              <a:gd name="T16" fmla="*/ 750 w 3223"/>
              <a:gd name="T17" fmla="*/ 125 h 313"/>
              <a:gd name="T18" fmla="*/ 802 w 3223"/>
              <a:gd name="T19" fmla="*/ 121 h 313"/>
              <a:gd name="T20" fmla="*/ 1727 w 3223"/>
              <a:gd name="T21" fmla="*/ 62 h 313"/>
              <a:gd name="T22" fmla="*/ 2078 w 3223"/>
              <a:gd name="T23" fmla="*/ 43 h 313"/>
              <a:gd name="T24" fmla="*/ 3223 w 3223"/>
              <a:gd name="T25" fmla="*/ 0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3" h="313">
                <a:moveTo>
                  <a:pt x="0" y="313"/>
                </a:moveTo>
                <a:lnTo>
                  <a:pt x="308" y="281"/>
                </a:lnTo>
                <a:lnTo>
                  <a:pt x="316" y="247"/>
                </a:lnTo>
                <a:lnTo>
                  <a:pt x="478" y="229"/>
                </a:lnTo>
                <a:lnTo>
                  <a:pt x="506" y="197"/>
                </a:lnTo>
                <a:lnTo>
                  <a:pt x="640" y="187"/>
                </a:lnTo>
                <a:lnTo>
                  <a:pt x="658" y="153"/>
                </a:lnTo>
                <a:lnTo>
                  <a:pt x="722" y="151"/>
                </a:lnTo>
                <a:lnTo>
                  <a:pt x="750" y="125"/>
                </a:lnTo>
                <a:lnTo>
                  <a:pt x="802" y="121"/>
                </a:lnTo>
                <a:lnTo>
                  <a:pt x="1727" y="62"/>
                </a:lnTo>
                <a:lnTo>
                  <a:pt x="2078" y="43"/>
                </a:lnTo>
                <a:lnTo>
                  <a:pt x="3223" y="0"/>
                </a:ln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lstStyle/>
          <a:p>
            <a:endParaRPr lang="en-US"/>
          </a:p>
        </p:txBody>
      </p:sp>
      <p:sp>
        <p:nvSpPr>
          <p:cNvPr id="1457165" name="Text Box 13"/>
          <p:cNvSpPr txBox="1">
            <a:spLocks noChangeArrowheads="1"/>
          </p:cNvSpPr>
          <p:nvPr/>
        </p:nvSpPr>
        <p:spPr bwMode="auto">
          <a:xfrm>
            <a:off x="6249988" y="3444875"/>
            <a:ext cx="952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0">
                <a:solidFill>
                  <a:srgbClr val="0000FF"/>
                </a:solidFill>
              </a:rPr>
              <a:t>O(log N)</a:t>
            </a:r>
          </a:p>
        </p:txBody>
      </p:sp>
      <p:sp>
        <p:nvSpPr>
          <p:cNvPr id="1457166" name="Text Box 14"/>
          <p:cNvSpPr txBox="1">
            <a:spLocks noChangeArrowheads="1"/>
          </p:cNvSpPr>
          <p:nvPr/>
        </p:nvSpPr>
        <p:spPr bwMode="auto">
          <a:xfrm>
            <a:off x="7531100" y="2028825"/>
            <a:ext cx="1439863"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0">
                <a:solidFill>
                  <a:schemeClr val="hlink"/>
                </a:solidFill>
              </a:rPr>
              <a:t>Email system</a:t>
            </a:r>
            <a:br>
              <a:rPr lang="en-US" i="0">
                <a:solidFill>
                  <a:schemeClr val="hlink"/>
                </a:solidFill>
              </a:rPr>
            </a:br>
            <a:r>
              <a:rPr lang="en-US" i="0">
                <a:solidFill>
                  <a:schemeClr val="hlink"/>
                </a:solidFill>
              </a:rPr>
              <a:t>+ PeerReview</a:t>
            </a:r>
          </a:p>
          <a:p>
            <a:r>
              <a:rPr lang="en-US" i="0">
                <a:solidFill>
                  <a:schemeClr val="hlink"/>
                </a:solidFill>
              </a:rPr>
              <a:t>(P=0.999999)</a:t>
            </a:r>
          </a:p>
        </p:txBody>
      </p:sp>
      <p:sp>
        <p:nvSpPr>
          <p:cNvPr id="1457167" name="Line 15"/>
          <p:cNvSpPr>
            <a:spLocks noChangeShapeType="1"/>
          </p:cNvSpPr>
          <p:nvPr/>
        </p:nvSpPr>
        <p:spPr bwMode="auto">
          <a:xfrm flipH="1">
            <a:off x="7397750" y="2871788"/>
            <a:ext cx="557213" cy="198437"/>
          </a:xfrm>
          <a:prstGeom prst="line">
            <a:avLst/>
          </a:prstGeom>
          <a:noFill/>
          <a:ln w="190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7168" name="Freeform 16"/>
          <p:cNvSpPr>
            <a:spLocks/>
          </p:cNvSpPr>
          <p:nvPr/>
        </p:nvSpPr>
        <p:spPr bwMode="auto">
          <a:xfrm>
            <a:off x="2246313" y="1577975"/>
            <a:ext cx="4632325" cy="2003425"/>
          </a:xfrm>
          <a:custGeom>
            <a:avLst/>
            <a:gdLst>
              <a:gd name="T0" fmla="*/ 0 w 2918"/>
              <a:gd name="T1" fmla="*/ 1262 h 1262"/>
              <a:gd name="T2" fmla="*/ 302 w 2918"/>
              <a:gd name="T3" fmla="*/ 1229 h 1262"/>
              <a:gd name="T4" fmla="*/ 313 w 2918"/>
              <a:gd name="T5" fmla="*/ 1196 h 1262"/>
              <a:gd name="T6" fmla="*/ 472 w 2918"/>
              <a:gd name="T7" fmla="*/ 1179 h 1262"/>
              <a:gd name="T8" fmla="*/ 499 w 2918"/>
              <a:gd name="T9" fmla="*/ 1146 h 1262"/>
              <a:gd name="T10" fmla="*/ 631 w 2918"/>
              <a:gd name="T11" fmla="*/ 1135 h 1262"/>
              <a:gd name="T12" fmla="*/ 653 w 2918"/>
              <a:gd name="T13" fmla="*/ 1102 h 1262"/>
              <a:gd name="T14" fmla="*/ 713 w 2918"/>
              <a:gd name="T15" fmla="*/ 1102 h 1262"/>
              <a:gd name="T16" fmla="*/ 741 w 2918"/>
              <a:gd name="T17" fmla="*/ 1075 h 1262"/>
              <a:gd name="T18" fmla="*/ 796 w 2918"/>
              <a:gd name="T19" fmla="*/ 1070 h 1262"/>
              <a:gd name="T20" fmla="*/ 817 w 2918"/>
              <a:gd name="T21" fmla="*/ 1037 h 1262"/>
              <a:gd name="T22" fmla="*/ 867 w 2918"/>
              <a:gd name="T23" fmla="*/ 1037 h 1262"/>
              <a:gd name="T24" fmla="*/ 905 w 2918"/>
              <a:gd name="T25" fmla="*/ 1009 h 1262"/>
              <a:gd name="T26" fmla="*/ 949 w 2918"/>
              <a:gd name="T27" fmla="*/ 1009 h 1262"/>
              <a:gd name="T28" fmla="*/ 1267 w 2918"/>
              <a:gd name="T29" fmla="*/ 861 h 1262"/>
              <a:gd name="T30" fmla="*/ 1322 w 2918"/>
              <a:gd name="T31" fmla="*/ 828 h 1262"/>
              <a:gd name="T32" fmla="*/ 1366 w 2918"/>
              <a:gd name="T33" fmla="*/ 817 h 1262"/>
              <a:gd name="T34" fmla="*/ 2918 w 2918"/>
              <a:gd name="T35" fmla="*/ 0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18" h="1262">
                <a:moveTo>
                  <a:pt x="0" y="1262"/>
                </a:moveTo>
                <a:lnTo>
                  <a:pt x="302" y="1229"/>
                </a:lnTo>
                <a:lnTo>
                  <a:pt x="313" y="1196"/>
                </a:lnTo>
                <a:lnTo>
                  <a:pt x="472" y="1179"/>
                </a:lnTo>
                <a:lnTo>
                  <a:pt x="499" y="1146"/>
                </a:lnTo>
                <a:lnTo>
                  <a:pt x="631" y="1135"/>
                </a:lnTo>
                <a:lnTo>
                  <a:pt x="653" y="1102"/>
                </a:lnTo>
                <a:lnTo>
                  <a:pt x="713" y="1102"/>
                </a:lnTo>
                <a:lnTo>
                  <a:pt x="741" y="1075"/>
                </a:lnTo>
                <a:lnTo>
                  <a:pt x="796" y="1070"/>
                </a:lnTo>
                <a:lnTo>
                  <a:pt x="817" y="1037"/>
                </a:lnTo>
                <a:lnTo>
                  <a:pt x="867" y="1037"/>
                </a:lnTo>
                <a:lnTo>
                  <a:pt x="905" y="1009"/>
                </a:lnTo>
                <a:lnTo>
                  <a:pt x="949" y="1009"/>
                </a:lnTo>
                <a:lnTo>
                  <a:pt x="1267" y="861"/>
                </a:lnTo>
                <a:lnTo>
                  <a:pt x="1322" y="828"/>
                </a:lnTo>
                <a:lnTo>
                  <a:pt x="1366" y="817"/>
                </a:lnTo>
                <a:lnTo>
                  <a:pt x="2918" y="0"/>
                </a:lnTo>
              </a:path>
            </a:pathLst>
          </a:custGeom>
          <a:noFill/>
          <a:ln w="19050" cap="flat" cmpd="sng">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lstStyle/>
          <a:p>
            <a:endParaRPr lang="en-US"/>
          </a:p>
        </p:txBody>
      </p:sp>
      <p:sp>
        <p:nvSpPr>
          <p:cNvPr id="1457169" name="Text Box 17"/>
          <p:cNvSpPr txBox="1">
            <a:spLocks noChangeArrowheads="1"/>
          </p:cNvSpPr>
          <p:nvPr/>
        </p:nvSpPr>
        <p:spPr bwMode="auto">
          <a:xfrm>
            <a:off x="5822950" y="525463"/>
            <a:ext cx="26701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0">
                <a:solidFill>
                  <a:schemeClr val="hlink"/>
                </a:solidFill>
              </a:rPr>
              <a:t>Email system + PeerReview</a:t>
            </a:r>
            <a:br>
              <a:rPr lang="en-US" i="0">
                <a:solidFill>
                  <a:schemeClr val="hlink"/>
                </a:solidFill>
              </a:rPr>
            </a:br>
            <a:r>
              <a:rPr lang="en-US" i="0">
                <a:solidFill>
                  <a:schemeClr val="hlink"/>
                </a:solidFill>
              </a:rPr>
              <a:t>(P=1.0)</a:t>
            </a:r>
          </a:p>
        </p:txBody>
      </p:sp>
      <p:sp>
        <p:nvSpPr>
          <p:cNvPr id="1457170" name="Line 18"/>
          <p:cNvSpPr>
            <a:spLocks noChangeShapeType="1"/>
          </p:cNvSpPr>
          <p:nvPr/>
        </p:nvSpPr>
        <p:spPr bwMode="auto">
          <a:xfrm flipH="1">
            <a:off x="6858000" y="1122363"/>
            <a:ext cx="244475" cy="412750"/>
          </a:xfrm>
          <a:prstGeom prst="line">
            <a:avLst/>
          </a:prstGeom>
          <a:noFill/>
          <a:ln w="190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57171" name="Text Box 19"/>
          <p:cNvSpPr txBox="1">
            <a:spLocks noChangeArrowheads="1"/>
          </p:cNvSpPr>
          <p:nvPr/>
        </p:nvSpPr>
        <p:spPr bwMode="auto">
          <a:xfrm>
            <a:off x="3644900" y="4419600"/>
            <a:ext cx="2416175"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i="0">
                <a:latin typeface="Arial" charset="0"/>
              </a:rPr>
              <a:t>System size (nodes)</a:t>
            </a:r>
          </a:p>
        </p:txBody>
      </p:sp>
      <p:sp>
        <p:nvSpPr>
          <p:cNvPr id="1457172" name="Text Box 20"/>
          <p:cNvSpPr txBox="1">
            <a:spLocks noChangeArrowheads="1"/>
          </p:cNvSpPr>
          <p:nvPr/>
        </p:nvSpPr>
        <p:spPr bwMode="auto">
          <a:xfrm rot="-5400000">
            <a:off x="325437" y="2705101"/>
            <a:ext cx="2416175"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i="0">
                <a:latin typeface="Arial" charset="0"/>
              </a:rPr>
              <a:t>Avg traffic (Kbps/node)</a:t>
            </a:r>
          </a:p>
        </p:txBody>
      </p:sp>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5716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5715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5715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457162"/>
                                        </p:tgtEl>
                                        <p:attrNameLst>
                                          <p:attrName>style.visibility</p:attrName>
                                        </p:attrNameLst>
                                      </p:cBhvr>
                                      <p:to>
                                        <p:strVal val="visible"/>
                                      </p:to>
                                    </p:set>
                                    <p:animEffect transition="in" filter="wipe(left)">
                                      <p:cBhvr>
                                        <p:cTn id="15" dur="500"/>
                                        <p:tgtEl>
                                          <p:spTgt spid="1457162"/>
                                        </p:tgtEl>
                                      </p:cBhvr>
                                    </p:animEffect>
                                  </p:childTnLst>
                                </p:cTn>
                              </p:par>
                            </p:childTnLst>
                          </p:cTn>
                        </p:par>
                        <p:par>
                          <p:cTn id="16" fill="hold" nodeType="afterGroup">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145715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5716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5716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57156">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457168"/>
                                        </p:tgtEl>
                                        <p:attrNameLst>
                                          <p:attrName>style.visibility</p:attrName>
                                        </p:attrNameLst>
                                      </p:cBhvr>
                                      <p:to>
                                        <p:strVal val="visible"/>
                                      </p:to>
                                    </p:set>
                                    <p:animEffect transition="in" filter="wipe(left)">
                                      <p:cBhvr>
                                        <p:cTn id="31" dur="500"/>
                                        <p:tgtEl>
                                          <p:spTgt spid="1457168"/>
                                        </p:tgtEl>
                                      </p:cBhvr>
                                    </p:animEffect>
                                  </p:childTnLst>
                                </p:cTn>
                              </p:par>
                            </p:childTnLst>
                          </p:cTn>
                        </p:par>
                        <p:par>
                          <p:cTn id="32" fill="hold" nodeType="afterGroup">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145716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5717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457156">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57156">
                                            <p:txEl>
                                              <p:pRg st="2" end="2"/>
                                            </p:txEl>
                                          </p:spTgt>
                                        </p:tgtEl>
                                        <p:attrNameLst>
                                          <p:attrName>style.visibility</p:attrName>
                                        </p:attrNameLst>
                                      </p:cBhvr>
                                      <p:to>
                                        <p:strVal val="visible"/>
                                      </p:to>
                                    </p:set>
                                  </p:childTnLst>
                                </p:cTn>
                              </p:par>
                            </p:childTnLst>
                          </p:cTn>
                        </p:par>
                        <p:par>
                          <p:cTn id="43" fill="hold" nodeType="afterGroup">
                            <p:stCondLst>
                              <p:cond delay="0"/>
                            </p:stCondLst>
                            <p:childTnLst>
                              <p:par>
                                <p:cTn id="44" presetID="22" presetClass="entr" presetSubtype="8" fill="hold" grpId="0" nodeType="afterEffect">
                                  <p:stCondLst>
                                    <p:cond delay="0"/>
                                  </p:stCondLst>
                                  <p:childTnLst>
                                    <p:set>
                                      <p:cBhvr>
                                        <p:cTn id="45" dur="1" fill="hold">
                                          <p:stCondLst>
                                            <p:cond delay="0"/>
                                          </p:stCondLst>
                                        </p:cTn>
                                        <p:tgtEl>
                                          <p:spTgt spid="1457164"/>
                                        </p:tgtEl>
                                        <p:attrNameLst>
                                          <p:attrName>style.visibility</p:attrName>
                                        </p:attrNameLst>
                                      </p:cBhvr>
                                      <p:to>
                                        <p:strVal val="visible"/>
                                      </p:to>
                                    </p:set>
                                    <p:animEffect transition="in" filter="wipe(left)">
                                      <p:cBhvr>
                                        <p:cTn id="46" dur="500"/>
                                        <p:tgtEl>
                                          <p:spTgt spid="1457164"/>
                                        </p:tgtEl>
                                      </p:cBhvr>
                                    </p:animEffect>
                                  </p:childTnLst>
                                </p:cTn>
                              </p:par>
                            </p:childTnLst>
                          </p:cTn>
                        </p:par>
                        <p:par>
                          <p:cTn id="47" fill="hold" nodeType="afterGroup">
                            <p:stCondLst>
                              <p:cond delay="500"/>
                            </p:stCondLst>
                            <p:childTnLst>
                              <p:par>
                                <p:cTn id="48" presetID="1" presetClass="entr" presetSubtype="0" fill="hold" grpId="0" nodeType="afterEffect">
                                  <p:stCondLst>
                                    <p:cond delay="0"/>
                                  </p:stCondLst>
                                  <p:childTnLst>
                                    <p:set>
                                      <p:cBhvr>
                                        <p:cTn id="49" dur="1" fill="hold">
                                          <p:stCondLst>
                                            <p:cond delay="0"/>
                                          </p:stCondLst>
                                        </p:cTn>
                                        <p:tgtEl>
                                          <p:spTgt spid="1457166"/>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457167"/>
                                        </p:tgtEl>
                                        <p:attrNameLst>
                                          <p:attrName>style.visibility</p:attrName>
                                        </p:attrNameLst>
                                      </p:cBhvr>
                                      <p:to>
                                        <p:strVal val="visible"/>
                                      </p:to>
                                    </p:set>
                                  </p:childTnLst>
                                </p:cTn>
                              </p:par>
                            </p:childTnLst>
                          </p:cTn>
                        </p:par>
                        <p:par>
                          <p:cTn id="52" fill="hold" nodeType="afterGroup">
                            <p:stCondLst>
                              <p:cond delay="500"/>
                            </p:stCondLst>
                            <p:childTnLst>
                              <p:par>
                                <p:cTn id="53" presetID="1" presetClass="entr" presetSubtype="0" fill="hold" grpId="0" nodeType="afterEffect">
                                  <p:stCondLst>
                                    <p:cond delay="0"/>
                                  </p:stCondLst>
                                  <p:childTnLst>
                                    <p:set>
                                      <p:cBhvr>
                                        <p:cTn id="54" dur="1" fill="hold">
                                          <p:stCondLst>
                                            <p:cond delay="0"/>
                                          </p:stCondLst>
                                        </p:cTn>
                                        <p:tgtEl>
                                          <p:spTgt spid="1457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7157" grpId="0"/>
      <p:bldP spid="1457158" grpId="0" animBg="1"/>
      <p:bldP spid="1457159" grpId="0"/>
      <p:bldP spid="1457160" grpId="0" animBg="1"/>
      <p:bldP spid="1457161" grpId="0"/>
      <p:bldP spid="1457162" grpId="0" animBg="1"/>
      <p:bldP spid="1457163" grpId="0" animBg="1"/>
      <p:bldP spid="1457164" grpId="0" animBg="1"/>
      <p:bldP spid="1457165" grpId="0"/>
      <p:bldP spid="1457166" grpId="0"/>
      <p:bldP spid="1457167" grpId="0" animBg="1"/>
      <p:bldP spid="1457168" grpId="0" animBg="1"/>
      <p:bldP spid="1457169" grpId="0"/>
      <p:bldP spid="145717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C185FAB9-410F-954C-8B22-1FC865364B8C}" type="slidenum">
              <a:rPr lang="en-GB" sz="1400" i="0"/>
              <a:pPr eaLnBrk="1" hangingPunct="1"/>
              <a:t>29</a:t>
            </a:fld>
            <a:endParaRPr lang="en-GB" sz="1400" i="0"/>
          </a:p>
        </p:txBody>
      </p:sp>
      <p:sp>
        <p:nvSpPr>
          <p:cNvPr id="91138" name="Rectangle 2"/>
          <p:cNvSpPr>
            <a:spLocks noGrp="1" noChangeArrowheads="1"/>
          </p:cNvSpPr>
          <p:nvPr>
            <p:ph type="title"/>
          </p:nvPr>
        </p:nvSpPr>
        <p:spPr/>
        <p:txBody>
          <a:bodyPr/>
          <a:lstStyle/>
          <a:p>
            <a:pPr eaLnBrk="1" hangingPunct="1"/>
            <a:r>
              <a:rPr lang="de-DE" sz="4000" dirty="0" err="1" smtClean="0">
                <a:latin typeface="Tahoma" charset="0"/>
              </a:rPr>
              <a:t>PeerReview</a:t>
            </a:r>
            <a:r>
              <a:rPr lang="de-DE" sz="4000" dirty="0" smtClean="0">
                <a:latin typeface="Tahoma" charset="0"/>
              </a:rPr>
              <a:t> </a:t>
            </a:r>
            <a:r>
              <a:rPr lang="de-DE" sz="4000" dirty="0" err="1" smtClean="0">
                <a:latin typeface="Tahoma" charset="0"/>
              </a:rPr>
              <a:t>extensions</a:t>
            </a:r>
            <a:endParaRPr lang="de-DE" sz="4000" dirty="0">
              <a:latin typeface="Tahoma" charset="0"/>
            </a:endParaRPr>
          </a:p>
        </p:txBody>
      </p:sp>
      <p:sp>
        <p:nvSpPr>
          <p:cNvPr id="91139" name="Rectangle 3"/>
          <p:cNvSpPr>
            <a:spLocks noGrp="1" noChangeArrowheads="1"/>
          </p:cNvSpPr>
          <p:nvPr>
            <p:ph type="body" idx="1"/>
          </p:nvPr>
        </p:nvSpPr>
        <p:spPr>
          <a:xfrm>
            <a:off x="481013" y="1804403"/>
            <a:ext cx="8470336" cy="5491162"/>
          </a:xfrm>
        </p:spPr>
        <p:txBody>
          <a:bodyPr/>
          <a:lstStyle/>
          <a:p>
            <a:pPr eaLnBrk="1" hangingPunct="1">
              <a:lnSpc>
                <a:spcPct val="80000"/>
              </a:lnSpc>
            </a:pPr>
            <a:r>
              <a:rPr lang="de-DE" dirty="0" smtClean="0">
                <a:latin typeface="Tahoma" charset="0"/>
              </a:rPr>
              <a:t>Fault </a:t>
            </a:r>
            <a:r>
              <a:rPr lang="de-DE" dirty="0" err="1" smtClean="0">
                <a:latin typeface="Tahoma" charset="0"/>
              </a:rPr>
              <a:t>detection</a:t>
            </a:r>
            <a:r>
              <a:rPr lang="de-DE" dirty="0" smtClean="0">
                <a:latin typeface="Tahoma" charset="0"/>
              </a:rPr>
              <a:t>: State</a:t>
            </a:r>
            <a:r>
              <a:rPr lang="de-DE" dirty="0">
                <a:latin typeface="Tahoma" charset="0"/>
              </a:rPr>
              <a:t>-</a:t>
            </a:r>
            <a:r>
              <a:rPr lang="de-DE" dirty="0" err="1">
                <a:latin typeface="Tahoma" charset="0"/>
              </a:rPr>
              <a:t>machine</a:t>
            </a:r>
            <a:r>
              <a:rPr lang="de-DE" dirty="0">
                <a:latin typeface="Tahoma" charset="0"/>
              </a:rPr>
              <a:t> </a:t>
            </a:r>
            <a:r>
              <a:rPr lang="de-DE" dirty="0" err="1">
                <a:latin typeface="Tahoma" charset="0"/>
              </a:rPr>
              <a:t>replay</a:t>
            </a:r>
            <a:r>
              <a:rPr lang="de-DE" dirty="0">
                <a:latin typeface="Tahoma" charset="0"/>
              </a:rPr>
              <a:t> </a:t>
            </a:r>
            <a:r>
              <a:rPr lang="de-DE" dirty="0" err="1" smtClean="0">
                <a:latin typeface="Tahoma" charset="0"/>
              </a:rPr>
              <a:t>is</a:t>
            </a:r>
            <a:r>
              <a:rPr lang="de-DE" dirty="0" smtClean="0">
                <a:latin typeface="Tahoma" charset="0"/>
              </a:rPr>
              <a:t> expensive</a:t>
            </a:r>
            <a:endParaRPr lang="de-DE" dirty="0">
              <a:latin typeface="Tahoma" charset="0"/>
            </a:endParaRPr>
          </a:p>
          <a:p>
            <a:pPr marL="800100" lvl="1" indent="-342900" eaLnBrk="1" hangingPunct="1">
              <a:lnSpc>
                <a:spcPct val="80000"/>
              </a:lnSpc>
            </a:pPr>
            <a:r>
              <a:rPr lang="de-DE" sz="2400" dirty="0" err="1">
                <a:latin typeface="Tahoma" charset="0"/>
              </a:rPr>
              <a:t>Specification-based</a:t>
            </a:r>
            <a:r>
              <a:rPr lang="de-DE" sz="2400" dirty="0">
                <a:latin typeface="Tahoma" charset="0"/>
              </a:rPr>
              <a:t> fault </a:t>
            </a:r>
            <a:r>
              <a:rPr lang="de-DE" sz="2400" dirty="0" err="1">
                <a:latin typeface="Tahoma" charset="0"/>
              </a:rPr>
              <a:t>detectors</a:t>
            </a:r>
            <a:r>
              <a:rPr lang="de-DE" sz="2400" dirty="0">
                <a:latin typeface="Tahoma" charset="0"/>
              </a:rPr>
              <a:t> [</a:t>
            </a:r>
            <a:r>
              <a:rPr lang="en-US" sz="2000" i="1" dirty="0" err="1">
                <a:latin typeface="Tahoma" charset="0"/>
              </a:rPr>
              <a:t>Haeberlen</a:t>
            </a:r>
            <a:r>
              <a:rPr lang="en-US" sz="2000" dirty="0">
                <a:latin typeface="Tahoma" charset="0"/>
              </a:rPr>
              <a:t> </a:t>
            </a:r>
            <a:r>
              <a:rPr lang="en-US" sz="2000" dirty="0" smtClean="0">
                <a:latin typeface="Tahoma" charset="0"/>
              </a:rPr>
              <a:t>et </a:t>
            </a:r>
            <a:r>
              <a:rPr lang="en-US" sz="2000" dirty="0">
                <a:latin typeface="Tahoma" charset="0"/>
              </a:rPr>
              <a:t>al</a:t>
            </a:r>
            <a:r>
              <a:rPr lang="en-US" sz="2000" i="1" dirty="0">
                <a:latin typeface="Tahoma" charset="0"/>
              </a:rPr>
              <a:t>. </a:t>
            </a:r>
            <a:r>
              <a:rPr lang="en-US" sz="2000" i="1" dirty="0" smtClean="0">
                <a:latin typeface="Tahoma" charset="0"/>
              </a:rPr>
              <a:t>NSDI 20</a:t>
            </a:r>
            <a:r>
              <a:rPr lang="en-US" altLang="ja-JP" sz="2000" i="1" dirty="0" smtClean="0">
                <a:latin typeface="Tahoma" charset="0"/>
              </a:rPr>
              <a:t>09</a:t>
            </a:r>
            <a:r>
              <a:rPr lang="en-US" altLang="ja-JP" sz="2000" i="1" dirty="0">
                <a:latin typeface="Tahoma" charset="0"/>
              </a:rPr>
              <a:t>, </a:t>
            </a:r>
            <a:r>
              <a:rPr lang="en-US" altLang="ja-JP" sz="2000" i="1" dirty="0" err="1">
                <a:latin typeface="Tahoma" charset="0"/>
              </a:rPr>
              <a:t>Aditya</a:t>
            </a:r>
            <a:r>
              <a:rPr lang="en-US" altLang="ja-JP" sz="2000" i="1" dirty="0">
                <a:latin typeface="Tahoma" charset="0"/>
              </a:rPr>
              <a:t> et al. </a:t>
            </a:r>
            <a:r>
              <a:rPr lang="en-US" altLang="ja-JP" sz="2000" i="1" dirty="0" smtClean="0">
                <a:latin typeface="Tahoma" charset="0"/>
              </a:rPr>
              <a:t>NSDI 2012</a:t>
            </a:r>
            <a:r>
              <a:rPr lang="de-DE" sz="2400" dirty="0">
                <a:latin typeface="Tahoma" charset="0"/>
              </a:rPr>
              <a:t>]</a:t>
            </a:r>
          </a:p>
          <a:p>
            <a:pPr eaLnBrk="1" hangingPunct="1">
              <a:lnSpc>
                <a:spcPct val="80000"/>
              </a:lnSpc>
            </a:pPr>
            <a:endParaRPr lang="de-DE" dirty="0" smtClean="0">
              <a:latin typeface="Tahoma" charset="0"/>
            </a:endParaRPr>
          </a:p>
          <a:p>
            <a:pPr eaLnBrk="1" hangingPunct="1">
              <a:lnSpc>
                <a:spcPct val="80000"/>
              </a:lnSpc>
            </a:pPr>
            <a:r>
              <a:rPr lang="de-DE" dirty="0" smtClean="0">
                <a:latin typeface="Tahoma" charset="0"/>
              </a:rPr>
              <a:t>Privacy: Replay log </a:t>
            </a:r>
            <a:r>
              <a:rPr lang="de-DE" dirty="0" err="1" smtClean="0">
                <a:latin typeface="Tahoma" charset="0"/>
              </a:rPr>
              <a:t>disclosed</a:t>
            </a:r>
            <a:r>
              <a:rPr lang="de-DE" dirty="0" smtClean="0">
                <a:latin typeface="Tahoma" charset="0"/>
              </a:rPr>
              <a:t> </a:t>
            </a:r>
            <a:r>
              <a:rPr lang="de-DE" dirty="0" err="1">
                <a:latin typeface="Tahoma" charset="0"/>
              </a:rPr>
              <a:t>to</a:t>
            </a:r>
            <a:r>
              <a:rPr lang="de-DE" dirty="0">
                <a:latin typeface="Tahoma" charset="0"/>
              </a:rPr>
              <a:t> </a:t>
            </a:r>
            <a:r>
              <a:rPr lang="de-DE" dirty="0" err="1">
                <a:latin typeface="Tahoma" charset="0"/>
              </a:rPr>
              <a:t>witnesses</a:t>
            </a:r>
            <a:endParaRPr lang="de-DE" dirty="0">
              <a:latin typeface="Tahoma" charset="0"/>
            </a:endParaRPr>
          </a:p>
          <a:p>
            <a:pPr lvl="1" eaLnBrk="1" hangingPunct="1">
              <a:lnSpc>
                <a:spcPct val="80000"/>
              </a:lnSpc>
            </a:pPr>
            <a:r>
              <a:rPr lang="de-DE" sz="2400" dirty="0" err="1" smtClean="0">
                <a:latin typeface="Tahoma" charset="0"/>
              </a:rPr>
              <a:t>Accountable</a:t>
            </a:r>
            <a:r>
              <a:rPr lang="de-DE" sz="2400" dirty="0" smtClean="0">
                <a:latin typeface="Tahoma" charset="0"/>
              </a:rPr>
              <a:t> </a:t>
            </a:r>
            <a:r>
              <a:rPr lang="de-DE" sz="2400" dirty="0" err="1">
                <a:latin typeface="Tahoma" charset="0"/>
              </a:rPr>
              <a:t>randomness</a:t>
            </a:r>
            <a:r>
              <a:rPr lang="de-DE" sz="2400" dirty="0">
                <a:latin typeface="Tahoma" charset="0"/>
              </a:rPr>
              <a:t> [</a:t>
            </a:r>
            <a:r>
              <a:rPr lang="de-DE" sz="2000" i="1" dirty="0">
                <a:latin typeface="Tahoma" charset="0"/>
              </a:rPr>
              <a:t>Backes </a:t>
            </a:r>
            <a:r>
              <a:rPr lang="de-DE" sz="2000" i="1" dirty="0" smtClean="0">
                <a:latin typeface="Tahoma" charset="0"/>
              </a:rPr>
              <a:t>et </a:t>
            </a:r>
            <a:r>
              <a:rPr lang="de-DE" sz="2000" i="1" dirty="0">
                <a:latin typeface="Tahoma" charset="0"/>
              </a:rPr>
              <a:t>al., </a:t>
            </a:r>
            <a:r>
              <a:rPr lang="de-DE" sz="2000" i="1" dirty="0" smtClean="0">
                <a:latin typeface="Tahoma" charset="0"/>
              </a:rPr>
              <a:t>NDSS 2009</a:t>
            </a:r>
            <a:r>
              <a:rPr lang="de-DE" sz="2400" dirty="0" smtClean="0">
                <a:latin typeface="Tahoma" charset="0"/>
              </a:rPr>
              <a:t>]</a:t>
            </a:r>
          </a:p>
          <a:p>
            <a:pPr lvl="1" eaLnBrk="1" hangingPunct="1">
              <a:lnSpc>
                <a:spcPct val="80000"/>
              </a:lnSpc>
            </a:pPr>
            <a:r>
              <a:rPr lang="de-DE" sz="2400" dirty="0" err="1">
                <a:latin typeface="Tahoma" charset="0"/>
              </a:rPr>
              <a:t>Specification-based</a:t>
            </a:r>
            <a:r>
              <a:rPr lang="de-DE" sz="2400" dirty="0">
                <a:latin typeface="Tahoma" charset="0"/>
              </a:rPr>
              <a:t> fault </a:t>
            </a:r>
            <a:r>
              <a:rPr lang="de-DE" sz="2400" dirty="0" err="1">
                <a:latin typeface="Tahoma" charset="0"/>
              </a:rPr>
              <a:t>detectors</a:t>
            </a:r>
            <a:r>
              <a:rPr lang="de-DE" sz="2400" dirty="0">
                <a:latin typeface="Tahoma" charset="0"/>
              </a:rPr>
              <a:t> [</a:t>
            </a:r>
            <a:r>
              <a:rPr lang="en-US" sz="2000" i="1" dirty="0" err="1">
                <a:latin typeface="Tahoma" charset="0"/>
              </a:rPr>
              <a:t>Haeberlen</a:t>
            </a:r>
            <a:r>
              <a:rPr lang="en-US" sz="2000" dirty="0">
                <a:latin typeface="Tahoma" charset="0"/>
              </a:rPr>
              <a:t> </a:t>
            </a:r>
            <a:r>
              <a:rPr lang="en-US" sz="2000" dirty="0" smtClean="0">
                <a:latin typeface="Tahoma" charset="0"/>
              </a:rPr>
              <a:t>et </a:t>
            </a:r>
            <a:r>
              <a:rPr lang="en-US" sz="2000" dirty="0">
                <a:latin typeface="Tahoma" charset="0"/>
              </a:rPr>
              <a:t>al</a:t>
            </a:r>
            <a:r>
              <a:rPr lang="en-US" sz="2000" i="1" dirty="0">
                <a:latin typeface="Tahoma" charset="0"/>
              </a:rPr>
              <a:t>. </a:t>
            </a:r>
            <a:r>
              <a:rPr lang="en-US" sz="2000" i="1" dirty="0" smtClean="0">
                <a:latin typeface="Tahoma" charset="0"/>
              </a:rPr>
              <a:t>NSDI 20</a:t>
            </a:r>
            <a:r>
              <a:rPr lang="en-US" altLang="ja-JP" sz="2000" i="1" dirty="0" smtClean="0">
                <a:latin typeface="Tahoma" charset="0"/>
              </a:rPr>
              <a:t>09</a:t>
            </a:r>
            <a:r>
              <a:rPr lang="en-US" altLang="ja-JP" sz="2000" i="1" dirty="0">
                <a:latin typeface="Tahoma" charset="0"/>
              </a:rPr>
              <a:t>, </a:t>
            </a:r>
            <a:r>
              <a:rPr lang="en-US" altLang="ja-JP" sz="2000" i="1" dirty="0" err="1">
                <a:latin typeface="Tahoma" charset="0"/>
              </a:rPr>
              <a:t>Aditya</a:t>
            </a:r>
            <a:r>
              <a:rPr lang="en-US" altLang="ja-JP" sz="2000" i="1" dirty="0">
                <a:latin typeface="Tahoma" charset="0"/>
              </a:rPr>
              <a:t> et al. </a:t>
            </a:r>
            <a:r>
              <a:rPr lang="en-US" altLang="ja-JP" sz="2000" i="1" dirty="0" smtClean="0">
                <a:latin typeface="Tahoma" charset="0"/>
              </a:rPr>
              <a:t>NSDI 2012</a:t>
            </a:r>
            <a:r>
              <a:rPr lang="de-DE" sz="2400" dirty="0" smtClean="0">
                <a:latin typeface="Tahoma" charset="0"/>
              </a:rPr>
              <a:t>]</a:t>
            </a:r>
            <a:endParaRPr lang="de-DE" sz="2400" dirty="0">
              <a:latin typeface="Tahoma" charset="0"/>
            </a:endParaRPr>
          </a:p>
          <a:p>
            <a:pPr lvl="2" eaLnBrk="1" hangingPunct="1">
              <a:lnSpc>
                <a:spcPct val="80000"/>
              </a:lnSpc>
            </a:pPr>
            <a:endParaRPr lang="de-DE" sz="2800" dirty="0">
              <a:latin typeface="Tahoma" charset="0"/>
            </a:endParaRPr>
          </a:p>
          <a:p>
            <a:pPr eaLnBrk="1" hangingPunct="1"/>
            <a:r>
              <a:rPr lang="de-DE" dirty="0" err="1">
                <a:latin typeface="Tahoma" charset="0"/>
              </a:rPr>
              <a:t>Requires</a:t>
            </a:r>
            <a:r>
              <a:rPr lang="de-DE" dirty="0">
                <a:latin typeface="Tahoma" charset="0"/>
              </a:rPr>
              <a:t> </a:t>
            </a:r>
            <a:r>
              <a:rPr lang="de-DE" dirty="0" err="1">
                <a:latin typeface="Tahoma" charset="0"/>
              </a:rPr>
              <a:t>some</a:t>
            </a:r>
            <a:r>
              <a:rPr lang="de-DE" dirty="0">
                <a:latin typeface="Tahoma" charset="0"/>
              </a:rPr>
              <a:t> </a:t>
            </a:r>
            <a:r>
              <a:rPr lang="de-DE" dirty="0" err="1">
                <a:latin typeface="Tahoma" charset="0"/>
              </a:rPr>
              <a:t>application</a:t>
            </a:r>
            <a:r>
              <a:rPr lang="de-DE" dirty="0">
                <a:latin typeface="Tahoma" charset="0"/>
              </a:rPr>
              <a:t> </a:t>
            </a:r>
            <a:r>
              <a:rPr lang="de-DE" dirty="0" err="1">
                <a:latin typeface="Tahoma" charset="0"/>
              </a:rPr>
              <a:t>engineering</a:t>
            </a:r>
            <a:endParaRPr lang="de-DE" dirty="0">
              <a:latin typeface="Tahoma" charset="0"/>
            </a:endParaRPr>
          </a:p>
          <a:p>
            <a:pPr lvl="1" eaLnBrk="1" hangingPunct="1"/>
            <a:r>
              <a:rPr lang="de-DE" sz="2400" dirty="0" err="1">
                <a:latin typeface="Tahoma" charset="0"/>
              </a:rPr>
              <a:t>Accountable</a:t>
            </a:r>
            <a:r>
              <a:rPr lang="de-DE" sz="2400" dirty="0">
                <a:latin typeface="Tahoma" charset="0"/>
              </a:rPr>
              <a:t> </a:t>
            </a:r>
            <a:r>
              <a:rPr lang="de-DE" sz="2400" dirty="0" err="1">
                <a:latin typeface="Tahoma" charset="0"/>
              </a:rPr>
              <a:t>virtual</a:t>
            </a:r>
            <a:r>
              <a:rPr lang="de-DE" sz="2400" dirty="0">
                <a:latin typeface="Tahoma" charset="0"/>
              </a:rPr>
              <a:t> </a:t>
            </a:r>
            <a:r>
              <a:rPr lang="de-DE" sz="2400" dirty="0" err="1">
                <a:latin typeface="Tahoma" charset="0"/>
              </a:rPr>
              <a:t>machines</a:t>
            </a:r>
            <a:r>
              <a:rPr lang="de-DE" sz="2400" dirty="0">
                <a:latin typeface="Tahoma" charset="0"/>
              </a:rPr>
              <a:t> [</a:t>
            </a:r>
            <a:r>
              <a:rPr lang="de-DE" sz="2000" i="1" dirty="0" err="1">
                <a:latin typeface="Tahoma" charset="0"/>
              </a:rPr>
              <a:t>Haeberlen</a:t>
            </a:r>
            <a:r>
              <a:rPr lang="de-DE" sz="2000" i="1" dirty="0">
                <a:latin typeface="Tahoma" charset="0"/>
              </a:rPr>
              <a:t> et al. OSDI 2011</a:t>
            </a:r>
            <a:r>
              <a:rPr lang="de-DE" sz="2400" dirty="0">
                <a:latin typeface="Tahoma" charset="0"/>
              </a:rPr>
              <a:t>]</a:t>
            </a:r>
          </a:p>
          <a:p>
            <a:pPr marL="0" indent="0" eaLnBrk="1" hangingPunct="1">
              <a:lnSpc>
                <a:spcPct val="80000"/>
              </a:lnSpc>
              <a:buNone/>
            </a:pPr>
            <a:endParaRPr lang="de-DE" sz="2400" dirty="0">
              <a:latin typeface="Tahoma" charset="0"/>
            </a:endParaRPr>
          </a:p>
          <a:p>
            <a:pPr lvl="1" eaLnBrk="1" hangingPunct="1">
              <a:lnSpc>
                <a:spcPct val="80000"/>
              </a:lnSpc>
              <a:buFont typeface="Wingdings" charset="0"/>
              <a:buNone/>
            </a:pPr>
            <a:endParaRPr lang="de-DE" sz="1600" dirty="0">
              <a:latin typeface="Tahoma" charset="0"/>
            </a:endParaRPr>
          </a:p>
          <a:p>
            <a:pPr eaLnBrk="1" hangingPunct="1">
              <a:lnSpc>
                <a:spcPct val="80000"/>
              </a:lnSpc>
            </a:pPr>
            <a:endParaRPr lang="de-DE" sz="1600" dirty="0">
              <a:latin typeface="Tahoma" charset="0"/>
            </a:endParaRPr>
          </a:p>
          <a:p>
            <a:pPr lvl="1" eaLnBrk="1" hangingPunct="1">
              <a:lnSpc>
                <a:spcPct val="80000"/>
              </a:lnSpc>
            </a:pPr>
            <a:endParaRPr lang="de-DE" sz="1800" dirty="0">
              <a:latin typeface="Tahoma" charset="0"/>
            </a:endParaRPr>
          </a:p>
        </p:txBody>
      </p:sp>
    </p:spTree>
    <p:extLst>
      <p:ext uri="{BB962C8B-B14F-4D97-AF65-F5344CB8AC3E}">
        <p14:creationId xmlns:p14="http://schemas.microsoft.com/office/powerpoint/2010/main" val="25813003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lide Number Placeholder 4"/>
          <p:cNvSpPr>
            <a:spLocks noGrp="1"/>
          </p:cNvSpPr>
          <p:nvPr>
            <p:ph type="sldNum" sz="quarter" idx="11"/>
          </p:nvPr>
        </p:nvSpPr>
        <p:spPr/>
        <p:txBody>
          <a:bodyPr/>
          <a:lstStyle/>
          <a:p>
            <a:fld id="{EA410BF4-455A-D645-8416-B46045EACCA9}" type="slidenum">
              <a:rPr lang="en-GB"/>
              <a:pPr/>
              <a:t>3</a:t>
            </a:fld>
            <a:endParaRPr lang="en-GB"/>
          </a:p>
        </p:txBody>
      </p:sp>
      <p:sp>
        <p:nvSpPr>
          <p:cNvPr id="1416194" name="AutoShape 2"/>
          <p:cNvSpPr>
            <a:spLocks noChangeArrowheads="1"/>
          </p:cNvSpPr>
          <p:nvPr/>
        </p:nvSpPr>
        <p:spPr bwMode="auto">
          <a:xfrm rot="-5400000">
            <a:off x="5498306" y="4433094"/>
            <a:ext cx="246063" cy="396875"/>
          </a:xfrm>
          <a:prstGeom prst="moon">
            <a:avLst>
              <a:gd name="adj" fmla="val 50000"/>
            </a:avLst>
          </a:prstGeom>
          <a:solidFill>
            <a:schemeClr val="hlink"/>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16195" name="Picture 3" descr="MCj0432624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12100" y="4549775"/>
            <a:ext cx="541338" cy="541338"/>
          </a:xfrm>
          <a:prstGeom prst="rect">
            <a:avLst/>
          </a:prstGeom>
          <a:noFill/>
          <a:extLst>
            <a:ext uri="{909E8E84-426E-40dd-AFC4-6F175D3DCCD1}">
              <a14:hiddenFill xmlns:a14="http://schemas.microsoft.com/office/drawing/2010/main">
                <a:solidFill>
                  <a:srgbClr val="FFFFFF"/>
                </a:solidFill>
              </a14:hiddenFill>
            </a:ext>
          </a:extLst>
        </p:spPr>
      </p:pic>
      <p:pic>
        <p:nvPicPr>
          <p:cNvPr id="1416196" name="Picture 4" descr="spa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59238" y="411163"/>
            <a:ext cx="922337" cy="784225"/>
          </a:xfrm>
          <a:prstGeom prst="rect">
            <a:avLst/>
          </a:prstGeom>
          <a:noFill/>
          <a:extLst>
            <a:ext uri="{909E8E84-426E-40dd-AFC4-6F175D3DCCD1}">
              <a14:hiddenFill xmlns:a14="http://schemas.microsoft.com/office/drawing/2010/main">
                <a:solidFill>
                  <a:srgbClr val="FFFFFF"/>
                </a:solidFill>
              </a14:hiddenFill>
            </a:ext>
          </a:extLst>
        </p:spPr>
      </p:pic>
      <p:sp>
        <p:nvSpPr>
          <p:cNvPr id="1416197" name="Rectangle 5"/>
          <p:cNvSpPr>
            <a:spLocks noGrp="1" noChangeArrowheads="1"/>
          </p:cNvSpPr>
          <p:nvPr>
            <p:ph type="title"/>
          </p:nvPr>
        </p:nvSpPr>
        <p:spPr/>
        <p:txBody>
          <a:bodyPr/>
          <a:lstStyle/>
          <a:p>
            <a:r>
              <a:rPr lang="de-DE"/>
              <a:t>Motivation</a:t>
            </a:r>
          </a:p>
        </p:txBody>
      </p:sp>
      <p:sp>
        <p:nvSpPr>
          <p:cNvPr id="1416198" name="Rectangle 6"/>
          <p:cNvSpPr>
            <a:spLocks noGrp="1" noChangeArrowheads="1"/>
          </p:cNvSpPr>
          <p:nvPr>
            <p:ph type="body" idx="1"/>
          </p:nvPr>
        </p:nvSpPr>
        <p:spPr>
          <a:xfrm>
            <a:off x="895350" y="5400675"/>
            <a:ext cx="8001000" cy="971550"/>
          </a:xfrm>
        </p:spPr>
        <p:txBody>
          <a:bodyPr/>
          <a:lstStyle/>
          <a:p>
            <a:r>
              <a:rPr lang="de-DE" sz="2400"/>
              <a:t>Distributed state, incomplete information</a:t>
            </a:r>
          </a:p>
          <a:p>
            <a:r>
              <a:rPr lang="de-DE" sz="2400"/>
              <a:t>General case: Multiple admins with different interests</a:t>
            </a:r>
          </a:p>
        </p:txBody>
      </p:sp>
      <p:pic>
        <p:nvPicPr>
          <p:cNvPr id="1416199" name="Picture 7" descr="MCj0432624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2788" y="1927225"/>
            <a:ext cx="541337" cy="541338"/>
          </a:xfrm>
          <a:prstGeom prst="rect">
            <a:avLst/>
          </a:prstGeom>
          <a:noFill/>
          <a:extLst>
            <a:ext uri="{909E8E84-426E-40dd-AFC4-6F175D3DCCD1}">
              <a14:hiddenFill xmlns:a14="http://schemas.microsoft.com/office/drawing/2010/main">
                <a:solidFill>
                  <a:srgbClr val="FFFFFF"/>
                </a:solidFill>
              </a14:hiddenFill>
            </a:ext>
          </a:extLst>
        </p:spPr>
      </p:pic>
      <p:pic>
        <p:nvPicPr>
          <p:cNvPr id="1416200" name="Picture 8" descr="MCj0432624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89838" y="1806575"/>
            <a:ext cx="541337" cy="541338"/>
          </a:xfrm>
          <a:prstGeom prst="rect">
            <a:avLst/>
          </a:prstGeom>
          <a:noFill/>
          <a:extLst>
            <a:ext uri="{909E8E84-426E-40dd-AFC4-6F175D3DCCD1}">
              <a14:hiddenFill xmlns:a14="http://schemas.microsoft.com/office/drawing/2010/main">
                <a:solidFill>
                  <a:srgbClr val="FFFFFF"/>
                </a:solidFill>
              </a14:hiddenFill>
            </a:ext>
          </a:extLst>
        </p:spPr>
      </p:pic>
      <p:sp>
        <p:nvSpPr>
          <p:cNvPr id="1416201" name="Line 9"/>
          <p:cNvSpPr>
            <a:spLocks noChangeShapeType="1"/>
          </p:cNvSpPr>
          <p:nvPr/>
        </p:nvSpPr>
        <p:spPr bwMode="auto">
          <a:xfrm>
            <a:off x="3944938" y="4202113"/>
            <a:ext cx="4683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02" name="Line 10"/>
          <p:cNvSpPr>
            <a:spLocks noChangeShapeType="1"/>
          </p:cNvSpPr>
          <p:nvPr/>
        </p:nvSpPr>
        <p:spPr bwMode="auto">
          <a:xfrm flipV="1">
            <a:off x="3375025" y="4149725"/>
            <a:ext cx="622300" cy="5810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03" name="Line 11"/>
          <p:cNvSpPr>
            <a:spLocks noChangeShapeType="1"/>
          </p:cNvSpPr>
          <p:nvPr/>
        </p:nvSpPr>
        <p:spPr bwMode="auto">
          <a:xfrm>
            <a:off x="2843213" y="3894138"/>
            <a:ext cx="1127125" cy="3079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04" name="Line 12"/>
          <p:cNvSpPr>
            <a:spLocks noChangeShapeType="1"/>
          </p:cNvSpPr>
          <p:nvPr/>
        </p:nvSpPr>
        <p:spPr bwMode="auto">
          <a:xfrm flipV="1">
            <a:off x="2941638" y="3232150"/>
            <a:ext cx="141287" cy="6429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05" name="Line 13"/>
          <p:cNvSpPr>
            <a:spLocks noChangeShapeType="1"/>
          </p:cNvSpPr>
          <p:nvPr/>
        </p:nvSpPr>
        <p:spPr bwMode="auto">
          <a:xfrm flipV="1">
            <a:off x="3151188" y="2224088"/>
            <a:ext cx="933450" cy="6270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06" name="Line 14"/>
          <p:cNvSpPr>
            <a:spLocks noChangeShapeType="1"/>
          </p:cNvSpPr>
          <p:nvPr/>
        </p:nvSpPr>
        <p:spPr bwMode="auto">
          <a:xfrm>
            <a:off x="4056063" y="2225675"/>
            <a:ext cx="1698625" cy="190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07" name="Line 15"/>
          <p:cNvSpPr>
            <a:spLocks noChangeShapeType="1"/>
          </p:cNvSpPr>
          <p:nvPr/>
        </p:nvSpPr>
        <p:spPr bwMode="auto">
          <a:xfrm>
            <a:off x="5745163" y="2244725"/>
            <a:ext cx="168275"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08" name="Line 16"/>
          <p:cNvSpPr>
            <a:spLocks noChangeShapeType="1"/>
          </p:cNvSpPr>
          <p:nvPr/>
        </p:nvSpPr>
        <p:spPr bwMode="auto">
          <a:xfrm>
            <a:off x="5705475" y="2214563"/>
            <a:ext cx="893763" cy="889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09" name="Line 17"/>
          <p:cNvSpPr>
            <a:spLocks noChangeShapeType="1"/>
          </p:cNvSpPr>
          <p:nvPr/>
        </p:nvSpPr>
        <p:spPr bwMode="auto">
          <a:xfrm>
            <a:off x="6619875" y="2303463"/>
            <a:ext cx="277813" cy="77628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0" name="Line 18"/>
          <p:cNvSpPr>
            <a:spLocks noChangeShapeType="1"/>
          </p:cNvSpPr>
          <p:nvPr/>
        </p:nvSpPr>
        <p:spPr bwMode="auto">
          <a:xfrm flipV="1">
            <a:off x="4860925" y="4003675"/>
            <a:ext cx="774700" cy="18891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1" name="Line 19"/>
          <p:cNvSpPr>
            <a:spLocks noChangeShapeType="1"/>
          </p:cNvSpPr>
          <p:nvPr/>
        </p:nvSpPr>
        <p:spPr bwMode="auto">
          <a:xfrm flipH="1">
            <a:off x="5635625" y="2960688"/>
            <a:ext cx="298450" cy="10128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2" name="Line 20"/>
          <p:cNvSpPr>
            <a:spLocks noChangeShapeType="1"/>
          </p:cNvSpPr>
          <p:nvPr/>
        </p:nvSpPr>
        <p:spPr bwMode="auto">
          <a:xfrm>
            <a:off x="5626100" y="3984625"/>
            <a:ext cx="1520825" cy="3079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3" name="Line 21"/>
          <p:cNvSpPr>
            <a:spLocks noChangeShapeType="1"/>
          </p:cNvSpPr>
          <p:nvPr/>
        </p:nvSpPr>
        <p:spPr bwMode="auto">
          <a:xfrm flipV="1">
            <a:off x="7135813" y="3894138"/>
            <a:ext cx="755650" cy="387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4" name="Line 22"/>
          <p:cNvSpPr>
            <a:spLocks noChangeShapeType="1"/>
          </p:cNvSpPr>
          <p:nvPr/>
        </p:nvSpPr>
        <p:spPr bwMode="auto">
          <a:xfrm flipH="1" flipV="1">
            <a:off x="6888163" y="3079750"/>
            <a:ext cx="1023937" cy="8048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5" name="Line 23"/>
          <p:cNvSpPr>
            <a:spLocks noChangeShapeType="1"/>
          </p:cNvSpPr>
          <p:nvPr/>
        </p:nvSpPr>
        <p:spPr bwMode="auto">
          <a:xfrm>
            <a:off x="5934075" y="2930525"/>
            <a:ext cx="954088" cy="1492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6" name="Line 24"/>
          <p:cNvSpPr>
            <a:spLocks noChangeShapeType="1"/>
          </p:cNvSpPr>
          <p:nvPr/>
        </p:nvSpPr>
        <p:spPr bwMode="auto">
          <a:xfrm flipH="1">
            <a:off x="1660525" y="3914775"/>
            <a:ext cx="1271588" cy="6651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7" name="Line 25"/>
          <p:cNvSpPr>
            <a:spLocks noChangeShapeType="1"/>
          </p:cNvSpPr>
          <p:nvPr/>
        </p:nvSpPr>
        <p:spPr bwMode="auto">
          <a:xfrm>
            <a:off x="2941638" y="2155825"/>
            <a:ext cx="188912" cy="64611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8" name="Line 26"/>
          <p:cNvSpPr>
            <a:spLocks noChangeShapeType="1"/>
          </p:cNvSpPr>
          <p:nvPr/>
        </p:nvSpPr>
        <p:spPr bwMode="auto">
          <a:xfrm flipV="1">
            <a:off x="6589713" y="2065338"/>
            <a:ext cx="625475" cy="2381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19" name="Line 27"/>
          <p:cNvSpPr>
            <a:spLocks noChangeShapeType="1"/>
          </p:cNvSpPr>
          <p:nvPr/>
        </p:nvSpPr>
        <p:spPr bwMode="auto">
          <a:xfrm>
            <a:off x="7146925" y="4311650"/>
            <a:ext cx="366713" cy="536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20" name="Line 28"/>
          <p:cNvSpPr>
            <a:spLocks noChangeShapeType="1"/>
          </p:cNvSpPr>
          <p:nvPr/>
        </p:nvSpPr>
        <p:spPr bwMode="auto">
          <a:xfrm>
            <a:off x="4821238" y="4183063"/>
            <a:ext cx="119062" cy="6064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16221" name="Picture 29" descr="MCj043157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35075" y="4259263"/>
            <a:ext cx="669925" cy="674687"/>
          </a:xfrm>
          <a:prstGeom prst="rect">
            <a:avLst/>
          </a:prstGeom>
          <a:noFill/>
          <a:extLst>
            <a:ext uri="{909E8E84-426E-40dd-AFC4-6F175D3DCCD1}">
              <a14:hiddenFill xmlns:a14="http://schemas.microsoft.com/office/drawing/2010/main">
                <a:solidFill>
                  <a:srgbClr val="FFFFFF"/>
                </a:solidFill>
              </a14:hiddenFill>
            </a:ext>
          </a:extLst>
        </p:spPr>
      </p:pic>
      <p:pic>
        <p:nvPicPr>
          <p:cNvPr id="1416222" name="Picture 30"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9925" y="4457700"/>
            <a:ext cx="519113" cy="519113"/>
          </a:xfrm>
          <a:prstGeom prst="rect">
            <a:avLst/>
          </a:prstGeom>
          <a:noFill/>
          <a:extLst>
            <a:ext uri="{909E8E84-426E-40dd-AFC4-6F175D3DCCD1}">
              <a14:hiddenFill xmlns:a14="http://schemas.microsoft.com/office/drawing/2010/main">
                <a:solidFill>
                  <a:srgbClr val="FFFFFF"/>
                </a:solidFill>
              </a14:hiddenFill>
            </a:ext>
          </a:extLst>
        </p:spPr>
      </p:pic>
      <p:pic>
        <p:nvPicPr>
          <p:cNvPr id="1416223" name="Picture 31"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9700" y="3649663"/>
            <a:ext cx="519113"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16224" name="Picture 32" descr="MCj04315760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46625" y="4506913"/>
            <a:ext cx="669925" cy="674687"/>
          </a:xfrm>
          <a:prstGeom prst="rect">
            <a:avLst/>
          </a:prstGeom>
          <a:noFill/>
          <a:extLst>
            <a:ext uri="{909E8E84-426E-40dd-AFC4-6F175D3DCCD1}">
              <a14:hiddenFill xmlns:a14="http://schemas.microsoft.com/office/drawing/2010/main">
                <a:solidFill>
                  <a:srgbClr val="FFFFFF"/>
                </a:solidFill>
              </a14:hiddenFill>
            </a:ext>
          </a:extLst>
        </p:spPr>
      </p:pic>
      <p:pic>
        <p:nvPicPr>
          <p:cNvPr id="1416225" name="Picture 33"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27650" y="3810000"/>
            <a:ext cx="519113" cy="519113"/>
          </a:xfrm>
          <a:prstGeom prst="rect">
            <a:avLst/>
          </a:prstGeom>
          <a:noFill/>
          <a:extLst>
            <a:ext uri="{909E8E84-426E-40dd-AFC4-6F175D3DCCD1}">
              <a14:hiddenFill xmlns:a14="http://schemas.microsoft.com/office/drawing/2010/main">
                <a:solidFill>
                  <a:srgbClr val="FFFFFF"/>
                </a:solidFill>
              </a14:hiddenFill>
            </a:ext>
          </a:extLst>
        </p:spPr>
      </p:pic>
      <p:pic>
        <p:nvPicPr>
          <p:cNvPr id="1416226" name="Picture 34" descr="MCj04315760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97738" y="4521200"/>
            <a:ext cx="669925" cy="674688"/>
          </a:xfrm>
          <a:prstGeom prst="rect">
            <a:avLst/>
          </a:prstGeom>
          <a:noFill/>
          <a:extLst>
            <a:ext uri="{909E8E84-426E-40dd-AFC4-6F175D3DCCD1}">
              <a14:hiddenFill xmlns:a14="http://schemas.microsoft.com/office/drawing/2010/main">
                <a:solidFill>
                  <a:srgbClr val="FFFFFF"/>
                </a:solidFill>
              </a14:hiddenFill>
            </a:ext>
          </a:extLst>
        </p:spPr>
      </p:pic>
      <p:pic>
        <p:nvPicPr>
          <p:cNvPr id="1416227" name="Picture 35"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62763" y="4049713"/>
            <a:ext cx="519112"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16228" name="Picture 36"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6350" y="3644900"/>
            <a:ext cx="519113" cy="519113"/>
          </a:xfrm>
          <a:prstGeom prst="rect">
            <a:avLst/>
          </a:prstGeom>
          <a:noFill/>
          <a:extLst>
            <a:ext uri="{909E8E84-426E-40dd-AFC4-6F175D3DCCD1}">
              <a14:hiddenFill xmlns:a14="http://schemas.microsoft.com/office/drawing/2010/main">
                <a:solidFill>
                  <a:srgbClr val="FFFFFF"/>
                </a:solidFill>
              </a14:hiddenFill>
            </a:ext>
          </a:extLst>
        </p:spPr>
      </p:pic>
      <p:pic>
        <p:nvPicPr>
          <p:cNvPr id="1416229" name="Picture 37" descr="MCj043157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59038" y="1881188"/>
            <a:ext cx="669925" cy="674687"/>
          </a:xfrm>
          <a:prstGeom prst="rect">
            <a:avLst/>
          </a:prstGeom>
          <a:noFill/>
          <a:extLst>
            <a:ext uri="{909E8E84-426E-40dd-AFC4-6F175D3DCCD1}">
              <a14:hiddenFill xmlns:a14="http://schemas.microsoft.com/office/drawing/2010/main">
                <a:solidFill>
                  <a:srgbClr val="FFFFFF"/>
                </a:solidFill>
              </a14:hiddenFill>
            </a:ext>
          </a:extLst>
        </p:spPr>
      </p:pic>
      <p:pic>
        <p:nvPicPr>
          <p:cNvPr id="1416230" name="Picture 38" descr="MCj04315760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5313" y="1749425"/>
            <a:ext cx="669925" cy="674688"/>
          </a:xfrm>
          <a:prstGeom prst="rect">
            <a:avLst/>
          </a:prstGeom>
          <a:noFill/>
          <a:extLst>
            <a:ext uri="{909E8E84-426E-40dd-AFC4-6F175D3DCCD1}">
              <a14:hiddenFill xmlns:a14="http://schemas.microsoft.com/office/drawing/2010/main">
                <a:solidFill>
                  <a:srgbClr val="FFFFFF"/>
                </a:solidFill>
              </a14:hiddenFill>
            </a:ext>
          </a:extLst>
        </p:spPr>
      </p:pic>
      <p:pic>
        <p:nvPicPr>
          <p:cNvPr id="1416231" name="Picture 39"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27675" y="2039938"/>
            <a:ext cx="519113"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16232" name="Picture 40"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59438" y="2728913"/>
            <a:ext cx="519112"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16233" name="Picture 41"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08725" y="2074863"/>
            <a:ext cx="519113"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16234" name="Picture 42"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89713" y="2822575"/>
            <a:ext cx="519112" cy="519113"/>
          </a:xfrm>
          <a:prstGeom prst="rect">
            <a:avLst/>
          </a:prstGeom>
          <a:noFill/>
          <a:extLst>
            <a:ext uri="{909E8E84-426E-40dd-AFC4-6F175D3DCCD1}">
              <a14:hiddenFill xmlns:a14="http://schemas.microsoft.com/office/drawing/2010/main">
                <a:solidFill>
                  <a:srgbClr val="FFFFFF"/>
                </a:solidFill>
              </a14:hiddenFill>
            </a:ext>
          </a:extLst>
        </p:spPr>
      </p:pic>
      <p:sp>
        <p:nvSpPr>
          <p:cNvPr id="1416235" name="Text Box 43"/>
          <p:cNvSpPr txBox="1">
            <a:spLocks noChangeArrowheads="1"/>
          </p:cNvSpPr>
          <p:nvPr/>
        </p:nvSpPr>
        <p:spPr bwMode="auto">
          <a:xfrm>
            <a:off x="652463" y="3609975"/>
            <a:ext cx="749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e-DE" i="0">
                <a:solidFill>
                  <a:schemeClr val="hlink"/>
                </a:solidFill>
              </a:rPr>
              <a:t>Admin</a:t>
            </a:r>
          </a:p>
        </p:txBody>
      </p:sp>
      <p:sp>
        <p:nvSpPr>
          <p:cNvPr id="1416236" name="Line 44"/>
          <p:cNvSpPr>
            <a:spLocks noChangeShapeType="1"/>
          </p:cNvSpPr>
          <p:nvPr/>
        </p:nvSpPr>
        <p:spPr bwMode="auto">
          <a:xfrm>
            <a:off x="1033463" y="3924300"/>
            <a:ext cx="4762" cy="301625"/>
          </a:xfrm>
          <a:prstGeom prst="line">
            <a:avLst/>
          </a:prstGeom>
          <a:noFill/>
          <a:ln w="190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16237" name="Picture 45" descr="MCj0432624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8925" y="4572000"/>
            <a:ext cx="541338" cy="541338"/>
          </a:xfrm>
          <a:prstGeom prst="rect">
            <a:avLst/>
          </a:prstGeom>
          <a:noFill/>
          <a:extLst>
            <a:ext uri="{909E8E84-426E-40dd-AFC4-6F175D3DCCD1}">
              <a14:hiddenFill xmlns:a14="http://schemas.microsoft.com/office/drawing/2010/main">
                <a:solidFill>
                  <a:srgbClr val="FFFFFF"/>
                </a:solidFill>
              </a14:hiddenFill>
            </a:ext>
          </a:extLst>
        </p:spPr>
      </p:pic>
      <p:pic>
        <p:nvPicPr>
          <p:cNvPr id="1416238" name="Picture 46" descr="MCj04326230000[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9300" y="4283075"/>
            <a:ext cx="534988" cy="534988"/>
          </a:xfrm>
          <a:prstGeom prst="rect">
            <a:avLst/>
          </a:prstGeom>
          <a:noFill/>
          <a:extLst>
            <a:ext uri="{909E8E84-426E-40dd-AFC4-6F175D3DCCD1}">
              <a14:hiddenFill xmlns:a14="http://schemas.microsoft.com/office/drawing/2010/main">
                <a:solidFill>
                  <a:srgbClr val="FFFFFF"/>
                </a:solidFill>
              </a14:hiddenFill>
            </a:ext>
          </a:extLst>
        </p:spPr>
      </p:pic>
      <p:sp>
        <p:nvSpPr>
          <p:cNvPr id="1416239" name="Line 47"/>
          <p:cNvSpPr>
            <a:spLocks noChangeShapeType="1"/>
          </p:cNvSpPr>
          <p:nvPr/>
        </p:nvSpPr>
        <p:spPr bwMode="auto">
          <a:xfrm flipV="1">
            <a:off x="3081338" y="2860675"/>
            <a:ext cx="79375" cy="3683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40" name="Line 48"/>
          <p:cNvSpPr>
            <a:spLocks noChangeShapeType="1"/>
          </p:cNvSpPr>
          <p:nvPr/>
        </p:nvSpPr>
        <p:spPr bwMode="auto">
          <a:xfrm>
            <a:off x="4352925" y="4202113"/>
            <a:ext cx="4873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16241" name="Picture 49"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00363" y="2627313"/>
            <a:ext cx="519112" cy="519112"/>
          </a:xfrm>
          <a:prstGeom prst="rect">
            <a:avLst/>
          </a:prstGeom>
          <a:noFill/>
          <a:extLst>
            <a:ext uri="{909E8E84-426E-40dd-AFC4-6F175D3DCCD1}">
              <a14:hiddenFill xmlns:a14="http://schemas.microsoft.com/office/drawing/2010/main">
                <a:solidFill>
                  <a:srgbClr val="FFFFFF"/>
                </a:solidFill>
              </a14:hiddenFill>
            </a:ext>
          </a:extLst>
        </p:spPr>
      </p:pic>
      <p:sp>
        <p:nvSpPr>
          <p:cNvPr id="1416242" name="Line 50"/>
          <p:cNvSpPr>
            <a:spLocks noChangeShapeType="1"/>
          </p:cNvSpPr>
          <p:nvPr/>
        </p:nvSpPr>
        <p:spPr bwMode="auto">
          <a:xfrm flipV="1">
            <a:off x="4019550" y="3495675"/>
            <a:ext cx="295275" cy="6477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16243" name="Line 51"/>
          <p:cNvSpPr>
            <a:spLocks noChangeShapeType="1"/>
          </p:cNvSpPr>
          <p:nvPr/>
        </p:nvSpPr>
        <p:spPr bwMode="auto">
          <a:xfrm>
            <a:off x="4314825" y="3457575"/>
            <a:ext cx="504825" cy="7048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16244" name="Line 52"/>
          <p:cNvSpPr>
            <a:spLocks noChangeShapeType="1"/>
          </p:cNvSpPr>
          <p:nvPr/>
        </p:nvSpPr>
        <p:spPr bwMode="auto">
          <a:xfrm flipH="1" flipV="1">
            <a:off x="4095750" y="2238375"/>
            <a:ext cx="266700" cy="13239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pic>
        <p:nvPicPr>
          <p:cNvPr id="1416245" name="Picture 53"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43325" y="3933825"/>
            <a:ext cx="519113" cy="519113"/>
          </a:xfrm>
          <a:prstGeom prst="rect">
            <a:avLst/>
          </a:prstGeom>
          <a:noFill/>
          <a:extLst>
            <a:ext uri="{909E8E84-426E-40dd-AFC4-6F175D3DCCD1}">
              <a14:hiddenFill xmlns:a14="http://schemas.microsoft.com/office/drawing/2010/main">
                <a:solidFill>
                  <a:srgbClr val="FFFFFF"/>
                </a:solidFill>
              </a14:hiddenFill>
            </a:ext>
          </a:extLst>
        </p:spPr>
      </p:pic>
      <p:pic>
        <p:nvPicPr>
          <p:cNvPr id="1416246" name="Picture 54"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33813" y="1997075"/>
            <a:ext cx="519112" cy="519113"/>
          </a:xfrm>
          <a:prstGeom prst="rect">
            <a:avLst/>
          </a:prstGeom>
          <a:noFill/>
          <a:extLst>
            <a:ext uri="{909E8E84-426E-40dd-AFC4-6F175D3DCCD1}">
              <a14:hiddenFill xmlns:a14="http://schemas.microsoft.com/office/drawing/2010/main">
                <a:solidFill>
                  <a:srgbClr val="FFFFFF"/>
                </a:solidFill>
              </a14:hiddenFill>
            </a:ext>
          </a:extLst>
        </p:spPr>
      </p:pic>
      <p:pic>
        <p:nvPicPr>
          <p:cNvPr id="1416247" name="Picture 55"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67238" y="3963988"/>
            <a:ext cx="519112"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16248" name="Picture 56" descr="MCj0431616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90988" y="3297238"/>
            <a:ext cx="519112"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16249" name="Picture 57" descr="MCj04316290000[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06850" y="628650"/>
            <a:ext cx="2230438" cy="2230438"/>
          </a:xfrm>
          <a:prstGeom prst="rect">
            <a:avLst/>
          </a:prstGeom>
          <a:noFill/>
          <a:extLst>
            <a:ext uri="{909E8E84-426E-40dd-AFC4-6F175D3DCCD1}">
              <a14:hiddenFill xmlns:a14="http://schemas.microsoft.com/office/drawing/2010/main">
                <a:solidFill>
                  <a:srgbClr val="FFFFFF"/>
                </a:solidFill>
              </a14:hiddenFill>
            </a:ext>
          </a:extLst>
        </p:spPr>
      </p:pic>
      <p:sp>
        <p:nvSpPr>
          <p:cNvPr id="1416250" name="Line 58"/>
          <p:cNvSpPr>
            <a:spLocks noChangeShapeType="1"/>
          </p:cNvSpPr>
          <p:nvPr/>
        </p:nvSpPr>
        <p:spPr bwMode="auto">
          <a:xfrm flipV="1">
            <a:off x="3998913" y="1244600"/>
            <a:ext cx="292100" cy="774700"/>
          </a:xfrm>
          <a:prstGeom prst="line">
            <a:avLst/>
          </a:prstGeom>
          <a:noFill/>
          <a:ln w="31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6251" name="Line 59"/>
          <p:cNvSpPr>
            <a:spLocks noChangeShapeType="1"/>
          </p:cNvSpPr>
          <p:nvPr/>
        </p:nvSpPr>
        <p:spPr bwMode="auto">
          <a:xfrm flipV="1">
            <a:off x="4268788" y="1876425"/>
            <a:ext cx="825500" cy="555625"/>
          </a:xfrm>
          <a:prstGeom prst="line">
            <a:avLst/>
          </a:prstGeom>
          <a:noFill/>
          <a:ln w="31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16252" name="Picture 60" descr="networkcard"/>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67225" y="801688"/>
            <a:ext cx="1054100" cy="1146175"/>
          </a:xfrm>
          <a:prstGeom prst="rect">
            <a:avLst/>
          </a:prstGeom>
          <a:noFill/>
          <a:extLst>
            <a:ext uri="{909E8E84-426E-40dd-AFC4-6F175D3DCCD1}">
              <a14:hiddenFill xmlns:a14="http://schemas.microsoft.com/office/drawing/2010/main">
                <a:solidFill>
                  <a:srgbClr val="FFFFFF"/>
                </a:solidFill>
              </a14:hiddenFill>
            </a:ext>
          </a:extLst>
        </p:spPr>
      </p:pic>
      <p:sp>
        <p:nvSpPr>
          <p:cNvPr id="1416253" name="AutoShape 61"/>
          <p:cNvSpPr>
            <a:spLocks noChangeArrowheads="1"/>
          </p:cNvSpPr>
          <p:nvPr/>
        </p:nvSpPr>
        <p:spPr bwMode="auto">
          <a:xfrm flipH="1">
            <a:off x="4999038" y="962025"/>
            <a:ext cx="304800" cy="411163"/>
          </a:xfrm>
          <a:prstGeom prst="lightningBol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16254" name="Picture 62" descr="MCj03710200000[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500688" y="3813175"/>
            <a:ext cx="485775" cy="681038"/>
          </a:xfrm>
          <a:prstGeom prst="rect">
            <a:avLst/>
          </a:prstGeom>
          <a:noFill/>
          <a:extLst>
            <a:ext uri="{909E8E84-426E-40dd-AFC4-6F175D3DCCD1}">
              <a14:hiddenFill xmlns:a14="http://schemas.microsoft.com/office/drawing/2010/main">
                <a:solidFill>
                  <a:srgbClr val="FFFFFF"/>
                </a:solidFill>
              </a14:hiddenFill>
            </a:ext>
          </a:extLst>
        </p:spPr>
      </p:pic>
      <p:pic>
        <p:nvPicPr>
          <p:cNvPr id="1416255" name="Picture 63" descr="MCj03710200000[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14775" y="3249613"/>
            <a:ext cx="485775" cy="681037"/>
          </a:xfrm>
          <a:prstGeom prst="rect">
            <a:avLst/>
          </a:prstGeom>
          <a:noFill/>
          <a:extLst>
            <a:ext uri="{909E8E84-426E-40dd-AFC4-6F175D3DCCD1}">
              <a14:hiddenFill xmlns:a14="http://schemas.microsoft.com/office/drawing/2010/main">
                <a:solidFill>
                  <a:srgbClr val="FFFFFF"/>
                </a:solidFill>
              </a14:hiddenFill>
            </a:ext>
          </a:extLst>
        </p:spPr>
      </p:pic>
      <p:pic>
        <p:nvPicPr>
          <p:cNvPr id="1416256" name="Picture 64" descr="MCj03710200000[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76575" y="4373563"/>
            <a:ext cx="485775" cy="681037"/>
          </a:xfrm>
          <a:prstGeom prst="rect">
            <a:avLst/>
          </a:prstGeom>
          <a:noFill/>
          <a:extLst>
            <a:ext uri="{909E8E84-426E-40dd-AFC4-6F175D3DCCD1}">
              <a14:hiddenFill xmlns:a14="http://schemas.microsoft.com/office/drawing/2010/main">
                <a:solidFill>
                  <a:srgbClr val="FFFFFF"/>
                </a:solidFill>
              </a14:hiddenFill>
            </a:ext>
          </a:extLst>
        </p:spPr>
      </p:pic>
      <p:pic>
        <p:nvPicPr>
          <p:cNvPr id="1416257" name="Picture 65" descr="MCj03886760000[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30888" y="636588"/>
            <a:ext cx="1816100" cy="384175"/>
          </a:xfrm>
          <a:prstGeom prst="rect">
            <a:avLst/>
          </a:prstGeom>
          <a:noFill/>
          <a:extLst>
            <a:ext uri="{909E8E84-426E-40dd-AFC4-6F175D3DCCD1}">
              <a14:hiddenFill xmlns:a14="http://schemas.microsoft.com/office/drawing/2010/main">
                <a:solidFill>
                  <a:srgbClr val="FFFFFF"/>
                </a:solidFill>
              </a14:hiddenFill>
            </a:ext>
          </a:extLst>
        </p:spPr>
      </p:pic>
      <p:pic>
        <p:nvPicPr>
          <p:cNvPr id="1416258" name="Picture 66" descr="MCj04325370000[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430963" y="481013"/>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416259" name="Picture 67" descr="spa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08425" y="509588"/>
            <a:ext cx="922338" cy="784225"/>
          </a:xfrm>
          <a:prstGeom prst="rect">
            <a:avLst/>
          </a:prstGeom>
          <a:noFill/>
          <a:extLst>
            <a:ext uri="{909E8E84-426E-40dd-AFC4-6F175D3DCCD1}">
              <a14:hiddenFill xmlns:a14="http://schemas.microsoft.com/office/drawing/2010/main">
                <a:solidFill>
                  <a:srgbClr val="FFFFFF"/>
                </a:solidFill>
              </a14:hiddenFill>
            </a:ext>
          </a:extLst>
        </p:spPr>
      </p:pic>
      <p:pic>
        <p:nvPicPr>
          <p:cNvPr id="1416260" name="Picture 68" descr="spa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57613" y="606425"/>
            <a:ext cx="922337" cy="784225"/>
          </a:xfrm>
          <a:prstGeom prst="rect">
            <a:avLst/>
          </a:prstGeom>
          <a:noFill/>
          <a:extLst>
            <a:ext uri="{909E8E84-426E-40dd-AFC4-6F175D3DCCD1}">
              <a14:hiddenFill xmlns:a14="http://schemas.microsoft.com/office/drawing/2010/main">
                <a:solidFill>
                  <a:srgbClr val="FFFFFF"/>
                </a:solidFill>
              </a14:hiddenFill>
            </a:ext>
          </a:extLst>
        </p:spPr>
      </p:pic>
      <p:sp>
        <p:nvSpPr>
          <p:cNvPr id="1416261" name="Freeform 69"/>
          <p:cNvSpPr>
            <a:spLocks/>
          </p:cNvSpPr>
          <p:nvPr/>
        </p:nvSpPr>
        <p:spPr bwMode="auto">
          <a:xfrm>
            <a:off x="1981200" y="1671638"/>
            <a:ext cx="2562225" cy="2767012"/>
          </a:xfrm>
          <a:custGeom>
            <a:avLst/>
            <a:gdLst>
              <a:gd name="T0" fmla="*/ 9 w 1614"/>
              <a:gd name="T1" fmla="*/ 3 h 1743"/>
              <a:gd name="T2" fmla="*/ 1614 w 1614"/>
              <a:gd name="T3" fmla="*/ 3 h 1743"/>
              <a:gd name="T4" fmla="*/ 1614 w 1614"/>
              <a:gd name="T5" fmla="*/ 663 h 1743"/>
              <a:gd name="T6" fmla="*/ 630 w 1614"/>
              <a:gd name="T7" fmla="*/ 1743 h 1743"/>
              <a:gd name="T8" fmla="*/ 0 w 1614"/>
              <a:gd name="T9" fmla="*/ 1101 h 1743"/>
              <a:gd name="T10" fmla="*/ 0 w 1614"/>
              <a:gd name="T11" fmla="*/ 0 h 1743"/>
              <a:gd name="T12" fmla="*/ 9 w 1614"/>
              <a:gd name="T13" fmla="*/ 3 h 1743"/>
            </a:gdLst>
            <a:ahLst/>
            <a:cxnLst>
              <a:cxn ang="0">
                <a:pos x="T0" y="T1"/>
              </a:cxn>
              <a:cxn ang="0">
                <a:pos x="T2" y="T3"/>
              </a:cxn>
              <a:cxn ang="0">
                <a:pos x="T4" y="T5"/>
              </a:cxn>
              <a:cxn ang="0">
                <a:pos x="T6" y="T7"/>
              </a:cxn>
              <a:cxn ang="0">
                <a:pos x="T8" y="T9"/>
              </a:cxn>
              <a:cxn ang="0">
                <a:pos x="T10" y="T11"/>
              </a:cxn>
              <a:cxn ang="0">
                <a:pos x="T12" y="T13"/>
              </a:cxn>
            </a:cxnLst>
            <a:rect l="0" t="0" r="r" b="b"/>
            <a:pathLst>
              <a:path w="1614" h="1743">
                <a:moveTo>
                  <a:pt x="9" y="3"/>
                </a:moveTo>
                <a:lnTo>
                  <a:pt x="1614" y="3"/>
                </a:lnTo>
                <a:lnTo>
                  <a:pt x="1614" y="663"/>
                </a:lnTo>
                <a:lnTo>
                  <a:pt x="630" y="1743"/>
                </a:lnTo>
                <a:lnTo>
                  <a:pt x="0" y="1101"/>
                </a:lnTo>
                <a:lnTo>
                  <a:pt x="0" y="0"/>
                </a:lnTo>
                <a:lnTo>
                  <a:pt x="9" y="3"/>
                </a:lnTo>
                <a:close/>
              </a:path>
            </a:pathLst>
          </a:custGeom>
          <a:noFill/>
          <a:ln w="19050" cap="flat" cmpd="sng">
            <a:solidFill>
              <a:schemeClr val="hlink"/>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lstStyle/>
          <a:p>
            <a:endParaRPr lang="en-US"/>
          </a:p>
        </p:txBody>
      </p:sp>
      <p:sp>
        <p:nvSpPr>
          <p:cNvPr id="1416262" name="Freeform 70"/>
          <p:cNvSpPr>
            <a:spLocks/>
          </p:cNvSpPr>
          <p:nvPr/>
        </p:nvSpPr>
        <p:spPr bwMode="auto">
          <a:xfrm>
            <a:off x="3038475" y="2819400"/>
            <a:ext cx="3648075" cy="2381250"/>
          </a:xfrm>
          <a:custGeom>
            <a:avLst/>
            <a:gdLst>
              <a:gd name="T0" fmla="*/ 0 w 2298"/>
              <a:gd name="T1" fmla="*/ 1056 h 1500"/>
              <a:gd name="T2" fmla="*/ 966 w 2298"/>
              <a:gd name="T3" fmla="*/ 0 h 1500"/>
              <a:gd name="T4" fmla="*/ 2298 w 2298"/>
              <a:gd name="T5" fmla="*/ 738 h 1500"/>
              <a:gd name="T6" fmla="*/ 2298 w 2298"/>
              <a:gd name="T7" fmla="*/ 1494 h 1500"/>
              <a:gd name="T8" fmla="*/ 18 w 2298"/>
              <a:gd name="T9" fmla="*/ 1500 h 1500"/>
              <a:gd name="T10" fmla="*/ 0 w 2298"/>
              <a:gd name="T11" fmla="*/ 1056 h 1500"/>
            </a:gdLst>
            <a:ahLst/>
            <a:cxnLst>
              <a:cxn ang="0">
                <a:pos x="T0" y="T1"/>
              </a:cxn>
              <a:cxn ang="0">
                <a:pos x="T2" y="T3"/>
              </a:cxn>
              <a:cxn ang="0">
                <a:pos x="T4" y="T5"/>
              </a:cxn>
              <a:cxn ang="0">
                <a:pos x="T6" y="T7"/>
              </a:cxn>
              <a:cxn ang="0">
                <a:pos x="T8" y="T9"/>
              </a:cxn>
              <a:cxn ang="0">
                <a:pos x="T10" y="T11"/>
              </a:cxn>
            </a:cxnLst>
            <a:rect l="0" t="0" r="r" b="b"/>
            <a:pathLst>
              <a:path w="2298" h="1500">
                <a:moveTo>
                  <a:pt x="0" y="1056"/>
                </a:moveTo>
                <a:lnTo>
                  <a:pt x="966" y="0"/>
                </a:lnTo>
                <a:lnTo>
                  <a:pt x="2298" y="738"/>
                </a:lnTo>
                <a:lnTo>
                  <a:pt x="2298" y="1494"/>
                </a:lnTo>
                <a:lnTo>
                  <a:pt x="18" y="1500"/>
                </a:lnTo>
                <a:lnTo>
                  <a:pt x="0" y="1056"/>
                </a:lnTo>
                <a:close/>
              </a:path>
            </a:pathLst>
          </a:custGeom>
          <a:noFill/>
          <a:ln w="19050" cap="flat" cmpd="sng">
            <a:solidFill>
              <a:schemeClr val="hlink"/>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lstStyle/>
          <a:p>
            <a:endParaRPr lang="en-US"/>
          </a:p>
        </p:txBody>
      </p:sp>
      <p:sp>
        <p:nvSpPr>
          <p:cNvPr id="1416263" name="Freeform 71"/>
          <p:cNvSpPr>
            <a:spLocks/>
          </p:cNvSpPr>
          <p:nvPr/>
        </p:nvSpPr>
        <p:spPr bwMode="auto">
          <a:xfrm>
            <a:off x="4619625" y="1676400"/>
            <a:ext cx="3781425" cy="2238375"/>
          </a:xfrm>
          <a:custGeom>
            <a:avLst/>
            <a:gdLst>
              <a:gd name="T0" fmla="*/ 0 w 2382"/>
              <a:gd name="T1" fmla="*/ 660 h 1410"/>
              <a:gd name="T2" fmla="*/ 0 w 2382"/>
              <a:gd name="T3" fmla="*/ 0 h 1410"/>
              <a:gd name="T4" fmla="*/ 2382 w 2382"/>
              <a:gd name="T5" fmla="*/ 12 h 1410"/>
              <a:gd name="T6" fmla="*/ 2376 w 2382"/>
              <a:gd name="T7" fmla="*/ 588 h 1410"/>
              <a:gd name="T8" fmla="*/ 1332 w 2382"/>
              <a:gd name="T9" fmla="*/ 1410 h 1410"/>
              <a:gd name="T10" fmla="*/ 0 w 2382"/>
              <a:gd name="T11" fmla="*/ 660 h 1410"/>
            </a:gdLst>
            <a:ahLst/>
            <a:cxnLst>
              <a:cxn ang="0">
                <a:pos x="T0" y="T1"/>
              </a:cxn>
              <a:cxn ang="0">
                <a:pos x="T2" y="T3"/>
              </a:cxn>
              <a:cxn ang="0">
                <a:pos x="T4" y="T5"/>
              </a:cxn>
              <a:cxn ang="0">
                <a:pos x="T6" y="T7"/>
              </a:cxn>
              <a:cxn ang="0">
                <a:pos x="T8" y="T9"/>
              </a:cxn>
              <a:cxn ang="0">
                <a:pos x="T10" y="T11"/>
              </a:cxn>
            </a:cxnLst>
            <a:rect l="0" t="0" r="r" b="b"/>
            <a:pathLst>
              <a:path w="2382" h="1410">
                <a:moveTo>
                  <a:pt x="0" y="660"/>
                </a:moveTo>
                <a:lnTo>
                  <a:pt x="0" y="0"/>
                </a:lnTo>
                <a:lnTo>
                  <a:pt x="2382" y="12"/>
                </a:lnTo>
                <a:lnTo>
                  <a:pt x="2376" y="588"/>
                </a:lnTo>
                <a:lnTo>
                  <a:pt x="1332" y="1410"/>
                </a:lnTo>
                <a:lnTo>
                  <a:pt x="0" y="660"/>
                </a:lnTo>
                <a:close/>
              </a:path>
            </a:pathLst>
          </a:custGeom>
          <a:noFill/>
          <a:ln w="19050" cap="flat" cmpd="sng">
            <a:solidFill>
              <a:schemeClr val="hlink"/>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lstStyle/>
          <a:p>
            <a:endParaRPr lang="en-US"/>
          </a:p>
        </p:txBody>
      </p:sp>
      <p:sp>
        <p:nvSpPr>
          <p:cNvPr id="1416264" name="Freeform 72"/>
          <p:cNvSpPr>
            <a:spLocks/>
          </p:cNvSpPr>
          <p:nvPr/>
        </p:nvSpPr>
        <p:spPr bwMode="auto">
          <a:xfrm>
            <a:off x="6772275" y="2752725"/>
            <a:ext cx="1657350" cy="2428875"/>
          </a:xfrm>
          <a:custGeom>
            <a:avLst/>
            <a:gdLst>
              <a:gd name="T0" fmla="*/ 0 w 1044"/>
              <a:gd name="T1" fmla="*/ 1530 h 1530"/>
              <a:gd name="T2" fmla="*/ 0 w 1044"/>
              <a:gd name="T3" fmla="*/ 774 h 1530"/>
              <a:gd name="T4" fmla="*/ 1020 w 1044"/>
              <a:gd name="T5" fmla="*/ 0 h 1530"/>
              <a:gd name="T6" fmla="*/ 1044 w 1044"/>
              <a:gd name="T7" fmla="*/ 1512 h 1530"/>
              <a:gd name="T8" fmla="*/ 0 w 1044"/>
              <a:gd name="T9" fmla="*/ 1530 h 1530"/>
            </a:gdLst>
            <a:ahLst/>
            <a:cxnLst>
              <a:cxn ang="0">
                <a:pos x="T0" y="T1"/>
              </a:cxn>
              <a:cxn ang="0">
                <a:pos x="T2" y="T3"/>
              </a:cxn>
              <a:cxn ang="0">
                <a:pos x="T4" y="T5"/>
              </a:cxn>
              <a:cxn ang="0">
                <a:pos x="T6" y="T7"/>
              </a:cxn>
              <a:cxn ang="0">
                <a:pos x="T8" y="T9"/>
              </a:cxn>
            </a:cxnLst>
            <a:rect l="0" t="0" r="r" b="b"/>
            <a:pathLst>
              <a:path w="1044" h="1530">
                <a:moveTo>
                  <a:pt x="0" y="1530"/>
                </a:moveTo>
                <a:lnTo>
                  <a:pt x="0" y="774"/>
                </a:lnTo>
                <a:lnTo>
                  <a:pt x="1020" y="0"/>
                </a:lnTo>
                <a:lnTo>
                  <a:pt x="1044" y="1512"/>
                </a:lnTo>
                <a:lnTo>
                  <a:pt x="0" y="1530"/>
                </a:lnTo>
                <a:close/>
              </a:path>
            </a:pathLst>
          </a:custGeom>
          <a:noFill/>
          <a:ln w="19050" cap="flat" cmpd="sng">
            <a:solidFill>
              <a:schemeClr val="hlink"/>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lstStyle/>
          <a:p>
            <a:endParaRPr lang="en-US"/>
          </a:p>
        </p:txBody>
      </p:sp>
      <p:pic>
        <p:nvPicPr>
          <p:cNvPr id="1416265" name="Picture 73" descr="MCj03491210000[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257800" y="1162050"/>
            <a:ext cx="1031875" cy="93821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1625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625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162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1625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1625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1625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1624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1416249"/>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416250"/>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416258"/>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416257"/>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416251"/>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416252"/>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416253"/>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141621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41619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162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41622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1623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416198">
                                            <p:txEl>
                                              <p:pRg st="1" end="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41619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41620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1621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41623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41622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41621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416220"/>
                                        </p:tgtEl>
                                        <p:attrNameLst>
                                          <p:attrName>style.visibility</p:attrName>
                                        </p:attrNameLst>
                                      </p:cBhvr>
                                      <p:to>
                                        <p:strVal val="visible"/>
                                      </p:to>
                                    </p:set>
                                  </p:childTnLst>
                                </p:cTn>
                              </p:par>
                            </p:childTnLst>
                          </p:cTn>
                        </p:par>
                        <p:par>
                          <p:cTn id="63" fill="hold" nodeType="afterGroup">
                            <p:stCondLst>
                              <p:cond delay="0"/>
                            </p:stCondLst>
                            <p:childTnLst>
                              <p:par>
                                <p:cTn id="64" presetID="1" presetClass="entr" presetSubtype="0" fill="hold" grpId="0" nodeType="afterEffect">
                                  <p:stCondLst>
                                    <p:cond delay="0"/>
                                  </p:stCondLst>
                                  <p:childTnLst>
                                    <p:set>
                                      <p:cBhvr>
                                        <p:cTn id="65" dur="1" fill="hold">
                                          <p:stCondLst>
                                            <p:cond delay="0"/>
                                          </p:stCondLst>
                                        </p:cTn>
                                        <p:tgtEl>
                                          <p:spTgt spid="1416261"/>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1416262"/>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141626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416264"/>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nodeType="clickEffect">
                                  <p:stCondLst>
                                    <p:cond delay="0"/>
                                  </p:stCondLst>
                                  <p:childTnLst>
                                    <p:set>
                                      <p:cBhvr>
                                        <p:cTn id="75" dur="1" fill="hold">
                                          <p:stCondLst>
                                            <p:cond delay="0"/>
                                          </p:stCondLst>
                                        </p:cTn>
                                        <p:tgtEl>
                                          <p:spTgt spid="1416265"/>
                                        </p:tgtEl>
                                        <p:attrNameLst>
                                          <p:attrName>style.visibility</p:attrName>
                                        </p:attrNameLst>
                                      </p:cBhvr>
                                      <p:to>
                                        <p:strVal val="visible"/>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1" presetClass="entr" presetSubtype="0" fill="hold" nodeType="clickEffect">
                                  <p:stCondLst>
                                    <p:cond delay="0"/>
                                  </p:stCondLst>
                                  <p:childTnLst>
                                    <p:set>
                                      <p:cBhvr>
                                        <p:cTn id="79" dur="1" fill="hold">
                                          <p:stCondLst>
                                            <p:cond delay="0"/>
                                          </p:stCondLst>
                                        </p:cTn>
                                        <p:tgtEl>
                                          <p:spTgt spid="1416196"/>
                                        </p:tgtEl>
                                        <p:attrNameLst>
                                          <p:attrName>style.visibility</p:attrName>
                                        </p:attrNameLst>
                                      </p:cBhvr>
                                      <p:to>
                                        <p:strVal val="visible"/>
                                      </p:to>
                                    </p:set>
                                  </p:childTnLst>
                                </p:cTn>
                              </p:par>
                              <p:par>
                                <p:cTn id="80" presetID="1" presetClass="entr" presetSubtype="0" fill="hold" nodeType="withEffect">
                                  <p:stCondLst>
                                    <p:cond delay="0"/>
                                  </p:stCondLst>
                                  <p:childTnLst>
                                    <p:set>
                                      <p:cBhvr>
                                        <p:cTn id="81" dur="1" fill="hold">
                                          <p:stCondLst>
                                            <p:cond delay="0"/>
                                          </p:stCondLst>
                                        </p:cTn>
                                        <p:tgtEl>
                                          <p:spTgt spid="1416259"/>
                                        </p:tgtEl>
                                        <p:attrNameLst>
                                          <p:attrName>style.visibility</p:attrName>
                                        </p:attrNameLst>
                                      </p:cBhvr>
                                      <p:to>
                                        <p:strVal val="visible"/>
                                      </p:to>
                                    </p:set>
                                  </p:childTnLst>
                                </p:cTn>
                              </p:par>
                              <p:par>
                                <p:cTn id="82" presetID="1" presetClass="entr" presetSubtype="0" fill="hold" nodeType="withEffect">
                                  <p:stCondLst>
                                    <p:cond delay="0"/>
                                  </p:stCondLst>
                                  <p:childTnLst>
                                    <p:set>
                                      <p:cBhvr>
                                        <p:cTn id="83" dur="1" fill="hold">
                                          <p:stCondLst>
                                            <p:cond delay="0"/>
                                          </p:stCondLst>
                                        </p:cTn>
                                        <p:tgtEl>
                                          <p:spTgt spid="1416260"/>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xit" presetSubtype="0" fill="hold" nodeType="clickEffect">
                                  <p:stCondLst>
                                    <p:cond delay="0"/>
                                  </p:stCondLst>
                                  <p:childTnLst>
                                    <p:set>
                                      <p:cBhvr>
                                        <p:cTn id="87" dur="1" fill="hold">
                                          <p:stCondLst>
                                            <p:cond delay="0"/>
                                          </p:stCondLst>
                                        </p:cTn>
                                        <p:tgtEl>
                                          <p:spTgt spid="1416265"/>
                                        </p:tgtEl>
                                        <p:attrNameLst>
                                          <p:attrName>style.visibility</p:attrName>
                                        </p:attrNameLst>
                                      </p:cBhvr>
                                      <p:to>
                                        <p:strVal val="hidden"/>
                                      </p:to>
                                    </p:set>
                                  </p:childTnLst>
                                </p:cTn>
                              </p:par>
                              <p:par>
                                <p:cTn id="88" presetID="1" presetClass="exit" presetSubtype="0" fill="hold" nodeType="withEffect">
                                  <p:stCondLst>
                                    <p:cond delay="0"/>
                                  </p:stCondLst>
                                  <p:childTnLst>
                                    <p:set>
                                      <p:cBhvr>
                                        <p:cTn id="89" dur="1" fill="hold">
                                          <p:stCondLst>
                                            <p:cond delay="0"/>
                                          </p:stCondLst>
                                        </p:cTn>
                                        <p:tgtEl>
                                          <p:spTgt spid="1416196"/>
                                        </p:tgtEl>
                                        <p:attrNameLst>
                                          <p:attrName>style.visibility</p:attrName>
                                        </p:attrNameLst>
                                      </p:cBhvr>
                                      <p:to>
                                        <p:strVal val="hidden"/>
                                      </p:to>
                                    </p:set>
                                  </p:childTnLst>
                                </p:cTn>
                              </p:par>
                              <p:par>
                                <p:cTn id="90" presetID="1" presetClass="exit" presetSubtype="0" fill="hold" nodeType="withEffect">
                                  <p:stCondLst>
                                    <p:cond delay="0"/>
                                  </p:stCondLst>
                                  <p:childTnLst>
                                    <p:set>
                                      <p:cBhvr>
                                        <p:cTn id="91" dur="1" fill="hold">
                                          <p:stCondLst>
                                            <p:cond delay="0"/>
                                          </p:stCondLst>
                                        </p:cTn>
                                        <p:tgtEl>
                                          <p:spTgt spid="1416259"/>
                                        </p:tgtEl>
                                        <p:attrNameLst>
                                          <p:attrName>style.visibility</p:attrName>
                                        </p:attrNameLst>
                                      </p:cBhvr>
                                      <p:to>
                                        <p:strVal val="hidden"/>
                                      </p:to>
                                    </p:set>
                                  </p:childTnLst>
                                </p:cTn>
                              </p:par>
                              <p:par>
                                <p:cTn id="92" presetID="1" presetClass="exit" presetSubtype="0" fill="hold" nodeType="withEffect">
                                  <p:stCondLst>
                                    <p:cond delay="0"/>
                                  </p:stCondLst>
                                  <p:childTnLst>
                                    <p:set>
                                      <p:cBhvr>
                                        <p:cTn id="93" dur="1" fill="hold">
                                          <p:stCondLst>
                                            <p:cond delay="0"/>
                                          </p:stCondLst>
                                        </p:cTn>
                                        <p:tgtEl>
                                          <p:spTgt spid="1416260"/>
                                        </p:tgtEl>
                                        <p:attrNameLst>
                                          <p:attrName>style.visibility</p:attrName>
                                        </p:attrNameLst>
                                      </p:cBhvr>
                                      <p:to>
                                        <p:strVal val="hidden"/>
                                      </p:to>
                                    </p:set>
                                  </p:childTnLst>
                                </p:cTn>
                              </p:par>
                              <p:par>
                                <p:cTn id="94" presetID="1" presetClass="entr" presetSubtype="0" fill="hold" grpId="0" nodeType="withEffect">
                                  <p:stCondLst>
                                    <p:cond delay="0"/>
                                  </p:stCondLst>
                                  <p:childTnLst>
                                    <p:set>
                                      <p:cBhvr>
                                        <p:cTn id="95" dur="1" fill="hold">
                                          <p:stCondLst>
                                            <p:cond delay="0"/>
                                          </p:stCondLst>
                                        </p:cTn>
                                        <p:tgtEl>
                                          <p:spTgt spid="1416194"/>
                                        </p:tgtEl>
                                        <p:attrNameLst>
                                          <p:attrName>style.visibility</p:attrName>
                                        </p:attrNameLst>
                                      </p:cBhvr>
                                      <p:to>
                                        <p:strVal val="visible"/>
                                      </p:to>
                                    </p:set>
                                  </p:childTnLst>
                                </p:cTn>
                              </p:par>
                            </p:childTnLst>
                          </p:cTn>
                        </p:par>
                      </p:childTnLst>
                    </p:cTn>
                  </p:par>
                  <p:par>
                    <p:cTn id="96" fill="hold" nodeType="clickPar">
                      <p:stCondLst>
                        <p:cond delay="indefinite"/>
                      </p:stCondLst>
                      <p:childTnLst>
                        <p:par>
                          <p:cTn id="97" fill="hold" nodeType="withGroup">
                            <p:stCondLst>
                              <p:cond delay="0"/>
                            </p:stCondLst>
                            <p:childTnLst>
                              <p:par>
                                <p:cTn id="98" presetID="1" presetClass="entr" presetSubtype="0" fill="hold" nodeType="clickEffect">
                                  <p:stCondLst>
                                    <p:cond delay="0"/>
                                  </p:stCondLst>
                                  <p:childTnLst>
                                    <p:set>
                                      <p:cBhvr>
                                        <p:cTn id="99" dur="1" fill="hold">
                                          <p:stCondLst>
                                            <p:cond delay="0"/>
                                          </p:stCondLst>
                                        </p:cTn>
                                        <p:tgtEl>
                                          <p:spTgt spid="1416195"/>
                                        </p:tgtEl>
                                        <p:attrNameLst>
                                          <p:attrName>style.visibility</p:attrName>
                                        </p:attrNameLst>
                                      </p:cBhvr>
                                      <p:to>
                                        <p:strVal val="visible"/>
                                      </p:to>
                                    </p:set>
                                  </p:childTnLst>
                                </p:cTn>
                              </p:par>
                            </p:childTnLst>
                          </p:cTn>
                        </p:par>
                        <p:par>
                          <p:cTn id="100" fill="hold" nodeType="afterGroup">
                            <p:stCondLst>
                              <p:cond delay="0"/>
                            </p:stCondLst>
                            <p:childTnLst>
                              <p:par>
                                <p:cTn id="101" presetID="1" presetClass="entr" presetSubtype="0" fill="hold" nodeType="afterEffect">
                                  <p:stCondLst>
                                    <p:cond delay="0"/>
                                  </p:stCondLst>
                                  <p:childTnLst>
                                    <p:set>
                                      <p:cBhvr>
                                        <p:cTn id="102" dur="1" fill="hold">
                                          <p:stCondLst>
                                            <p:cond delay="0"/>
                                          </p:stCondLst>
                                        </p:cTn>
                                        <p:tgtEl>
                                          <p:spTgt spid="1416255"/>
                                        </p:tgtEl>
                                        <p:attrNameLst>
                                          <p:attrName>style.visibility</p:attrName>
                                        </p:attrNameLst>
                                      </p:cBhvr>
                                      <p:to>
                                        <p:strVal val="visible"/>
                                      </p:to>
                                    </p:set>
                                  </p:childTnLst>
                                </p:cTn>
                              </p:par>
                            </p:childTnLst>
                          </p:cTn>
                        </p:par>
                        <p:par>
                          <p:cTn id="103" fill="hold" nodeType="afterGroup">
                            <p:stCondLst>
                              <p:cond delay="0"/>
                            </p:stCondLst>
                            <p:childTnLst>
                              <p:par>
                                <p:cTn id="104" presetID="1" presetClass="entr" presetSubtype="0" fill="hold" nodeType="afterEffect">
                                  <p:stCondLst>
                                    <p:cond delay="500"/>
                                  </p:stCondLst>
                                  <p:childTnLst>
                                    <p:set>
                                      <p:cBhvr>
                                        <p:cTn id="105" dur="1" fill="hold">
                                          <p:stCondLst>
                                            <p:cond delay="0"/>
                                          </p:stCondLst>
                                        </p:cTn>
                                        <p:tgtEl>
                                          <p:spTgt spid="1416254"/>
                                        </p:tgtEl>
                                        <p:attrNameLst>
                                          <p:attrName>style.visibility</p:attrName>
                                        </p:attrNameLst>
                                      </p:cBhvr>
                                      <p:to>
                                        <p:strVal val="visible"/>
                                      </p:to>
                                    </p:set>
                                  </p:childTnLst>
                                </p:cTn>
                              </p:par>
                            </p:childTnLst>
                          </p:cTn>
                        </p:par>
                        <p:par>
                          <p:cTn id="106" fill="hold" nodeType="afterGroup">
                            <p:stCondLst>
                              <p:cond delay="500"/>
                            </p:stCondLst>
                            <p:childTnLst>
                              <p:par>
                                <p:cTn id="107" presetID="1" presetClass="entr" presetSubtype="0" fill="hold" nodeType="afterEffect">
                                  <p:stCondLst>
                                    <p:cond delay="500"/>
                                  </p:stCondLst>
                                  <p:childTnLst>
                                    <p:set>
                                      <p:cBhvr>
                                        <p:cTn id="108" dur="1" fill="hold">
                                          <p:stCondLst>
                                            <p:cond delay="0"/>
                                          </p:stCondLst>
                                        </p:cTn>
                                        <p:tgtEl>
                                          <p:spTgt spid="14162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6194" grpId="0" animBg="1"/>
      <p:bldP spid="1416217" grpId="0" animBg="1"/>
      <p:bldP spid="1416218" grpId="0" animBg="1"/>
      <p:bldP spid="1416219" grpId="0" animBg="1"/>
      <p:bldP spid="1416220" grpId="0" animBg="1"/>
      <p:bldP spid="1416250" grpId="0" animBg="1"/>
      <p:bldP spid="1416250" grpId="1" animBg="1"/>
      <p:bldP spid="1416251" grpId="0" animBg="1"/>
      <p:bldP spid="1416251" grpId="1" animBg="1"/>
      <p:bldP spid="1416253" grpId="0" animBg="1"/>
      <p:bldP spid="1416253" grpId="1" animBg="1"/>
      <p:bldP spid="1416261" grpId="0" animBg="1"/>
      <p:bldP spid="1416262" grpId="0" animBg="1"/>
      <p:bldP spid="1416263" grpId="0" animBg="1"/>
      <p:bldP spid="141626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i="1">
                <a:solidFill>
                  <a:schemeClr val="tx1"/>
                </a:solidFill>
                <a:latin typeface="Tahoma" charset="0"/>
                <a:ea typeface="ＭＳ Ｐゴシック" charset="0"/>
                <a:cs typeface="ＭＳ Ｐゴシック" charset="0"/>
              </a:defRPr>
            </a:lvl1pPr>
            <a:lvl2pPr marL="742950" indent="-285750" eaLnBrk="0" hangingPunct="0">
              <a:defRPr sz="1600" i="1">
                <a:solidFill>
                  <a:schemeClr val="tx1"/>
                </a:solidFill>
                <a:latin typeface="Tahoma" charset="0"/>
                <a:ea typeface="ＭＳ Ｐゴシック" charset="0"/>
              </a:defRPr>
            </a:lvl2pPr>
            <a:lvl3pPr marL="1143000" indent="-228600" eaLnBrk="0" hangingPunct="0">
              <a:defRPr sz="1600" i="1">
                <a:solidFill>
                  <a:schemeClr val="tx1"/>
                </a:solidFill>
                <a:latin typeface="Tahoma" charset="0"/>
                <a:ea typeface="ＭＳ Ｐゴシック" charset="0"/>
              </a:defRPr>
            </a:lvl3pPr>
            <a:lvl4pPr marL="1600200" indent="-228600" eaLnBrk="0" hangingPunct="0">
              <a:defRPr sz="1600" i="1">
                <a:solidFill>
                  <a:schemeClr val="tx1"/>
                </a:solidFill>
                <a:latin typeface="Tahoma" charset="0"/>
                <a:ea typeface="ＭＳ Ｐゴシック" charset="0"/>
              </a:defRPr>
            </a:lvl4pPr>
            <a:lvl5pPr marL="2057400" indent="-228600" eaLnBrk="0" hangingPunct="0">
              <a:defRPr sz="1600" i="1">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i="1">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i="1">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i="1">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i="1">
                <a:solidFill>
                  <a:schemeClr val="tx1"/>
                </a:solidFill>
                <a:latin typeface="Tahoma" charset="0"/>
                <a:ea typeface="ＭＳ Ｐゴシック" charset="0"/>
              </a:defRPr>
            </a:lvl9pPr>
          </a:lstStyle>
          <a:p>
            <a:pPr eaLnBrk="1" hangingPunct="1"/>
            <a:fld id="{BC34A34D-72FE-9A4B-A472-F1D6735F7637}" type="slidenum">
              <a:rPr lang="en-GB" sz="1400" i="0"/>
              <a:pPr eaLnBrk="1" hangingPunct="1"/>
              <a:t>30</a:t>
            </a:fld>
            <a:endParaRPr lang="en-GB" sz="1400" i="0"/>
          </a:p>
        </p:txBody>
      </p:sp>
      <p:sp>
        <p:nvSpPr>
          <p:cNvPr id="93186" name="Rectangle 2"/>
          <p:cNvSpPr>
            <a:spLocks noGrp="1" noChangeArrowheads="1"/>
          </p:cNvSpPr>
          <p:nvPr>
            <p:ph type="title"/>
          </p:nvPr>
        </p:nvSpPr>
        <p:spPr/>
        <p:txBody>
          <a:bodyPr/>
          <a:lstStyle/>
          <a:p>
            <a:pPr eaLnBrk="1" hangingPunct="1"/>
            <a:r>
              <a:rPr lang="de-DE" sz="4000" dirty="0" err="1" smtClean="0">
                <a:latin typeface="Tahoma" charset="0"/>
              </a:rPr>
              <a:t>PeerReview</a:t>
            </a:r>
            <a:r>
              <a:rPr lang="de-DE" sz="4000" dirty="0" smtClean="0">
                <a:latin typeface="Tahoma" charset="0"/>
              </a:rPr>
              <a:t> </a:t>
            </a:r>
            <a:r>
              <a:rPr lang="de-DE" sz="4000" dirty="0" err="1" smtClean="0">
                <a:latin typeface="Tahoma" charset="0"/>
              </a:rPr>
              <a:t>extensions</a:t>
            </a:r>
            <a:endParaRPr lang="de-DE" sz="4000" dirty="0" smtClean="0">
              <a:latin typeface="Tahoma" charset="0"/>
            </a:endParaRPr>
          </a:p>
        </p:txBody>
      </p:sp>
      <p:sp>
        <p:nvSpPr>
          <p:cNvPr id="93187" name="Rectangle 3"/>
          <p:cNvSpPr>
            <a:spLocks noGrp="1" noChangeArrowheads="1"/>
          </p:cNvSpPr>
          <p:nvPr>
            <p:ph type="body" idx="1"/>
          </p:nvPr>
        </p:nvSpPr>
        <p:spPr>
          <a:xfrm>
            <a:off x="493343" y="1639756"/>
            <a:ext cx="8207375" cy="4829719"/>
          </a:xfrm>
        </p:spPr>
        <p:txBody>
          <a:bodyPr/>
          <a:lstStyle/>
          <a:p>
            <a:pPr marL="457200" eaLnBrk="1" hangingPunct="1"/>
            <a:r>
              <a:rPr lang="de-DE" dirty="0" smtClean="0">
                <a:latin typeface="Tahoma" charset="0"/>
              </a:rPr>
              <a:t>Accounts </a:t>
            </a:r>
            <a:r>
              <a:rPr lang="de-DE" dirty="0" err="1">
                <a:latin typeface="Tahoma" charset="0"/>
              </a:rPr>
              <a:t>for</a:t>
            </a:r>
            <a:r>
              <a:rPr lang="de-DE" dirty="0">
                <a:latin typeface="Tahoma" charset="0"/>
              </a:rPr>
              <a:t> </a:t>
            </a:r>
            <a:r>
              <a:rPr lang="de-DE" dirty="0" err="1">
                <a:latin typeface="Tahoma" charset="0"/>
              </a:rPr>
              <a:t>integrity</a:t>
            </a:r>
            <a:r>
              <a:rPr lang="de-DE" dirty="0">
                <a:latin typeface="Tahoma" charset="0"/>
              </a:rPr>
              <a:t> </a:t>
            </a:r>
            <a:r>
              <a:rPr lang="de-DE" dirty="0" err="1">
                <a:latin typeface="Tahoma" charset="0"/>
              </a:rPr>
              <a:t>only</a:t>
            </a:r>
            <a:endParaRPr lang="de-DE" dirty="0">
              <a:latin typeface="Tahoma" charset="0"/>
            </a:endParaRPr>
          </a:p>
          <a:p>
            <a:pPr marL="971550" lvl="1" indent="-457200" eaLnBrk="1" hangingPunct="1"/>
            <a:r>
              <a:rPr lang="de-DE" sz="2400" dirty="0" err="1">
                <a:latin typeface="Tahoma" charset="0"/>
              </a:rPr>
              <a:t>Trusted</a:t>
            </a:r>
            <a:r>
              <a:rPr lang="de-DE" sz="2400" dirty="0">
                <a:latin typeface="Tahoma" charset="0"/>
              </a:rPr>
              <a:t> AVMs </a:t>
            </a:r>
            <a:r>
              <a:rPr lang="de-DE" sz="2400" dirty="0" err="1">
                <a:latin typeface="Tahoma" charset="0"/>
              </a:rPr>
              <a:t>can</a:t>
            </a:r>
            <a:r>
              <a:rPr lang="de-DE" sz="2400" dirty="0">
                <a:latin typeface="Tahoma" charset="0"/>
              </a:rPr>
              <a:t> </a:t>
            </a:r>
            <a:r>
              <a:rPr lang="de-DE" sz="2400" dirty="0" err="1">
                <a:latin typeface="Tahoma" charset="0"/>
              </a:rPr>
              <a:t>account</a:t>
            </a:r>
            <a:r>
              <a:rPr lang="de-DE" sz="2400" dirty="0">
                <a:latin typeface="Tahoma" charset="0"/>
              </a:rPr>
              <a:t> </a:t>
            </a:r>
            <a:r>
              <a:rPr lang="de-DE" sz="2400" dirty="0" err="1">
                <a:latin typeface="Tahoma" charset="0"/>
              </a:rPr>
              <a:t>for</a:t>
            </a:r>
            <a:r>
              <a:rPr lang="de-DE" sz="2400" dirty="0">
                <a:latin typeface="Tahoma" charset="0"/>
              </a:rPr>
              <a:t> </a:t>
            </a:r>
            <a:r>
              <a:rPr lang="de-DE" sz="2400" dirty="0" err="1">
                <a:latin typeface="Tahoma" charset="0"/>
              </a:rPr>
              <a:t>information</a:t>
            </a:r>
            <a:r>
              <a:rPr lang="de-DE" sz="2400" dirty="0">
                <a:latin typeface="Tahoma" charset="0"/>
              </a:rPr>
              <a:t> </a:t>
            </a:r>
            <a:r>
              <a:rPr lang="de-DE" sz="2400" dirty="0" err="1" smtClean="0">
                <a:latin typeface="Tahoma" charset="0"/>
              </a:rPr>
              <a:t>flow</a:t>
            </a:r>
            <a:r>
              <a:rPr lang="de-DE" sz="2400" dirty="0" smtClean="0">
                <a:latin typeface="Tahoma" charset="0"/>
              </a:rPr>
              <a:t> </a:t>
            </a:r>
            <a:r>
              <a:rPr lang="de-DE" sz="2400" dirty="0">
                <a:latin typeface="Tahoma" charset="0"/>
              </a:rPr>
              <a:t>[</a:t>
            </a:r>
            <a:r>
              <a:rPr lang="de-DE" sz="2400" i="1" dirty="0" err="1">
                <a:latin typeface="Tahoma" charset="0"/>
              </a:rPr>
              <a:t>Haeberlen</a:t>
            </a:r>
            <a:r>
              <a:rPr lang="de-DE" sz="2400" i="1" dirty="0">
                <a:latin typeface="Tahoma" charset="0"/>
              </a:rPr>
              <a:t> et al. OSDI </a:t>
            </a:r>
            <a:r>
              <a:rPr lang="de-DE" sz="2400" i="1" dirty="0" smtClean="0">
                <a:latin typeface="Tahoma" charset="0"/>
              </a:rPr>
              <a:t>2010</a:t>
            </a:r>
            <a:r>
              <a:rPr lang="de-DE" sz="2400" dirty="0" smtClean="0">
                <a:latin typeface="Tahoma" charset="0"/>
              </a:rPr>
              <a:t>]</a:t>
            </a:r>
            <a:endParaRPr lang="de-DE" dirty="0">
              <a:latin typeface="Tahoma" charset="0"/>
            </a:endParaRPr>
          </a:p>
          <a:p>
            <a:pPr eaLnBrk="1" hangingPunct="1"/>
            <a:r>
              <a:rPr lang="de-DE" dirty="0" err="1" smtClean="0">
                <a:latin typeface="Tahoma" charset="0"/>
              </a:rPr>
              <a:t>Requires</a:t>
            </a:r>
            <a:r>
              <a:rPr lang="de-DE" dirty="0" smtClean="0">
                <a:latin typeface="Tahoma" charset="0"/>
              </a:rPr>
              <a:t> </a:t>
            </a:r>
            <a:r>
              <a:rPr lang="de-DE" dirty="0">
                <a:latin typeface="Tahoma" charset="0"/>
              </a:rPr>
              <a:t>a </a:t>
            </a:r>
            <a:r>
              <a:rPr lang="de-DE" dirty="0" err="1">
                <a:latin typeface="Tahoma" charset="0"/>
              </a:rPr>
              <a:t>public-key</a:t>
            </a:r>
            <a:r>
              <a:rPr lang="de-DE" dirty="0">
                <a:latin typeface="Tahoma" charset="0"/>
              </a:rPr>
              <a:t> </a:t>
            </a:r>
            <a:r>
              <a:rPr lang="de-DE" dirty="0" err="1">
                <a:latin typeface="Tahoma" charset="0"/>
              </a:rPr>
              <a:t>infrastructure</a:t>
            </a:r>
            <a:endParaRPr lang="de-DE" dirty="0">
              <a:latin typeface="Tahoma" charset="0"/>
            </a:endParaRPr>
          </a:p>
          <a:p>
            <a:pPr lvl="1" eaLnBrk="1" hangingPunct="1"/>
            <a:r>
              <a:rPr lang="de-DE" sz="2400" dirty="0" smtClean="0">
                <a:latin typeface="Tahoma" charset="0"/>
              </a:rPr>
              <a:t>Web</a:t>
            </a:r>
            <a:r>
              <a:rPr lang="de-DE" sz="2400" dirty="0">
                <a:latin typeface="Tahoma" charset="0"/>
              </a:rPr>
              <a:t>-</a:t>
            </a:r>
            <a:r>
              <a:rPr lang="de-DE" sz="2400" dirty="0" err="1">
                <a:latin typeface="Tahoma" charset="0"/>
              </a:rPr>
              <a:t>of</a:t>
            </a:r>
            <a:r>
              <a:rPr lang="de-DE" sz="2400" dirty="0">
                <a:latin typeface="Tahoma" charset="0"/>
              </a:rPr>
              <a:t>-trust (</a:t>
            </a:r>
            <a:r>
              <a:rPr lang="de-DE" sz="2400" dirty="0" err="1" smtClean="0">
                <a:latin typeface="Tahoma" charset="0"/>
              </a:rPr>
              <a:t>physical</a:t>
            </a:r>
            <a:r>
              <a:rPr lang="de-DE" sz="2400" dirty="0">
                <a:latin typeface="Tahoma" charset="0"/>
              </a:rPr>
              <a:t>/</a:t>
            </a:r>
            <a:r>
              <a:rPr lang="de-DE" sz="2400" dirty="0" err="1" smtClean="0">
                <a:latin typeface="Tahoma" charset="0"/>
              </a:rPr>
              <a:t>social</a:t>
            </a:r>
            <a:r>
              <a:rPr lang="de-DE" sz="2400" dirty="0" smtClean="0">
                <a:latin typeface="Tahoma" charset="0"/>
              </a:rPr>
              <a:t> </a:t>
            </a:r>
            <a:r>
              <a:rPr lang="de-DE" sz="2400" dirty="0" err="1">
                <a:latin typeface="Tahoma" charset="0"/>
              </a:rPr>
              <a:t>network</a:t>
            </a:r>
            <a:r>
              <a:rPr lang="de-DE" sz="2400" dirty="0">
                <a:latin typeface="Tahoma" charset="0"/>
              </a:rPr>
              <a:t>) </a:t>
            </a:r>
            <a:r>
              <a:rPr lang="de-DE" sz="2400" dirty="0" smtClean="0">
                <a:latin typeface="Tahoma" charset="0"/>
              </a:rPr>
              <a:t>[</a:t>
            </a:r>
            <a:r>
              <a:rPr lang="de-DE" sz="2400" dirty="0" err="1" smtClean="0">
                <a:latin typeface="Tahoma" charset="0"/>
              </a:rPr>
              <a:t>Haeberlen</a:t>
            </a:r>
            <a:r>
              <a:rPr lang="de-DE" sz="2400" dirty="0" smtClean="0">
                <a:latin typeface="Tahoma" charset="0"/>
              </a:rPr>
              <a:t> et al. NSDI  2009]</a:t>
            </a:r>
            <a:endParaRPr lang="de-DE" sz="2800" dirty="0" smtClean="0">
              <a:latin typeface="Tahoma" charset="0"/>
            </a:endParaRPr>
          </a:p>
          <a:p>
            <a:pPr eaLnBrk="1" hangingPunct="1"/>
            <a:r>
              <a:rPr lang="de-DE" dirty="0" smtClean="0">
                <a:latin typeface="Tahoma" charset="0"/>
              </a:rPr>
              <a:t>Audit </a:t>
            </a:r>
            <a:r>
              <a:rPr lang="de-DE" dirty="0" err="1" smtClean="0">
                <a:latin typeface="Tahoma" charset="0"/>
              </a:rPr>
              <a:t>requires</a:t>
            </a:r>
            <a:r>
              <a:rPr lang="de-DE" dirty="0" smtClean="0">
                <a:latin typeface="Tahoma" charset="0"/>
              </a:rPr>
              <a:t> O(</a:t>
            </a:r>
            <a:r>
              <a:rPr lang="de-DE" i="1" dirty="0" smtClean="0">
                <a:latin typeface="Tahoma" charset="0"/>
              </a:rPr>
              <a:t>#</a:t>
            </a:r>
            <a:r>
              <a:rPr lang="de-DE" i="1" dirty="0" err="1" smtClean="0">
                <a:latin typeface="Tahoma" charset="0"/>
              </a:rPr>
              <a:t>msgs</a:t>
            </a:r>
            <a:r>
              <a:rPr lang="de-DE" dirty="0" smtClean="0">
                <a:latin typeface="Tahoma" charset="0"/>
              </a:rPr>
              <a:t>) </a:t>
            </a:r>
            <a:r>
              <a:rPr lang="de-DE" dirty="0" err="1" smtClean="0">
                <a:latin typeface="Tahoma" charset="0"/>
              </a:rPr>
              <a:t>signature</a:t>
            </a:r>
            <a:r>
              <a:rPr lang="de-DE" dirty="0" smtClean="0">
                <a:latin typeface="Tahoma" charset="0"/>
              </a:rPr>
              <a:t> </a:t>
            </a:r>
            <a:r>
              <a:rPr lang="de-DE" dirty="0" err="1" smtClean="0">
                <a:latin typeface="Tahoma" charset="0"/>
              </a:rPr>
              <a:t>verifications</a:t>
            </a:r>
            <a:endParaRPr lang="de-DE" dirty="0" smtClean="0">
              <a:latin typeface="Tahoma" charset="0"/>
            </a:endParaRPr>
          </a:p>
          <a:p>
            <a:pPr lvl="1" eaLnBrk="1" hangingPunct="1"/>
            <a:r>
              <a:rPr lang="de-DE" sz="2400" dirty="0" err="1">
                <a:latin typeface="Tahoma" charset="0"/>
              </a:rPr>
              <a:t>C</a:t>
            </a:r>
            <a:r>
              <a:rPr lang="de-DE" sz="2400" dirty="0" err="1" smtClean="0">
                <a:latin typeface="Tahoma" charset="0"/>
              </a:rPr>
              <a:t>entralized</a:t>
            </a:r>
            <a:r>
              <a:rPr lang="de-DE" sz="2400" dirty="0" smtClean="0">
                <a:latin typeface="Tahoma" charset="0"/>
              </a:rPr>
              <a:t> </a:t>
            </a:r>
            <a:r>
              <a:rPr lang="de-DE" sz="2400" dirty="0" err="1" smtClean="0">
                <a:latin typeface="Tahoma" charset="0"/>
              </a:rPr>
              <a:t>audit</a:t>
            </a:r>
            <a:r>
              <a:rPr lang="de-DE" sz="2400" dirty="0" smtClean="0">
                <a:latin typeface="Tahoma" charset="0"/>
              </a:rPr>
              <a:t> </a:t>
            </a:r>
            <a:r>
              <a:rPr lang="de-DE" sz="2400" dirty="0" err="1" smtClean="0">
                <a:latin typeface="Tahoma" charset="0"/>
              </a:rPr>
              <a:t>implementation</a:t>
            </a:r>
            <a:r>
              <a:rPr lang="de-DE" sz="2400" dirty="0" smtClean="0">
                <a:latin typeface="Tahoma" charset="0"/>
              </a:rPr>
              <a:t> [</a:t>
            </a:r>
            <a:r>
              <a:rPr lang="de-DE" sz="2400" i="1" dirty="0" err="1" smtClean="0">
                <a:latin typeface="Tahoma" charset="0"/>
              </a:rPr>
              <a:t>Aditya</a:t>
            </a:r>
            <a:r>
              <a:rPr lang="de-DE" sz="2400" i="1" dirty="0" smtClean="0">
                <a:latin typeface="Tahoma" charset="0"/>
              </a:rPr>
              <a:t> et al. NSDI 2012</a:t>
            </a:r>
            <a:r>
              <a:rPr lang="de-DE" sz="2400" dirty="0" smtClean="0">
                <a:latin typeface="Tahoma" charset="0"/>
              </a:rPr>
              <a:t>]</a:t>
            </a:r>
          </a:p>
          <a:p>
            <a:pPr marL="457200" eaLnBrk="1" hangingPunct="1"/>
            <a:r>
              <a:rPr lang="de-DE" dirty="0">
                <a:latin typeface="Tahoma" charset="0"/>
              </a:rPr>
              <a:t>Audit </a:t>
            </a:r>
            <a:r>
              <a:rPr lang="de-DE" dirty="0" err="1">
                <a:latin typeface="Tahoma" charset="0"/>
              </a:rPr>
              <a:t>requires</a:t>
            </a:r>
            <a:r>
              <a:rPr lang="de-DE" dirty="0">
                <a:latin typeface="Tahoma" charset="0"/>
              </a:rPr>
              <a:t> a </a:t>
            </a:r>
            <a:r>
              <a:rPr lang="de-DE" dirty="0" err="1">
                <a:latin typeface="Tahoma" charset="0"/>
              </a:rPr>
              <a:t>state</a:t>
            </a:r>
            <a:r>
              <a:rPr lang="de-DE" dirty="0">
                <a:latin typeface="Tahoma" charset="0"/>
              </a:rPr>
              <a:t> </a:t>
            </a:r>
            <a:r>
              <a:rPr lang="de-DE" dirty="0" err="1">
                <a:latin typeface="Tahoma" charset="0"/>
              </a:rPr>
              <a:t>snapshot</a:t>
            </a:r>
            <a:endParaRPr lang="de-DE" dirty="0">
              <a:latin typeface="Tahoma" charset="0"/>
            </a:endParaRPr>
          </a:p>
          <a:p>
            <a:pPr marL="857250" lvl="1" eaLnBrk="1" hangingPunct="1"/>
            <a:r>
              <a:rPr lang="de-DE" sz="2400" dirty="0" err="1">
                <a:latin typeface="Tahoma" charset="0"/>
              </a:rPr>
              <a:t>Versioning</a:t>
            </a:r>
            <a:r>
              <a:rPr lang="de-DE" sz="2400" dirty="0">
                <a:latin typeface="Tahoma" charset="0"/>
              </a:rPr>
              <a:t> </a:t>
            </a:r>
            <a:r>
              <a:rPr lang="de-DE" sz="2400" dirty="0" err="1">
                <a:latin typeface="Tahoma" charset="0"/>
              </a:rPr>
              <a:t>database</a:t>
            </a:r>
            <a:r>
              <a:rPr lang="de-DE" sz="2400" dirty="0">
                <a:latin typeface="Tahoma" charset="0"/>
              </a:rPr>
              <a:t>?</a:t>
            </a:r>
            <a:endParaRPr lang="de-DE" dirty="0">
              <a:latin typeface="Tahoma" charset="0"/>
            </a:endParaRPr>
          </a:p>
          <a:p>
            <a:pPr eaLnBrk="1" hangingPunct="1"/>
            <a:endParaRPr lang="de-DE" sz="2400" dirty="0" smtClean="0">
              <a:latin typeface="Tahoma" charset="0"/>
            </a:endParaRPr>
          </a:p>
          <a:p>
            <a:pPr marL="571500" indent="-457200" eaLnBrk="1" hangingPunct="1"/>
            <a:endParaRPr lang="de-DE" sz="2400" dirty="0">
              <a:latin typeface="Tahoma" charset="0"/>
            </a:endParaRPr>
          </a:p>
          <a:p>
            <a:pPr lvl="1" eaLnBrk="1" hangingPunct="1"/>
            <a:endParaRPr lang="de-DE" sz="2400" dirty="0">
              <a:latin typeface="Tahoma" charset="0"/>
            </a:endParaRPr>
          </a:p>
          <a:p>
            <a:pPr eaLnBrk="1" hangingPunct="1"/>
            <a:endParaRPr lang="de-DE" sz="2400" dirty="0">
              <a:latin typeface="Tahoma" charset="0"/>
            </a:endParaRPr>
          </a:p>
          <a:p>
            <a:pPr lvl="1" eaLnBrk="1" hangingPunct="1"/>
            <a:endParaRPr lang="de-DE" dirty="0">
              <a:latin typeface="Tahoma" charset="0"/>
            </a:endParaRPr>
          </a:p>
        </p:txBody>
      </p:sp>
    </p:spTree>
    <p:extLst>
      <p:ext uri="{BB962C8B-B14F-4D97-AF65-F5344CB8AC3E}">
        <p14:creationId xmlns:p14="http://schemas.microsoft.com/office/powerpoint/2010/main" val="4834866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BC1832B-32BA-AC44-904A-E87AF28F2CCD}" type="slidenum">
              <a:rPr lang="en-GB"/>
              <a:pPr/>
              <a:t>31</a:t>
            </a:fld>
            <a:endParaRPr lang="en-GB"/>
          </a:p>
        </p:txBody>
      </p:sp>
      <p:sp>
        <p:nvSpPr>
          <p:cNvPr id="1459202" name="Rectangle 2"/>
          <p:cNvSpPr>
            <a:spLocks noGrp="1" noChangeArrowheads="1"/>
          </p:cNvSpPr>
          <p:nvPr>
            <p:ph type="title"/>
          </p:nvPr>
        </p:nvSpPr>
        <p:spPr/>
        <p:txBody>
          <a:bodyPr/>
          <a:lstStyle/>
          <a:p>
            <a:r>
              <a:rPr lang="de-DE"/>
              <a:t>PeerReview summary</a:t>
            </a:r>
          </a:p>
        </p:txBody>
      </p:sp>
      <p:sp>
        <p:nvSpPr>
          <p:cNvPr id="1459203" name="Rectangle 3"/>
          <p:cNvSpPr>
            <a:spLocks noGrp="1" noChangeArrowheads="1"/>
          </p:cNvSpPr>
          <p:nvPr>
            <p:ph type="body" idx="1"/>
          </p:nvPr>
        </p:nvSpPr>
        <p:spPr>
          <a:xfrm>
            <a:off x="990600" y="1403349"/>
            <a:ext cx="7721600" cy="5198323"/>
          </a:xfrm>
        </p:spPr>
        <p:txBody>
          <a:bodyPr/>
          <a:lstStyle/>
          <a:p>
            <a:r>
              <a:rPr lang="de-DE" sz="2400" dirty="0" err="1"/>
              <a:t>Accountability</a:t>
            </a:r>
            <a:r>
              <a:rPr lang="de-DE" sz="2400" dirty="0"/>
              <a:t> </a:t>
            </a:r>
            <a:r>
              <a:rPr lang="de-DE" sz="2400" dirty="0" err="1"/>
              <a:t>is</a:t>
            </a:r>
            <a:r>
              <a:rPr lang="de-DE" sz="2400" dirty="0"/>
              <a:t> a </a:t>
            </a:r>
            <a:r>
              <a:rPr lang="de-DE" sz="2400" dirty="0" err="1"/>
              <a:t>new</a:t>
            </a:r>
            <a:r>
              <a:rPr lang="de-DE" sz="2400" dirty="0"/>
              <a:t> </a:t>
            </a:r>
            <a:r>
              <a:rPr lang="de-DE" sz="2400" dirty="0" err="1">
                <a:solidFill>
                  <a:srgbClr val="FF9900"/>
                </a:solidFill>
              </a:rPr>
              <a:t>approach</a:t>
            </a:r>
            <a:r>
              <a:rPr lang="de-DE" sz="2400" dirty="0"/>
              <a:t> </a:t>
            </a:r>
            <a:r>
              <a:rPr lang="de-DE" sz="2400" dirty="0" err="1"/>
              <a:t>to</a:t>
            </a:r>
            <a:r>
              <a:rPr lang="de-DE" sz="2400" dirty="0"/>
              <a:t> </a:t>
            </a:r>
            <a:r>
              <a:rPr lang="de-DE" sz="2400" dirty="0" err="1"/>
              <a:t>handling</a:t>
            </a:r>
            <a:r>
              <a:rPr lang="de-DE" sz="2400" dirty="0"/>
              <a:t/>
            </a:r>
            <a:br>
              <a:rPr lang="de-DE" sz="2400" dirty="0"/>
            </a:br>
            <a:r>
              <a:rPr lang="de-DE" sz="2400" dirty="0" err="1"/>
              <a:t>faults</a:t>
            </a:r>
            <a:r>
              <a:rPr lang="de-DE" sz="2400" dirty="0"/>
              <a:t> in </a:t>
            </a:r>
            <a:r>
              <a:rPr lang="de-DE" sz="2400" dirty="0" err="1"/>
              <a:t>distributed</a:t>
            </a:r>
            <a:r>
              <a:rPr lang="de-DE" sz="2400" dirty="0"/>
              <a:t> </a:t>
            </a:r>
            <a:r>
              <a:rPr lang="de-DE" sz="2400" dirty="0" err="1"/>
              <a:t>systems</a:t>
            </a:r>
            <a:endParaRPr lang="de-DE" sz="2400" dirty="0"/>
          </a:p>
          <a:p>
            <a:pPr lvl="1"/>
            <a:r>
              <a:rPr lang="de-DE" sz="2000" dirty="0" err="1"/>
              <a:t>detects</a:t>
            </a:r>
            <a:r>
              <a:rPr lang="de-DE" sz="2000" dirty="0"/>
              <a:t> </a:t>
            </a:r>
            <a:r>
              <a:rPr lang="de-DE" sz="2000" dirty="0" err="1"/>
              <a:t>faults</a:t>
            </a:r>
            <a:endParaRPr lang="de-DE" sz="2000" dirty="0"/>
          </a:p>
          <a:p>
            <a:pPr lvl="1"/>
            <a:r>
              <a:rPr lang="de-DE" sz="2000" dirty="0" err="1"/>
              <a:t>identifies</a:t>
            </a:r>
            <a:r>
              <a:rPr lang="de-DE" sz="2000" dirty="0"/>
              <a:t> </a:t>
            </a:r>
            <a:r>
              <a:rPr lang="de-DE" sz="2000" dirty="0" err="1"/>
              <a:t>the</a:t>
            </a:r>
            <a:r>
              <a:rPr lang="de-DE" sz="2000" dirty="0"/>
              <a:t> </a:t>
            </a:r>
            <a:r>
              <a:rPr lang="de-DE" sz="2000" dirty="0" err="1"/>
              <a:t>faulty</a:t>
            </a:r>
            <a:r>
              <a:rPr lang="de-DE" sz="2000" dirty="0"/>
              <a:t> </a:t>
            </a:r>
            <a:r>
              <a:rPr lang="de-DE" sz="2000" dirty="0" err="1"/>
              <a:t>nodes</a:t>
            </a:r>
            <a:endParaRPr lang="de-DE" sz="2000" dirty="0"/>
          </a:p>
          <a:p>
            <a:pPr lvl="1"/>
            <a:r>
              <a:rPr lang="de-DE" sz="2000" dirty="0" err="1"/>
              <a:t>produces</a:t>
            </a:r>
            <a:r>
              <a:rPr lang="de-DE" sz="2000" dirty="0"/>
              <a:t> </a:t>
            </a:r>
            <a:r>
              <a:rPr lang="de-DE" sz="2000" dirty="0" err="1"/>
              <a:t>evidence</a:t>
            </a:r>
            <a:endParaRPr lang="de-DE" sz="2000" dirty="0"/>
          </a:p>
          <a:p>
            <a:r>
              <a:rPr lang="de-DE" sz="2400" dirty="0" err="1"/>
              <a:t>Our</a:t>
            </a:r>
            <a:r>
              <a:rPr lang="de-DE" sz="2400" dirty="0"/>
              <a:t> </a:t>
            </a:r>
            <a:r>
              <a:rPr lang="de-DE" sz="2400" dirty="0" err="1">
                <a:solidFill>
                  <a:srgbClr val="FF9900"/>
                </a:solidFill>
              </a:rPr>
              <a:t>practical</a:t>
            </a:r>
            <a:r>
              <a:rPr lang="de-DE" sz="2400" dirty="0">
                <a:solidFill>
                  <a:srgbClr val="FF9900"/>
                </a:solidFill>
              </a:rPr>
              <a:t> </a:t>
            </a:r>
            <a:r>
              <a:rPr lang="de-DE" sz="2400" dirty="0" err="1">
                <a:solidFill>
                  <a:srgbClr val="FF9900"/>
                </a:solidFill>
              </a:rPr>
              <a:t>definition</a:t>
            </a:r>
            <a:r>
              <a:rPr lang="de-DE" sz="2400" dirty="0"/>
              <a:t> </a:t>
            </a:r>
            <a:r>
              <a:rPr lang="de-DE" sz="2400" dirty="0" err="1"/>
              <a:t>of</a:t>
            </a:r>
            <a:r>
              <a:rPr lang="de-DE" sz="2400" dirty="0"/>
              <a:t> </a:t>
            </a:r>
            <a:r>
              <a:rPr lang="de-DE" sz="2400" dirty="0" err="1"/>
              <a:t>accountability</a:t>
            </a:r>
            <a:r>
              <a:rPr lang="de-DE" sz="2400" dirty="0"/>
              <a:t>:</a:t>
            </a:r>
          </a:p>
          <a:p>
            <a:pPr>
              <a:buFont typeface="Wingdings" charset="0"/>
              <a:buNone/>
            </a:pPr>
            <a:r>
              <a:rPr lang="de-DE" sz="2000" dirty="0"/>
              <a:t>		</a:t>
            </a:r>
            <a:r>
              <a:rPr lang="de-DE" sz="2000" dirty="0" err="1"/>
              <a:t>Whenever</a:t>
            </a:r>
            <a:r>
              <a:rPr lang="de-DE" sz="2000" dirty="0"/>
              <a:t> a fault </a:t>
            </a:r>
            <a:r>
              <a:rPr lang="de-DE" sz="2000" dirty="0" err="1"/>
              <a:t>is</a:t>
            </a:r>
            <a:r>
              <a:rPr lang="de-DE" sz="2000" dirty="0"/>
              <a:t> </a:t>
            </a:r>
            <a:r>
              <a:rPr lang="de-DE" sz="2000" dirty="0" err="1"/>
              <a:t>observed</a:t>
            </a:r>
            <a:r>
              <a:rPr lang="de-DE" sz="2000" dirty="0"/>
              <a:t> </a:t>
            </a:r>
            <a:r>
              <a:rPr lang="de-DE" sz="2000" dirty="0" err="1"/>
              <a:t>by</a:t>
            </a:r>
            <a:r>
              <a:rPr lang="de-DE" sz="2000" dirty="0"/>
              <a:t> a </a:t>
            </a:r>
            <a:r>
              <a:rPr lang="de-DE" sz="2000" dirty="0" err="1"/>
              <a:t>correct</a:t>
            </a:r>
            <a:r>
              <a:rPr lang="de-DE" sz="2000" dirty="0"/>
              <a:t> </a:t>
            </a:r>
            <a:r>
              <a:rPr lang="de-DE" sz="2000" dirty="0" err="1"/>
              <a:t>node</a:t>
            </a:r>
            <a:r>
              <a:rPr lang="de-DE" sz="2000" dirty="0"/>
              <a:t>, </a:t>
            </a:r>
            <a:br>
              <a:rPr lang="de-DE" sz="2000" dirty="0"/>
            </a:br>
            <a:r>
              <a:rPr lang="de-DE" sz="2000" dirty="0"/>
              <a:t>	</a:t>
            </a:r>
            <a:r>
              <a:rPr lang="de-DE" sz="2000" dirty="0" err="1"/>
              <a:t>the</a:t>
            </a:r>
            <a:r>
              <a:rPr lang="de-DE" sz="2000" dirty="0"/>
              <a:t> </a:t>
            </a:r>
            <a:r>
              <a:rPr lang="de-DE" sz="2000" dirty="0" err="1"/>
              <a:t>system</a:t>
            </a:r>
            <a:r>
              <a:rPr lang="de-DE" sz="2000" dirty="0"/>
              <a:t> </a:t>
            </a:r>
            <a:r>
              <a:rPr lang="de-DE" sz="2000" dirty="0" err="1"/>
              <a:t>eventually</a:t>
            </a:r>
            <a:r>
              <a:rPr lang="de-DE" sz="2000" dirty="0"/>
              <a:t> </a:t>
            </a:r>
            <a:r>
              <a:rPr lang="de-DE" sz="2000" dirty="0" err="1"/>
              <a:t>generates</a:t>
            </a:r>
            <a:r>
              <a:rPr lang="de-DE" sz="2000" dirty="0"/>
              <a:t> </a:t>
            </a:r>
            <a:r>
              <a:rPr lang="de-DE" sz="2000" dirty="0" err="1"/>
              <a:t>verifiable</a:t>
            </a:r>
            <a:r>
              <a:rPr lang="de-DE" sz="2000" dirty="0"/>
              <a:t> </a:t>
            </a:r>
            <a:r>
              <a:rPr lang="de-DE" sz="2000" dirty="0" err="1"/>
              <a:t>evidence</a:t>
            </a:r>
            <a:r>
              <a:rPr lang="de-DE" sz="2000" dirty="0"/>
              <a:t/>
            </a:r>
            <a:br>
              <a:rPr lang="de-DE" sz="2000" dirty="0"/>
            </a:br>
            <a:r>
              <a:rPr lang="de-DE" sz="2000" dirty="0"/>
              <a:t>	</a:t>
            </a:r>
            <a:r>
              <a:rPr lang="de-DE" sz="2000" dirty="0" err="1"/>
              <a:t>against</a:t>
            </a:r>
            <a:r>
              <a:rPr lang="de-DE" sz="2000" dirty="0"/>
              <a:t> a </a:t>
            </a:r>
            <a:r>
              <a:rPr lang="de-DE" sz="2000" dirty="0" err="1"/>
              <a:t>faulty</a:t>
            </a:r>
            <a:r>
              <a:rPr lang="de-DE" sz="2000" dirty="0"/>
              <a:t> </a:t>
            </a:r>
            <a:r>
              <a:rPr lang="de-DE" sz="2000" dirty="0" err="1"/>
              <a:t>node</a:t>
            </a:r>
            <a:endParaRPr lang="de-DE" sz="2000" dirty="0"/>
          </a:p>
          <a:p>
            <a:r>
              <a:rPr lang="de-DE" sz="2400" dirty="0" err="1"/>
              <a:t>PeerReview</a:t>
            </a:r>
            <a:r>
              <a:rPr lang="de-DE" sz="2400" dirty="0"/>
              <a:t>: A </a:t>
            </a:r>
            <a:r>
              <a:rPr lang="de-DE" sz="2400" dirty="0" err="1">
                <a:solidFill>
                  <a:srgbClr val="FF9900"/>
                </a:solidFill>
              </a:rPr>
              <a:t>system</a:t>
            </a:r>
            <a:r>
              <a:rPr lang="de-DE" sz="2400" dirty="0"/>
              <a:t> </a:t>
            </a:r>
            <a:r>
              <a:rPr lang="de-DE" sz="2400" dirty="0" err="1"/>
              <a:t>that</a:t>
            </a:r>
            <a:r>
              <a:rPr lang="de-DE" sz="2400" dirty="0"/>
              <a:t> </a:t>
            </a:r>
            <a:r>
              <a:rPr lang="de-DE" sz="2400" dirty="0" err="1"/>
              <a:t>enforces</a:t>
            </a:r>
            <a:r>
              <a:rPr lang="de-DE" sz="2400" dirty="0"/>
              <a:t> </a:t>
            </a:r>
            <a:r>
              <a:rPr lang="de-DE" sz="2400" dirty="0" err="1" smtClean="0"/>
              <a:t>accountability</a:t>
            </a:r>
            <a:endParaRPr lang="de-DE" sz="2400" dirty="0"/>
          </a:p>
          <a:p>
            <a:pPr lvl="1"/>
            <a:r>
              <a:rPr lang="de-DE" sz="2000" dirty="0" err="1"/>
              <a:t>Offers</a:t>
            </a:r>
            <a:r>
              <a:rPr lang="de-DE" sz="2000" dirty="0"/>
              <a:t> </a:t>
            </a:r>
            <a:r>
              <a:rPr lang="de-DE" sz="2000" dirty="0" err="1"/>
              <a:t>provable</a:t>
            </a:r>
            <a:r>
              <a:rPr lang="de-DE" sz="2000" dirty="0"/>
              <a:t> </a:t>
            </a:r>
            <a:r>
              <a:rPr lang="de-DE" sz="2000" dirty="0" err="1"/>
              <a:t>guarantees</a:t>
            </a:r>
            <a:r>
              <a:rPr lang="de-DE" sz="2000" dirty="0"/>
              <a:t> </a:t>
            </a:r>
            <a:r>
              <a:rPr lang="de-DE" sz="2000" dirty="0" err="1"/>
              <a:t>and</a:t>
            </a:r>
            <a:r>
              <a:rPr lang="de-DE" sz="2000" dirty="0"/>
              <a:t> </a:t>
            </a:r>
            <a:r>
              <a:rPr lang="de-DE" sz="2000" dirty="0" err="1"/>
              <a:t>is</a:t>
            </a:r>
            <a:r>
              <a:rPr lang="de-DE" sz="2000" dirty="0"/>
              <a:t> </a:t>
            </a:r>
            <a:r>
              <a:rPr lang="de-DE" sz="2000" dirty="0" err="1"/>
              <a:t>widely</a:t>
            </a:r>
            <a:r>
              <a:rPr lang="de-DE" sz="2000" dirty="0"/>
              <a:t> </a:t>
            </a:r>
            <a:r>
              <a:rPr lang="de-DE" sz="2000" dirty="0" err="1" smtClean="0"/>
              <a:t>applicable</a:t>
            </a:r>
            <a:endParaRPr lang="de-DE" sz="2000" dirty="0" smtClean="0"/>
          </a:p>
          <a:p>
            <a:r>
              <a:rPr lang="de-DE" sz="2400" dirty="0" smtClean="0"/>
              <a:t>Follow-</a:t>
            </a:r>
            <a:r>
              <a:rPr lang="de-DE" sz="2400" dirty="0" err="1" smtClean="0"/>
              <a:t>up</a:t>
            </a:r>
            <a:r>
              <a:rPr lang="de-DE" sz="2400" dirty="0" smtClean="0"/>
              <a:t> </a:t>
            </a:r>
            <a:r>
              <a:rPr lang="de-DE" sz="2400" dirty="0" err="1" smtClean="0"/>
              <a:t>work</a:t>
            </a:r>
            <a:r>
              <a:rPr lang="de-DE" sz="2400" dirty="0" smtClean="0"/>
              <a:t>: </a:t>
            </a:r>
            <a:r>
              <a:rPr lang="de-DE" sz="2400" dirty="0" err="1" smtClean="0"/>
              <a:t>Accountable</a:t>
            </a:r>
            <a:r>
              <a:rPr lang="de-DE" sz="2400" dirty="0" smtClean="0"/>
              <a:t> Virtual Machines </a:t>
            </a:r>
          </a:p>
          <a:p>
            <a:pPr marL="0" indent="0">
              <a:buNone/>
            </a:pPr>
            <a:r>
              <a:rPr lang="de-DE" sz="2400" dirty="0" smtClean="0"/>
              <a:t>    [OSDI 2010]</a:t>
            </a:r>
          </a:p>
          <a:p>
            <a:pPr lvl="1"/>
            <a:endParaRPr lang="de-DE" sz="2000" dirty="0"/>
          </a:p>
          <a:p>
            <a:endParaRPr lang="de-DE" sz="24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8B4936BB-42D8-2B44-9702-D843A9273F88}" type="slidenum">
              <a:rPr lang="en-GB"/>
              <a:pPr/>
              <a:t>32</a:t>
            </a:fld>
            <a:endParaRPr lang="en-GB"/>
          </a:p>
        </p:txBody>
      </p:sp>
      <p:sp>
        <p:nvSpPr>
          <p:cNvPr id="1310722" name="Rectangle 2"/>
          <p:cNvSpPr>
            <a:spLocks noGrp="1" noChangeArrowheads="1"/>
          </p:cNvSpPr>
          <p:nvPr>
            <p:ph type="title"/>
          </p:nvPr>
        </p:nvSpPr>
        <p:spPr/>
        <p:txBody>
          <a:bodyPr/>
          <a:lstStyle/>
          <a:p>
            <a:r>
              <a:rPr lang="de-DE"/>
              <a:t>Backup slides</a:t>
            </a:r>
          </a:p>
        </p:txBody>
      </p:sp>
      <p:sp>
        <p:nvSpPr>
          <p:cNvPr id="1310723" name="Rectangle 3"/>
          <p:cNvSpPr>
            <a:spLocks noGrp="1" noChangeArrowheads="1"/>
          </p:cNvSpPr>
          <p:nvPr>
            <p:ph type="body" idx="1"/>
          </p:nvPr>
        </p:nvSpPr>
        <p:spPr>
          <a:xfrm>
            <a:off x="3670300" y="3411538"/>
            <a:ext cx="2303463" cy="449262"/>
          </a:xfrm>
        </p:spPr>
        <p:txBody>
          <a:bodyPr/>
          <a:lstStyle/>
          <a:p>
            <a:pPr algn="ctr">
              <a:buFont typeface="Wingdings" charset="0"/>
              <a:buNone/>
            </a:pPr>
            <a:r>
              <a:rPr lang="de-DE" sz="2400"/>
              <a:t>Backup slides</a:t>
            </a:r>
          </a:p>
        </p:txBody>
      </p:sp>
      <p:pic>
        <p:nvPicPr>
          <p:cNvPr id="1310724" name="Picture 4" descr="MCj0429875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2600" y="2754313"/>
            <a:ext cx="1031875" cy="69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41FBDCE-2E73-6047-8EB5-09294C2AB39E}" type="slidenum">
              <a:rPr lang="en-GB"/>
              <a:pPr/>
              <a:t>33</a:t>
            </a:fld>
            <a:endParaRPr lang="en-GB"/>
          </a:p>
        </p:txBody>
      </p:sp>
      <p:sp>
        <p:nvSpPr>
          <p:cNvPr id="1460226" name="Rectangle 2"/>
          <p:cNvSpPr>
            <a:spLocks noGrp="1" noChangeArrowheads="1"/>
          </p:cNvSpPr>
          <p:nvPr>
            <p:ph type="title"/>
          </p:nvPr>
        </p:nvSpPr>
        <p:spPr/>
        <p:txBody>
          <a:bodyPr/>
          <a:lstStyle/>
          <a:p>
            <a:r>
              <a:rPr lang="en-US"/>
              <a:t>Dealing with nondeterminism</a:t>
            </a:r>
          </a:p>
        </p:txBody>
      </p:sp>
      <p:sp>
        <p:nvSpPr>
          <p:cNvPr id="1460227" name="Rectangle 3"/>
          <p:cNvSpPr>
            <a:spLocks noGrp="1" noChangeArrowheads="1"/>
          </p:cNvSpPr>
          <p:nvPr>
            <p:ph type="body" idx="1"/>
          </p:nvPr>
        </p:nvSpPr>
        <p:spPr>
          <a:xfrm>
            <a:off x="990600" y="1658938"/>
            <a:ext cx="8153400" cy="4660900"/>
          </a:xfrm>
        </p:spPr>
        <p:txBody>
          <a:bodyPr/>
          <a:lstStyle/>
          <a:p>
            <a:r>
              <a:rPr lang="en-US" sz="2400"/>
              <a:t>How can PeerReview be applied if the system </a:t>
            </a:r>
            <a:br>
              <a:rPr lang="en-US" sz="2400"/>
            </a:br>
            <a:r>
              <a:rPr lang="en-US" sz="2400"/>
              <a:t>is not deterministic?</a:t>
            </a:r>
          </a:p>
          <a:p>
            <a:r>
              <a:rPr lang="en-US" sz="2400"/>
              <a:t>Depends on the source of the nondeterminism:</a:t>
            </a:r>
          </a:p>
          <a:p>
            <a:pPr lvl="1"/>
            <a:r>
              <a:rPr lang="en-US" sz="2000"/>
              <a:t>Race conditions: Fix (improves code!)</a:t>
            </a:r>
          </a:p>
          <a:p>
            <a:pPr lvl="1"/>
            <a:r>
              <a:rPr lang="en-US" sz="2000"/>
              <a:t>Concurrency: Record order of completion</a:t>
            </a:r>
          </a:p>
          <a:p>
            <a:pPr lvl="1"/>
            <a:r>
              <a:rPr lang="en-US" sz="2000"/>
              <a:t>Wanted randomness: Use PRNG, or record choice</a:t>
            </a:r>
          </a:p>
          <a:p>
            <a:pPr lvl="1"/>
            <a:r>
              <a:rPr lang="en-US" sz="2000"/>
              <a:t>External: Record as inputs to the state machine</a:t>
            </a:r>
          </a:p>
          <a:p>
            <a:pPr lvl="2"/>
            <a:r>
              <a:rPr lang="en-US" sz="1800"/>
              <a:t>Example: Network distance measurements</a:t>
            </a:r>
          </a:p>
          <a:p>
            <a:pPr lvl="2"/>
            <a:r>
              <a:rPr lang="en-US" sz="1800"/>
              <a:t>Example: Messages from external nodes</a:t>
            </a:r>
          </a:p>
          <a:p>
            <a:r>
              <a:rPr lang="en-US" sz="2400"/>
              <a:t>Operations on private data must be performed outside of the state machine (e.g. crypto key generation)</a:t>
            </a:r>
          </a:p>
          <a:p>
            <a:pPr lvl="1"/>
            <a:r>
              <a:rPr lang="en-US" sz="2000"/>
              <a:t>Use zero-knowledge proofs?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CB06137-8FB2-A241-B654-60B49B436369}" type="slidenum">
              <a:rPr lang="en-GB"/>
              <a:pPr/>
              <a:t>34</a:t>
            </a:fld>
            <a:endParaRPr lang="en-GB"/>
          </a:p>
        </p:txBody>
      </p:sp>
      <p:sp>
        <p:nvSpPr>
          <p:cNvPr id="1462274" name="Rectangle 2"/>
          <p:cNvSpPr>
            <a:spLocks noGrp="1" noChangeArrowheads="1"/>
          </p:cNvSpPr>
          <p:nvPr>
            <p:ph type="title"/>
          </p:nvPr>
        </p:nvSpPr>
        <p:spPr/>
        <p:txBody>
          <a:bodyPr/>
          <a:lstStyle/>
          <a:p>
            <a:r>
              <a:rPr lang="en-US"/>
              <a:t>How does it compare to BFT?</a:t>
            </a:r>
          </a:p>
        </p:txBody>
      </p:sp>
      <p:sp>
        <p:nvSpPr>
          <p:cNvPr id="1462275" name="Rectangle 3"/>
          <p:cNvSpPr>
            <a:spLocks noGrp="1" noChangeArrowheads="1"/>
          </p:cNvSpPr>
          <p:nvPr>
            <p:ph type="body" idx="1"/>
          </p:nvPr>
        </p:nvSpPr>
        <p:spPr>
          <a:xfrm>
            <a:off x="990600" y="1341438"/>
            <a:ext cx="7786688" cy="5065712"/>
          </a:xfrm>
        </p:spPr>
        <p:txBody>
          <a:bodyPr/>
          <a:lstStyle/>
          <a:p>
            <a:r>
              <a:rPr lang="en-US"/>
              <a:t>Guarantees are different and mostly complementary </a:t>
            </a:r>
            <a:r>
              <a:rPr lang="en-US">
                <a:sym typeface="Symbol" charset="0"/>
              </a:rPr>
              <a:t> hard to compare</a:t>
            </a:r>
          </a:p>
          <a:p>
            <a:pPr lvl="1"/>
            <a:r>
              <a:rPr lang="en-US" sz="2000">
                <a:sym typeface="Symbol" charset="0"/>
              </a:rPr>
              <a:t>BFT masks faults</a:t>
            </a:r>
          </a:p>
          <a:p>
            <a:pPr lvl="1"/>
            <a:r>
              <a:rPr lang="en-US" sz="2000">
                <a:sym typeface="Symbol" charset="0"/>
              </a:rPr>
              <a:t>Accountability identifies faulty nodes, produces evidence</a:t>
            </a:r>
          </a:p>
          <a:p>
            <a:pPr lvl="1"/>
            <a:r>
              <a:rPr lang="en-US" sz="2000">
                <a:sym typeface="Symbol" charset="0"/>
              </a:rPr>
              <a:t>Could use hybrid: BFT + Accountability</a:t>
            </a:r>
            <a:endParaRPr lang="en-US">
              <a:sym typeface="Symbol" charset="0"/>
            </a:endParaRPr>
          </a:p>
          <a:p>
            <a:r>
              <a:rPr lang="en-US">
                <a:sym typeface="Symbol" charset="0"/>
              </a:rPr>
              <a:t>Under the same failure assumptions, BFT requires three times as many replicas</a:t>
            </a:r>
          </a:p>
          <a:p>
            <a:pPr lvl="1"/>
            <a:r>
              <a:rPr lang="en-US" sz="2000"/>
              <a:t>Reason: Accountability does not require agreement</a:t>
            </a:r>
          </a:p>
          <a:p>
            <a:pPr lvl="1"/>
            <a:r>
              <a:rPr lang="en-US" sz="2000"/>
              <a:t>Consequence: Accountability is potentially cheaper and </a:t>
            </a:r>
            <a:br>
              <a:rPr lang="en-US" sz="2000"/>
            </a:br>
            <a:r>
              <a:rPr lang="en-US" sz="2000"/>
              <a:t>can scale to larger systems</a:t>
            </a:r>
          </a:p>
          <a:p>
            <a:r>
              <a:rPr lang="en-US"/>
              <a:t>In some environments, BFT would be difficult to apply, but accountability could work</a:t>
            </a:r>
          </a:p>
          <a:p>
            <a:pPr lvl="1"/>
            <a:r>
              <a:rPr lang="en-US" sz="2000"/>
              <a:t>e.g. DNS, multiplayer gaming, </a:t>
            </a:r>
            <a:r>
              <a:rPr lang="en-US" sz="2000">
                <a:sym typeface="Symbol" charset="0"/>
              </a:rPr>
              <a:t>&gt;33%</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4"/>
          <p:cNvSpPr>
            <a:spLocks noGrp="1"/>
          </p:cNvSpPr>
          <p:nvPr>
            <p:ph type="sldNum" sz="quarter" idx="11"/>
          </p:nvPr>
        </p:nvSpPr>
        <p:spPr/>
        <p:txBody>
          <a:bodyPr/>
          <a:lstStyle/>
          <a:p>
            <a:fld id="{1FE1EBCD-1D3E-0048-A2D5-111C8D07D80A}" type="slidenum">
              <a:rPr lang="en-GB"/>
              <a:pPr/>
              <a:t>35</a:t>
            </a:fld>
            <a:endParaRPr lang="en-GB"/>
          </a:p>
        </p:txBody>
      </p:sp>
      <p:sp>
        <p:nvSpPr>
          <p:cNvPr id="1464322" name="Rectangle 2"/>
          <p:cNvSpPr>
            <a:spLocks noGrp="1" noChangeArrowheads="1"/>
          </p:cNvSpPr>
          <p:nvPr>
            <p:ph type="title"/>
          </p:nvPr>
        </p:nvSpPr>
        <p:spPr/>
        <p:txBody>
          <a:bodyPr/>
          <a:lstStyle/>
          <a:p>
            <a:r>
              <a:rPr lang="en-US"/>
              <a:t>PeerReview vs Specific Defenses</a:t>
            </a:r>
          </a:p>
        </p:txBody>
      </p:sp>
      <p:graphicFrame>
        <p:nvGraphicFramePr>
          <p:cNvPr id="1464323" name="Group 3"/>
          <p:cNvGraphicFramePr>
            <a:graphicFrameLocks noGrp="1"/>
          </p:cNvGraphicFramePr>
          <p:nvPr/>
        </p:nvGraphicFramePr>
        <p:xfrm>
          <a:off x="1555750" y="1757363"/>
          <a:ext cx="6096000" cy="4091623"/>
        </p:xfrm>
        <a:graphic>
          <a:graphicData uri="http://schemas.openxmlformats.org/drawingml/2006/table">
            <a:tbl>
              <a:tblPr/>
              <a:tblGrid>
                <a:gridCol w="3048000"/>
                <a:gridCol w="3048000"/>
              </a:tblGrid>
              <a:tr h="6778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400" b="0" i="0" u="none" strike="noStrike" cap="none" normalizeH="0" baseline="0">
                          <a:ln>
                            <a:noFill/>
                          </a:ln>
                          <a:solidFill>
                            <a:schemeClr val="tx1"/>
                          </a:solidFill>
                          <a:effectLst/>
                          <a:latin typeface="Tahoma" charset="0"/>
                          <a:ea typeface="ＭＳ Ｐゴシック" charset="0"/>
                        </a:rPr>
                        <a:t>PeerReview</a:t>
                      </a: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400" b="0" i="0" u="none" strike="noStrike" cap="none" normalizeH="0" baseline="0">
                          <a:ln>
                            <a:noFill/>
                          </a:ln>
                          <a:solidFill>
                            <a:schemeClr val="tx1"/>
                          </a:solidFill>
                          <a:effectLst/>
                          <a:latin typeface="Tahoma" charset="0"/>
                          <a:ea typeface="ＭＳ Ｐゴシック" charset="0"/>
                        </a:rPr>
                        <a:t>Specific defense</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227013" marR="0" lvl="0" indent="-227013" algn="l" defTabSz="914400" rtl="0" eaLnBrk="1" fontAlgn="base" latinLnBrk="0" hangingPunct="1">
                        <a:lnSpc>
                          <a:spcPct val="100000"/>
                        </a:lnSpc>
                        <a:spcBef>
                          <a:spcPct val="20000"/>
                        </a:spcBef>
                        <a:spcAft>
                          <a:spcPct val="0"/>
                        </a:spcAft>
                        <a:buClr>
                          <a:srgbClr val="00CC00"/>
                        </a:buClr>
                        <a:buSzPct val="60000"/>
                        <a:buFont typeface="Wingdings" charset="0"/>
                        <a:buChar char="n"/>
                        <a:tabLst/>
                      </a:pPr>
                      <a:r>
                        <a:rPr kumimoji="0" lang="en-US" sz="2000" b="0" i="0" u="none" strike="noStrike" cap="none" normalizeH="0" baseline="0">
                          <a:ln>
                            <a:noFill/>
                          </a:ln>
                          <a:solidFill>
                            <a:schemeClr val="tx1"/>
                          </a:solidFill>
                          <a:effectLst/>
                          <a:latin typeface="Tahoma" charset="0"/>
                          <a:ea typeface="ＭＳ Ｐゴシック" charset="0"/>
                        </a:rPr>
                        <a:t>can be reused for different applications</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227013" marR="0" lvl="0" indent="-227013" algn="l" defTabSz="914400" rtl="0" eaLnBrk="1" fontAlgn="base" latinLnBrk="0" hangingPunct="1">
                        <a:lnSpc>
                          <a:spcPct val="100000"/>
                        </a:lnSpc>
                        <a:spcBef>
                          <a:spcPct val="20000"/>
                        </a:spcBef>
                        <a:spcAft>
                          <a:spcPct val="0"/>
                        </a:spcAft>
                        <a:buClr>
                          <a:schemeClr val="hlink"/>
                        </a:buClr>
                        <a:buSzPct val="60000"/>
                        <a:buFont typeface="Wingdings" charset="0"/>
                        <a:buChar char="n"/>
                        <a:tabLst/>
                      </a:pPr>
                      <a:r>
                        <a:rPr kumimoji="0" lang="en-US" sz="2000" b="0" i="0" u="none" strike="noStrike" cap="none" normalizeH="0" baseline="0">
                          <a:ln>
                            <a:noFill/>
                          </a:ln>
                          <a:solidFill>
                            <a:schemeClr val="tx1"/>
                          </a:solidFill>
                          <a:effectLst/>
                          <a:latin typeface="Tahoma" charset="0"/>
                          <a:ea typeface="ＭＳ Ｐゴシック" charset="0"/>
                        </a:rPr>
                        <a:t>must be tailored to the application</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677863">
                <a:tc>
                  <a:txBody>
                    <a:bodyPr/>
                    <a:lstStyle/>
                    <a:p>
                      <a:pPr marL="227013" marR="0" lvl="0" indent="-227013" algn="l" defTabSz="914400" rtl="0" eaLnBrk="1" fontAlgn="base" latinLnBrk="0" hangingPunct="1">
                        <a:lnSpc>
                          <a:spcPct val="100000"/>
                        </a:lnSpc>
                        <a:spcBef>
                          <a:spcPct val="20000"/>
                        </a:spcBef>
                        <a:spcAft>
                          <a:spcPct val="0"/>
                        </a:spcAft>
                        <a:buClr>
                          <a:srgbClr val="00CC00"/>
                        </a:buClr>
                        <a:buSzPct val="60000"/>
                        <a:buFont typeface="Wingdings" charset="0"/>
                        <a:buChar char="n"/>
                        <a:tabLst/>
                      </a:pPr>
                      <a:r>
                        <a:rPr kumimoji="0" lang="en-US" sz="2000" b="0" i="0" u="none" strike="noStrike" cap="none" normalizeH="0" baseline="0">
                          <a:ln>
                            <a:noFill/>
                          </a:ln>
                          <a:solidFill>
                            <a:schemeClr val="tx1"/>
                          </a:solidFill>
                          <a:effectLst/>
                          <a:latin typeface="Tahoma" charset="0"/>
                          <a:ea typeface="ＭＳ Ｐゴシック" charset="0"/>
                        </a:rPr>
                        <a:t>works against unanticipated faults, e.g. attacks not known at design time</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227013" marR="0" lvl="0" indent="-227013" algn="l" defTabSz="914400" rtl="0" eaLnBrk="1" fontAlgn="base" latinLnBrk="0" hangingPunct="1">
                        <a:lnSpc>
                          <a:spcPct val="100000"/>
                        </a:lnSpc>
                        <a:spcBef>
                          <a:spcPct val="20000"/>
                        </a:spcBef>
                        <a:spcAft>
                          <a:spcPct val="0"/>
                        </a:spcAft>
                        <a:buClr>
                          <a:schemeClr val="hlink"/>
                        </a:buClr>
                        <a:buSzPct val="60000"/>
                        <a:buFont typeface="Wingdings" charset="0"/>
                        <a:buChar char="n"/>
                        <a:tabLst/>
                      </a:pPr>
                      <a:r>
                        <a:rPr kumimoji="0" lang="en-US" sz="2000" b="0" i="0" u="none" strike="noStrike" cap="none" normalizeH="0" baseline="0">
                          <a:ln>
                            <a:noFill/>
                          </a:ln>
                          <a:solidFill>
                            <a:schemeClr val="tx1"/>
                          </a:solidFill>
                          <a:effectLst/>
                          <a:latin typeface="Tahoma" charset="0"/>
                          <a:ea typeface="ＭＳ Ｐゴシック" charset="0"/>
                        </a:rPr>
                        <a:t>does not necessarily work against unanticipated faults</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677863">
                <a:tc>
                  <a:txBody>
                    <a:bodyPr/>
                    <a:lstStyle/>
                    <a:p>
                      <a:pPr marL="227013" marR="0" lvl="0" indent="-227013" algn="l" defTabSz="914400" rtl="0" eaLnBrk="1" fontAlgn="base" latinLnBrk="0" hangingPunct="1">
                        <a:lnSpc>
                          <a:spcPct val="100000"/>
                        </a:lnSpc>
                        <a:spcBef>
                          <a:spcPct val="20000"/>
                        </a:spcBef>
                        <a:spcAft>
                          <a:spcPct val="0"/>
                        </a:spcAft>
                        <a:buClr>
                          <a:srgbClr val="00CC00"/>
                        </a:buClr>
                        <a:buSzPct val="60000"/>
                        <a:buFont typeface="Wingdings" charset="0"/>
                        <a:buChar char="n"/>
                        <a:tabLst/>
                      </a:pPr>
                      <a:r>
                        <a:rPr kumimoji="0" lang="en-US" sz="2000" b="0" i="0" u="none" strike="noStrike" cap="none" normalizeH="0" baseline="0">
                          <a:ln>
                            <a:noFill/>
                          </a:ln>
                          <a:solidFill>
                            <a:schemeClr val="tx1"/>
                          </a:solidFill>
                          <a:effectLst/>
                          <a:latin typeface="Tahoma" charset="0"/>
                          <a:ea typeface="ＭＳ Ｐゴシック" charset="0"/>
                        </a:rPr>
                        <a:t>delivers provable guarantees</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227013" marR="0" lvl="0" indent="-227013" algn="l" defTabSz="914400" rtl="0" eaLnBrk="1" fontAlgn="base" latinLnBrk="0" hangingPunct="1">
                        <a:lnSpc>
                          <a:spcPct val="100000"/>
                        </a:lnSpc>
                        <a:spcBef>
                          <a:spcPct val="20000"/>
                        </a:spcBef>
                        <a:spcAft>
                          <a:spcPct val="0"/>
                        </a:spcAft>
                        <a:buClr>
                          <a:schemeClr val="hlink"/>
                        </a:buClr>
                        <a:buSzPct val="60000"/>
                        <a:buFont typeface="Wingdings" charset="0"/>
                        <a:buChar char="n"/>
                        <a:tabLst/>
                      </a:pPr>
                      <a:r>
                        <a:rPr kumimoji="0" lang="en-US" sz="2000" b="0" i="0" u="none" strike="noStrike" cap="none" normalizeH="0" baseline="0">
                          <a:ln>
                            <a:noFill/>
                          </a:ln>
                          <a:solidFill>
                            <a:schemeClr val="tx1"/>
                          </a:solidFill>
                          <a:effectLst/>
                          <a:latin typeface="Tahoma" charset="0"/>
                          <a:ea typeface="ＭＳ Ｐゴシック" charset="0"/>
                        </a:rPr>
                        <a:t>requires guarantees to be proven from scratch</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endParaRPr kumimoji="0" lang="en-US" sz="2000" b="0" i="0" u="none" strike="noStrike" cap="none" normalizeH="0" baseline="0">
                        <a:ln>
                          <a:noFill/>
                        </a:ln>
                        <a:solidFill>
                          <a:schemeClr val="tx1"/>
                        </a:solidFill>
                        <a:effectLst/>
                        <a:latin typeface="Tahoma" charset="0"/>
                        <a:ea typeface="ＭＳ Ｐゴシック" charset="0"/>
                      </a:endParaRPr>
                    </a:p>
                  </a:txBody>
                  <a:tcP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227013" marR="0" lvl="0" indent="-227013" algn="l" defTabSz="914400" rtl="0" eaLnBrk="1" fontAlgn="base" latinLnBrk="0" hangingPunct="1">
                        <a:lnSpc>
                          <a:spcPct val="100000"/>
                        </a:lnSpc>
                        <a:spcBef>
                          <a:spcPct val="20000"/>
                        </a:spcBef>
                        <a:spcAft>
                          <a:spcPct val="0"/>
                        </a:spcAft>
                        <a:buClr>
                          <a:srgbClr val="00CC00"/>
                        </a:buClr>
                        <a:buSzPct val="60000"/>
                        <a:buFont typeface="Wingdings" charset="0"/>
                        <a:buChar char="n"/>
                        <a:tabLst/>
                      </a:pPr>
                      <a:r>
                        <a:rPr kumimoji="0" lang="en-US" sz="2000" b="0" i="0" u="none" strike="noStrike" cap="none" normalizeH="0" baseline="0">
                          <a:ln>
                            <a:noFill/>
                          </a:ln>
                          <a:solidFill>
                            <a:schemeClr val="tx1"/>
                          </a:solidFill>
                          <a:effectLst/>
                          <a:latin typeface="Tahoma" charset="0"/>
                          <a:ea typeface="ＭＳ Ｐゴシック" charset="0"/>
                        </a:rPr>
                        <a:t>potentially has a lower overhead</a:t>
                      </a:r>
                    </a:p>
                  </a:txBody>
                  <a:tcP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59A642D-7C82-6148-88FF-0F18EF02F0A8}" type="slidenum">
              <a:rPr lang="en-GB"/>
              <a:pPr/>
              <a:t>36</a:t>
            </a:fld>
            <a:endParaRPr lang="en-GB"/>
          </a:p>
        </p:txBody>
      </p:sp>
      <p:sp>
        <p:nvSpPr>
          <p:cNvPr id="1465346" name="Rectangle 2"/>
          <p:cNvSpPr>
            <a:spLocks noGrp="1" noChangeArrowheads="1"/>
          </p:cNvSpPr>
          <p:nvPr>
            <p:ph type="title"/>
          </p:nvPr>
        </p:nvSpPr>
        <p:spPr/>
        <p:txBody>
          <a:bodyPr/>
          <a:lstStyle/>
          <a:p>
            <a:r>
              <a:rPr lang="en-US"/>
              <a:t>Strong identities</a:t>
            </a:r>
          </a:p>
        </p:txBody>
      </p:sp>
      <p:sp>
        <p:nvSpPr>
          <p:cNvPr id="1465347" name="Rectangle 3"/>
          <p:cNvSpPr>
            <a:spLocks noGrp="1" noChangeArrowheads="1"/>
          </p:cNvSpPr>
          <p:nvPr>
            <p:ph type="body" idx="1"/>
          </p:nvPr>
        </p:nvSpPr>
        <p:spPr>
          <a:xfrm>
            <a:off x="990600" y="1506538"/>
            <a:ext cx="7924800" cy="4684712"/>
          </a:xfrm>
        </p:spPr>
        <p:txBody>
          <a:bodyPr/>
          <a:lstStyle/>
          <a:p>
            <a:r>
              <a:rPr lang="en-US"/>
              <a:t>PeerReview only requires that a node cannot use multiple different identities</a:t>
            </a:r>
          </a:p>
          <a:p>
            <a:r>
              <a:rPr lang="en-US"/>
              <a:t>Binding to real-world identity is not required</a:t>
            </a:r>
          </a:p>
          <a:p>
            <a:pPr lvl="1"/>
            <a:r>
              <a:rPr lang="en-US" sz="2400"/>
              <a:t>Without it, can still ban the faulty node</a:t>
            </a:r>
          </a:p>
          <a:p>
            <a:pPr lvl="1"/>
            <a:r>
              <a:rPr lang="en-US" sz="2400"/>
              <a:t>With it, can additionally take the owner to court</a:t>
            </a:r>
          </a:p>
          <a:p>
            <a:r>
              <a:rPr lang="en-US"/>
              <a:t>If unique identities cannot be guaranteed, use web-of-trust approach (current work):</a:t>
            </a:r>
          </a:p>
          <a:p>
            <a:pPr lvl="1"/>
            <a:r>
              <a:rPr lang="en-US" sz="2400"/>
              <a:t>In most systems, nodes have few neighbors in the physical network</a:t>
            </a:r>
          </a:p>
          <a:p>
            <a:pPr lvl="1"/>
            <a:r>
              <a:rPr lang="en-US" sz="2400"/>
              <a:t>Neighbors can observe all keypairs node is using</a:t>
            </a:r>
          </a:p>
          <a:p>
            <a:pPr lvl="1"/>
            <a:r>
              <a:rPr lang="en-US" sz="2400"/>
              <a:t>If keypair is exposed, neighbors can take action</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AD110B5-1063-8745-91E9-098B9667367D}" type="slidenum">
              <a:rPr lang="en-GB"/>
              <a:pPr/>
              <a:t>37</a:t>
            </a:fld>
            <a:endParaRPr lang="en-GB"/>
          </a:p>
        </p:txBody>
      </p:sp>
      <p:sp>
        <p:nvSpPr>
          <p:cNvPr id="1466370" name="Rectangle 2"/>
          <p:cNvSpPr>
            <a:spLocks noGrp="1" noChangeArrowheads="1"/>
          </p:cNvSpPr>
          <p:nvPr>
            <p:ph type="title"/>
          </p:nvPr>
        </p:nvSpPr>
        <p:spPr/>
        <p:txBody>
          <a:bodyPr/>
          <a:lstStyle/>
          <a:p>
            <a:r>
              <a:rPr lang="en-US" sz="3200"/>
              <a:t>How difficult is it to apply PeerReview?</a:t>
            </a:r>
          </a:p>
        </p:txBody>
      </p:sp>
      <p:sp>
        <p:nvSpPr>
          <p:cNvPr id="1466371" name="Rectangle 3"/>
          <p:cNvSpPr>
            <a:spLocks noGrp="1" noChangeArrowheads="1"/>
          </p:cNvSpPr>
          <p:nvPr>
            <p:ph type="body" idx="1"/>
          </p:nvPr>
        </p:nvSpPr>
        <p:spPr/>
        <p:txBody>
          <a:bodyPr/>
          <a:lstStyle/>
          <a:p>
            <a:r>
              <a:rPr lang="en-US"/>
              <a:t>Each application required less than one month of grad student time</a:t>
            </a:r>
          </a:p>
          <a:p>
            <a:pPr lvl="1"/>
            <a:r>
              <a:rPr lang="en-US" sz="2400"/>
              <a:t>PeerReview was being developed at the same time</a:t>
            </a:r>
          </a:p>
          <a:p>
            <a:pPr lvl="1"/>
            <a:r>
              <a:rPr lang="en-US" sz="2400"/>
              <a:t>Found several bugs in the ePOST codebase (confirmed by the developers)</a:t>
            </a:r>
          </a:p>
          <a:p>
            <a:r>
              <a:rPr lang="en-US"/>
              <a:t>NFS server made deterministic with 467-line kernel patch</a:t>
            </a:r>
          </a:p>
          <a:p>
            <a:r>
              <a:rPr lang="en-US"/>
              <a:t>5,961 lines of code in the library</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4"/>
          <p:cNvSpPr>
            <a:spLocks noGrp="1"/>
          </p:cNvSpPr>
          <p:nvPr>
            <p:ph type="sldNum" sz="quarter" idx="11"/>
          </p:nvPr>
        </p:nvSpPr>
        <p:spPr/>
        <p:txBody>
          <a:bodyPr/>
          <a:lstStyle/>
          <a:p>
            <a:fld id="{BC08ACE4-9388-064B-B346-E426679DBC5E}" type="slidenum">
              <a:rPr lang="en-GB"/>
              <a:pPr/>
              <a:t>38</a:t>
            </a:fld>
            <a:endParaRPr lang="en-GB"/>
          </a:p>
        </p:txBody>
      </p:sp>
      <p:sp>
        <p:nvSpPr>
          <p:cNvPr id="1467394" name="Rectangle 2"/>
          <p:cNvSpPr>
            <a:spLocks noGrp="1" noChangeArrowheads="1"/>
          </p:cNvSpPr>
          <p:nvPr>
            <p:ph type="title"/>
          </p:nvPr>
        </p:nvSpPr>
        <p:spPr>
          <a:xfrm>
            <a:off x="969963" y="542925"/>
            <a:ext cx="7793037" cy="990600"/>
          </a:xfrm>
        </p:spPr>
        <p:txBody>
          <a:bodyPr/>
          <a:lstStyle/>
          <a:p>
            <a:r>
              <a:rPr lang="en-US"/>
              <a:t>Why are probabilistic guarantees less expensive?</a:t>
            </a:r>
          </a:p>
        </p:txBody>
      </p:sp>
      <p:sp>
        <p:nvSpPr>
          <p:cNvPr id="1467395" name="Rectangle 3"/>
          <p:cNvSpPr>
            <a:spLocks noGrp="1" noChangeArrowheads="1"/>
          </p:cNvSpPr>
          <p:nvPr>
            <p:ph type="body" idx="1"/>
          </p:nvPr>
        </p:nvSpPr>
        <p:spPr>
          <a:xfrm>
            <a:off x="990600" y="3098800"/>
            <a:ext cx="7772400" cy="3267075"/>
          </a:xfrm>
        </p:spPr>
        <p:txBody>
          <a:bodyPr/>
          <a:lstStyle/>
          <a:p>
            <a:r>
              <a:rPr lang="en-US" sz="2400"/>
              <a:t>With failure bound of </a:t>
            </a:r>
            <a:r>
              <a:rPr lang="en-US" sz="2400">
                <a:sym typeface="Symbol" charset="0"/>
              </a:rPr>
              <a:t> (e.g. 10%), need N witnesses per node to get strong guarantees</a:t>
            </a:r>
          </a:p>
          <a:p>
            <a:r>
              <a:rPr lang="en-US" sz="2400"/>
              <a:t>Original system: </a:t>
            </a:r>
            <a:r>
              <a:rPr lang="en-US" sz="2400">
                <a:sym typeface="Symbol" charset="0"/>
              </a:rPr>
              <a:t></a:t>
            </a:r>
            <a:r>
              <a:rPr lang="en-US" sz="2400"/>
              <a:t>N witnesses send each signed hash to </a:t>
            </a:r>
            <a:r>
              <a:rPr lang="en-US" sz="2400">
                <a:sym typeface="Symbol" charset="0"/>
              </a:rPr>
              <a:t></a:t>
            </a:r>
            <a:r>
              <a:rPr lang="en-US" sz="2400"/>
              <a:t>N other witnesses </a:t>
            </a:r>
            <a:r>
              <a:rPr lang="en-US" sz="2400">
                <a:sym typeface="Symbol" charset="0"/>
              </a:rPr>
              <a:t> O(N</a:t>
            </a:r>
            <a:r>
              <a:rPr lang="en-US" sz="2400" baseline="30000">
                <a:sym typeface="Symbol" charset="0"/>
              </a:rPr>
              <a:t>2</a:t>
            </a:r>
            <a:r>
              <a:rPr lang="en-US" sz="2400">
                <a:sym typeface="Symbol" charset="0"/>
              </a:rPr>
              <a:t>) transmissions</a:t>
            </a:r>
          </a:p>
          <a:p>
            <a:r>
              <a:rPr lang="en-US" sz="2400"/>
              <a:t>With probabilistic guarantees, O(log N) witnesses per node </a:t>
            </a:r>
            <a:r>
              <a:rPr lang="en-US" sz="2400">
                <a:sym typeface="Symbol" charset="0"/>
              </a:rPr>
              <a:t> </a:t>
            </a:r>
            <a:r>
              <a:rPr lang="en-US" sz="2400"/>
              <a:t>only O((log N)</a:t>
            </a:r>
            <a:r>
              <a:rPr lang="en-US" sz="2400" baseline="30000"/>
              <a:t>2</a:t>
            </a:r>
            <a:r>
              <a:rPr lang="en-US" sz="2400"/>
              <a:t>) transmissions</a:t>
            </a:r>
          </a:p>
          <a:p>
            <a:r>
              <a:rPr lang="en-US" sz="2400"/>
              <a:t>Send each signed hash only with a certain probability</a:t>
            </a:r>
            <a:br>
              <a:rPr lang="en-US" sz="2400"/>
            </a:br>
            <a:r>
              <a:rPr lang="en-US" sz="2400">
                <a:sym typeface="Symbol" charset="0"/>
              </a:rPr>
              <a:t> only O(log N) transmissions</a:t>
            </a:r>
          </a:p>
        </p:txBody>
      </p:sp>
      <p:sp>
        <p:nvSpPr>
          <p:cNvPr id="1467396" name="Oval 4"/>
          <p:cNvSpPr>
            <a:spLocks noChangeArrowheads="1"/>
          </p:cNvSpPr>
          <p:nvPr/>
        </p:nvSpPr>
        <p:spPr bwMode="auto">
          <a:xfrm>
            <a:off x="3924300" y="1555750"/>
            <a:ext cx="182563" cy="182563"/>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397" name="Oval 5"/>
          <p:cNvSpPr>
            <a:spLocks noChangeArrowheads="1"/>
          </p:cNvSpPr>
          <p:nvPr/>
        </p:nvSpPr>
        <p:spPr bwMode="auto">
          <a:xfrm>
            <a:off x="3743325" y="1819275"/>
            <a:ext cx="182563" cy="182563"/>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398" name="Oval 6"/>
          <p:cNvSpPr>
            <a:spLocks noChangeArrowheads="1"/>
          </p:cNvSpPr>
          <p:nvPr/>
        </p:nvSpPr>
        <p:spPr bwMode="auto">
          <a:xfrm>
            <a:off x="3673475" y="2146300"/>
            <a:ext cx="182563" cy="182563"/>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399" name="Oval 7"/>
          <p:cNvSpPr>
            <a:spLocks noChangeArrowheads="1"/>
          </p:cNvSpPr>
          <p:nvPr/>
        </p:nvSpPr>
        <p:spPr bwMode="auto">
          <a:xfrm>
            <a:off x="3762375" y="2457450"/>
            <a:ext cx="182563" cy="182563"/>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400" name="Oval 8"/>
          <p:cNvSpPr>
            <a:spLocks noChangeArrowheads="1"/>
          </p:cNvSpPr>
          <p:nvPr/>
        </p:nvSpPr>
        <p:spPr bwMode="auto">
          <a:xfrm>
            <a:off x="3962400" y="2720975"/>
            <a:ext cx="182563" cy="182563"/>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grpSp>
        <p:nvGrpSpPr>
          <p:cNvPr id="1467401" name="Group 9"/>
          <p:cNvGrpSpPr>
            <a:grpSpLocks/>
          </p:cNvGrpSpPr>
          <p:nvPr/>
        </p:nvGrpSpPr>
        <p:grpSpPr bwMode="auto">
          <a:xfrm flipH="1">
            <a:off x="5618163" y="1555750"/>
            <a:ext cx="471487" cy="1347788"/>
            <a:chOff x="2294" y="980"/>
            <a:chExt cx="297" cy="849"/>
          </a:xfrm>
        </p:grpSpPr>
        <p:sp>
          <p:nvSpPr>
            <p:cNvPr id="1467402" name="Oval 10"/>
            <p:cNvSpPr>
              <a:spLocks noChangeArrowheads="1"/>
            </p:cNvSpPr>
            <p:nvPr/>
          </p:nvSpPr>
          <p:spPr bwMode="auto">
            <a:xfrm>
              <a:off x="2452" y="980"/>
              <a:ext cx="115" cy="11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403" name="Oval 11"/>
            <p:cNvSpPr>
              <a:spLocks noChangeArrowheads="1"/>
            </p:cNvSpPr>
            <p:nvPr/>
          </p:nvSpPr>
          <p:spPr bwMode="auto">
            <a:xfrm>
              <a:off x="2338" y="1146"/>
              <a:ext cx="115" cy="11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404" name="Oval 12"/>
            <p:cNvSpPr>
              <a:spLocks noChangeArrowheads="1"/>
            </p:cNvSpPr>
            <p:nvPr/>
          </p:nvSpPr>
          <p:spPr bwMode="auto">
            <a:xfrm>
              <a:off x="2294" y="1352"/>
              <a:ext cx="115" cy="11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405" name="Oval 13"/>
            <p:cNvSpPr>
              <a:spLocks noChangeArrowheads="1"/>
            </p:cNvSpPr>
            <p:nvPr/>
          </p:nvSpPr>
          <p:spPr bwMode="auto">
            <a:xfrm>
              <a:off x="2350" y="1548"/>
              <a:ext cx="115" cy="11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406" name="Oval 14"/>
            <p:cNvSpPr>
              <a:spLocks noChangeArrowheads="1"/>
            </p:cNvSpPr>
            <p:nvPr/>
          </p:nvSpPr>
          <p:spPr bwMode="auto">
            <a:xfrm>
              <a:off x="2476" y="1714"/>
              <a:ext cx="115" cy="115"/>
            </a:xfrm>
            <a:prstGeom prst="ellipse">
              <a:avLst/>
            </a:prstGeom>
            <a:solidFill>
              <a:srgbClr val="FFFF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grpSp>
      <p:sp>
        <p:nvSpPr>
          <p:cNvPr id="1467407" name="Oval 15"/>
          <p:cNvSpPr>
            <a:spLocks noChangeArrowheads="1"/>
          </p:cNvSpPr>
          <p:nvPr/>
        </p:nvSpPr>
        <p:spPr bwMode="auto">
          <a:xfrm>
            <a:off x="4238625" y="2155825"/>
            <a:ext cx="182563"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408" name="Oval 16"/>
          <p:cNvSpPr>
            <a:spLocks noChangeArrowheads="1"/>
          </p:cNvSpPr>
          <p:nvPr/>
        </p:nvSpPr>
        <p:spPr bwMode="auto">
          <a:xfrm>
            <a:off x="5335588" y="2149475"/>
            <a:ext cx="182562" cy="182563"/>
          </a:xfrm>
          <a:prstGeom prst="ellipse">
            <a:avLst/>
          </a:prstGeom>
          <a:solidFill>
            <a:srgbClr val="00CC00"/>
          </a:solidFill>
          <a:ln w="19050">
            <a:solidFill>
              <a:schemeClr val="tx1"/>
            </a:solidFill>
            <a:round/>
            <a:headEnd/>
            <a:tailEnd/>
          </a:ln>
          <a:effectLst>
            <a:outerShdw blurRad="63500" dist="38099" dir="2700000" algn="ctr" rotWithShape="0">
              <a:schemeClr val="bg2">
                <a:alpha val="50000"/>
              </a:schemeClr>
            </a:outerShdw>
          </a:effectLst>
        </p:spPr>
        <p:txBody>
          <a:bodyPr wrap="none" anchor="ctr"/>
          <a:lstStyle/>
          <a:p>
            <a:endParaRPr lang="en-US"/>
          </a:p>
        </p:txBody>
      </p:sp>
      <p:sp>
        <p:nvSpPr>
          <p:cNvPr id="1467409" name="Line 17"/>
          <p:cNvSpPr>
            <a:spLocks noChangeShapeType="1"/>
          </p:cNvSpPr>
          <p:nvPr/>
        </p:nvSpPr>
        <p:spPr bwMode="auto">
          <a:xfrm>
            <a:off x="4419600" y="2225675"/>
            <a:ext cx="9302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67410" name="Text Box 18"/>
          <p:cNvSpPr txBox="1">
            <a:spLocks noChangeArrowheads="1"/>
          </p:cNvSpPr>
          <p:nvPr/>
        </p:nvSpPr>
        <p:spPr bwMode="auto">
          <a:xfrm>
            <a:off x="4162425" y="2309813"/>
            <a:ext cx="336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eaLnBrk="1" hangingPunct="1">
              <a:spcBef>
                <a:spcPct val="20000"/>
              </a:spcBef>
              <a:buClr>
                <a:schemeClr val="hlink"/>
              </a:buClr>
              <a:buSzPct val="55000"/>
              <a:buFont typeface="Wingdings" charset="0"/>
              <a:buNone/>
            </a:pPr>
            <a:r>
              <a:rPr lang="en-US" sz="2000" i="0">
                <a:latin typeface="Tahoma" charset="0"/>
              </a:rPr>
              <a:t>A</a:t>
            </a:r>
          </a:p>
        </p:txBody>
      </p:sp>
      <p:sp>
        <p:nvSpPr>
          <p:cNvPr id="1467411" name="Text Box 19"/>
          <p:cNvSpPr txBox="1">
            <a:spLocks noChangeArrowheads="1"/>
          </p:cNvSpPr>
          <p:nvPr/>
        </p:nvSpPr>
        <p:spPr bwMode="auto">
          <a:xfrm>
            <a:off x="5267325" y="2319338"/>
            <a:ext cx="3333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eaLnBrk="1" hangingPunct="1">
              <a:spcBef>
                <a:spcPct val="20000"/>
              </a:spcBef>
              <a:buClr>
                <a:schemeClr val="hlink"/>
              </a:buClr>
              <a:buSzPct val="55000"/>
              <a:buFont typeface="Wingdings" charset="0"/>
              <a:buNone/>
            </a:pPr>
            <a:r>
              <a:rPr lang="en-US" sz="2000" i="0">
                <a:latin typeface="Tahoma" charset="0"/>
              </a:rPr>
              <a:t>B</a:t>
            </a:r>
          </a:p>
        </p:txBody>
      </p:sp>
      <p:sp>
        <p:nvSpPr>
          <p:cNvPr id="1467412" name="Text Box 20"/>
          <p:cNvSpPr txBox="1">
            <a:spLocks noChangeArrowheads="1"/>
          </p:cNvSpPr>
          <p:nvPr/>
        </p:nvSpPr>
        <p:spPr bwMode="auto">
          <a:xfrm>
            <a:off x="2182813" y="1865313"/>
            <a:ext cx="1574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2000" i="0">
                <a:latin typeface="Tahoma" charset="0"/>
                <a:sym typeface="Symbol" charset="0"/>
              </a:rPr>
              <a:t></a:t>
            </a:r>
            <a:r>
              <a:rPr lang="en-US" sz="2000" i="0">
                <a:latin typeface="Tahoma" charset="0"/>
              </a:rPr>
              <a:t> witnesses </a:t>
            </a:r>
            <a:br>
              <a:rPr lang="en-US" sz="2000" i="0">
                <a:latin typeface="Tahoma" charset="0"/>
              </a:rPr>
            </a:br>
            <a:r>
              <a:rPr lang="en-US" sz="2000" i="0">
                <a:latin typeface="Tahoma" charset="0"/>
              </a:rPr>
              <a:t>of A</a:t>
            </a:r>
          </a:p>
        </p:txBody>
      </p:sp>
      <p:sp>
        <p:nvSpPr>
          <p:cNvPr id="1467413" name="Text Box 21"/>
          <p:cNvSpPr txBox="1">
            <a:spLocks noChangeArrowheads="1"/>
          </p:cNvSpPr>
          <p:nvPr/>
        </p:nvSpPr>
        <p:spPr bwMode="auto">
          <a:xfrm>
            <a:off x="6103938" y="1835150"/>
            <a:ext cx="1574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lgn="l" eaLnBrk="0" hangingPunct="0">
              <a:tabLst>
                <a:tab pos="6061075" algn="l"/>
                <a:tab pos="6400800" algn="l"/>
                <a:tab pos="7202488" algn="l"/>
              </a:tabLst>
              <a:defRPr sz="2400">
                <a:solidFill>
                  <a:schemeClr val="tx1"/>
                </a:solidFill>
                <a:latin typeface="Times New Roman" charset="0"/>
                <a:ea typeface="ＭＳ Ｐゴシック" charset="0"/>
              </a:defRPr>
            </a:lvl1pPr>
            <a:lvl2pPr algn="l" eaLnBrk="0" hangingPunct="0">
              <a:tabLst>
                <a:tab pos="6061075" algn="l"/>
                <a:tab pos="6400800" algn="l"/>
                <a:tab pos="7202488" algn="l"/>
              </a:tabLst>
              <a:defRPr sz="2400">
                <a:solidFill>
                  <a:schemeClr val="tx1"/>
                </a:solidFill>
                <a:latin typeface="Times New Roman" charset="0"/>
                <a:ea typeface="ＭＳ Ｐゴシック" charset="0"/>
              </a:defRPr>
            </a:lvl2pPr>
            <a:lvl3pPr algn="l" eaLnBrk="0" hangingPunct="0">
              <a:tabLst>
                <a:tab pos="6061075" algn="l"/>
                <a:tab pos="6400800" algn="l"/>
                <a:tab pos="7202488" algn="l"/>
              </a:tabLst>
              <a:defRPr sz="2400">
                <a:solidFill>
                  <a:schemeClr val="tx1"/>
                </a:solidFill>
                <a:latin typeface="Times New Roman" charset="0"/>
                <a:ea typeface="ＭＳ Ｐゴシック" charset="0"/>
              </a:defRPr>
            </a:lvl3pPr>
            <a:lvl4pPr algn="l" eaLnBrk="0" hangingPunct="0">
              <a:tabLst>
                <a:tab pos="6061075" algn="l"/>
                <a:tab pos="6400800" algn="l"/>
                <a:tab pos="7202488" algn="l"/>
              </a:tabLst>
              <a:defRPr sz="2400">
                <a:solidFill>
                  <a:schemeClr val="tx1"/>
                </a:solidFill>
                <a:latin typeface="Times New Roman" charset="0"/>
                <a:ea typeface="ＭＳ Ｐゴシック" charset="0"/>
              </a:defRPr>
            </a:lvl4pPr>
            <a:lvl5pPr algn="l" eaLnBrk="0" hangingPunct="0">
              <a:tabLst>
                <a:tab pos="6061075" algn="l"/>
                <a:tab pos="6400800" algn="l"/>
                <a:tab pos="7202488"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6061075" algn="l"/>
                <a:tab pos="6400800" algn="l"/>
                <a:tab pos="7202488" algn="l"/>
              </a:tabLst>
              <a:defRPr sz="2400">
                <a:solidFill>
                  <a:schemeClr val="tx1"/>
                </a:solidFill>
                <a:latin typeface="Times New Roman" charset="0"/>
                <a:ea typeface="ＭＳ Ｐゴシック" charset="0"/>
              </a:defRPr>
            </a:lvl9pPr>
          </a:lstStyle>
          <a:p>
            <a:pPr algn="ctr" eaLnBrk="1" hangingPunct="1">
              <a:spcBef>
                <a:spcPct val="20000"/>
              </a:spcBef>
              <a:buClr>
                <a:schemeClr val="hlink"/>
              </a:buClr>
              <a:buSzPct val="55000"/>
              <a:buFont typeface="Wingdings" charset="0"/>
              <a:buNone/>
            </a:pPr>
            <a:r>
              <a:rPr lang="en-US" sz="2000" i="0">
                <a:latin typeface="Tahoma" charset="0"/>
                <a:sym typeface="Symbol" charset="0"/>
              </a:rPr>
              <a:t></a:t>
            </a:r>
            <a:r>
              <a:rPr lang="en-US" sz="2000" i="0">
                <a:latin typeface="Tahoma" charset="0"/>
              </a:rPr>
              <a:t> witnesses </a:t>
            </a:r>
            <a:br>
              <a:rPr lang="en-US" sz="2000" i="0">
                <a:latin typeface="Tahoma" charset="0"/>
              </a:rPr>
            </a:br>
            <a:r>
              <a:rPr lang="en-US" sz="2000" i="0">
                <a:latin typeface="Tahoma" charset="0"/>
              </a:rPr>
              <a:t>of B</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5FBA0F1-ED9D-904B-9BE4-73271F5692F5}" type="slidenum">
              <a:rPr lang="en-GB"/>
              <a:pPr/>
              <a:t>39</a:t>
            </a:fld>
            <a:endParaRPr lang="en-GB"/>
          </a:p>
        </p:txBody>
      </p:sp>
      <p:sp>
        <p:nvSpPr>
          <p:cNvPr id="1468418" name="Rectangle 2"/>
          <p:cNvSpPr>
            <a:spLocks noGrp="1" noChangeArrowheads="1"/>
          </p:cNvSpPr>
          <p:nvPr>
            <p:ph type="title"/>
          </p:nvPr>
        </p:nvSpPr>
        <p:spPr/>
        <p:txBody>
          <a:bodyPr/>
          <a:lstStyle/>
          <a:p>
            <a:r>
              <a:rPr lang="en-US"/>
              <a:t>How to limit the size of the log?</a:t>
            </a:r>
          </a:p>
        </p:txBody>
      </p:sp>
      <p:sp>
        <p:nvSpPr>
          <p:cNvPr id="1468419" name="Rectangle 3"/>
          <p:cNvSpPr>
            <a:spLocks noGrp="1" noChangeArrowheads="1"/>
          </p:cNvSpPr>
          <p:nvPr>
            <p:ph type="body" idx="1"/>
          </p:nvPr>
        </p:nvSpPr>
        <p:spPr/>
        <p:txBody>
          <a:bodyPr/>
          <a:lstStyle/>
          <a:p>
            <a:r>
              <a:rPr lang="en-US"/>
              <a:t>A simple approach:</a:t>
            </a:r>
          </a:p>
          <a:p>
            <a:pPr lvl="1"/>
            <a:r>
              <a:rPr lang="en-US"/>
              <a:t>Discard old log entries after some time, e.g. one month</a:t>
            </a:r>
          </a:p>
          <a:p>
            <a:pPr lvl="2"/>
            <a:r>
              <a:rPr lang="en-US"/>
              <a:t>Consequence: Old sins are forgiven</a:t>
            </a:r>
          </a:p>
          <a:p>
            <a:pPr lvl="2"/>
            <a:r>
              <a:rPr lang="en-US"/>
              <a:t>If that is not good enough, administrator can intervene</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A0227AF-11CD-824F-85D8-04B8DBD38EBC}" type="slidenum">
              <a:rPr lang="en-GB"/>
              <a:pPr/>
              <a:t>4</a:t>
            </a:fld>
            <a:endParaRPr lang="en-GB"/>
          </a:p>
        </p:txBody>
      </p:sp>
      <p:sp>
        <p:nvSpPr>
          <p:cNvPr id="1418242" name="Rectangle 2"/>
          <p:cNvSpPr>
            <a:spLocks noGrp="1" noChangeArrowheads="1"/>
          </p:cNvSpPr>
          <p:nvPr>
            <p:ph type="title"/>
          </p:nvPr>
        </p:nvSpPr>
        <p:spPr/>
        <p:txBody>
          <a:bodyPr/>
          <a:lstStyle/>
          <a:p>
            <a:r>
              <a:rPr lang="de-DE"/>
              <a:t>General faults occur in practice</a:t>
            </a:r>
          </a:p>
        </p:txBody>
      </p:sp>
      <p:sp>
        <p:nvSpPr>
          <p:cNvPr id="1418243" name="Rectangle 3"/>
          <p:cNvSpPr>
            <a:spLocks noGrp="1" noChangeArrowheads="1"/>
          </p:cNvSpPr>
          <p:nvPr>
            <p:ph type="body" idx="1"/>
          </p:nvPr>
        </p:nvSpPr>
        <p:spPr>
          <a:xfrm>
            <a:off x="990600" y="1584325"/>
            <a:ext cx="7793038" cy="4302125"/>
          </a:xfrm>
        </p:spPr>
        <p:txBody>
          <a:bodyPr/>
          <a:lstStyle/>
          <a:p>
            <a:r>
              <a:rPr lang="de-DE"/>
              <a:t>Many faults are not 'fail-stop'</a:t>
            </a:r>
          </a:p>
          <a:p>
            <a:pPr lvl="1"/>
            <a:r>
              <a:rPr lang="de-DE" sz="2400"/>
              <a:t>Node is still running, but its </a:t>
            </a:r>
            <a:r>
              <a:rPr lang="de-DE" sz="2400">
                <a:solidFill>
                  <a:srgbClr val="FF9900"/>
                </a:solidFill>
              </a:rPr>
              <a:t>behavior changes</a:t>
            </a:r>
          </a:p>
          <a:p>
            <a:pPr lvl="1"/>
            <a:endParaRPr lang="de-DE" sz="2400">
              <a:solidFill>
                <a:srgbClr val="FF9900"/>
              </a:solidFill>
            </a:endParaRPr>
          </a:p>
          <a:p>
            <a:r>
              <a:rPr lang="de-DE"/>
              <a:t>Examples:</a:t>
            </a:r>
          </a:p>
          <a:p>
            <a:pPr lvl="1"/>
            <a:r>
              <a:rPr lang="de-DE" sz="2400"/>
              <a:t>Hardware malfunctions</a:t>
            </a:r>
          </a:p>
          <a:p>
            <a:pPr lvl="1"/>
            <a:r>
              <a:rPr lang="de-DE" sz="2400"/>
              <a:t>Misconfigurations</a:t>
            </a:r>
          </a:p>
          <a:p>
            <a:pPr lvl="1"/>
            <a:r>
              <a:rPr lang="de-DE" sz="2400"/>
              <a:t>Software modifications by users</a:t>
            </a:r>
          </a:p>
          <a:p>
            <a:pPr lvl="1"/>
            <a:r>
              <a:rPr lang="de-DE" sz="2400"/>
              <a:t>Hacker attacks</a:t>
            </a:r>
          </a:p>
          <a:p>
            <a:pPr lvl="1"/>
            <a:r>
              <a:rPr lang="de-DE" sz="2400"/>
              <a:t>...</a:t>
            </a:r>
          </a:p>
        </p:txBody>
      </p:sp>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1824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824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824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1824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1824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182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71ACB8D-7B55-D047-A614-79C08346B92C}" type="slidenum">
              <a:rPr lang="en-GB"/>
              <a:pPr/>
              <a:t>40</a:t>
            </a:fld>
            <a:endParaRPr lang="en-GB"/>
          </a:p>
        </p:txBody>
      </p:sp>
      <p:sp>
        <p:nvSpPr>
          <p:cNvPr id="1469442" name="Rectangle 2"/>
          <p:cNvSpPr>
            <a:spLocks noGrp="1" noChangeArrowheads="1"/>
          </p:cNvSpPr>
          <p:nvPr>
            <p:ph type="title"/>
          </p:nvPr>
        </p:nvSpPr>
        <p:spPr/>
        <p:txBody>
          <a:bodyPr/>
          <a:lstStyle/>
          <a:p>
            <a:r>
              <a:rPr lang="en-US"/>
              <a:t>Assigning witness sets</a:t>
            </a:r>
          </a:p>
        </p:txBody>
      </p:sp>
      <p:sp>
        <p:nvSpPr>
          <p:cNvPr id="1469443" name="Rectangle 3"/>
          <p:cNvSpPr>
            <a:spLocks noGrp="1" noChangeArrowheads="1"/>
          </p:cNvSpPr>
          <p:nvPr>
            <p:ph type="body" idx="1"/>
          </p:nvPr>
        </p:nvSpPr>
        <p:spPr/>
        <p:txBody>
          <a:bodyPr/>
          <a:lstStyle/>
          <a:p>
            <a:r>
              <a:rPr lang="en-US"/>
              <a:t>Which nodes should be witnesses?</a:t>
            </a:r>
          </a:p>
          <a:p>
            <a:pPr lvl="1"/>
            <a:r>
              <a:rPr lang="en-US" sz="2000"/>
              <a:t>Option 1: Dedicated set of nodes in a locked server room audits everyone else</a:t>
            </a:r>
          </a:p>
          <a:p>
            <a:pPr lvl="1"/>
            <a:r>
              <a:rPr lang="en-US" sz="2000"/>
              <a:t>Option 2: Each node is assigned a random set of other nodes, e.g. using consistent hashing</a:t>
            </a:r>
          </a:p>
          <a:p>
            <a:pPr lvl="1"/>
            <a:r>
              <a:rPr lang="en-US" sz="2000"/>
              <a:t>...</a:t>
            </a:r>
          </a:p>
          <a:p>
            <a:pPr lvl="1"/>
            <a:endParaRPr lang="en-US" sz="2000"/>
          </a:p>
          <a:p>
            <a:r>
              <a:rPr lang="en-US"/>
              <a:t>How many witnesses?</a:t>
            </a:r>
          </a:p>
          <a:p>
            <a:pPr lvl="1"/>
            <a:r>
              <a:rPr lang="en-US" sz="2000"/>
              <a:t>If we can assume that at most f nodes are faulty, use f witnesses to get strong guarantees</a:t>
            </a:r>
          </a:p>
          <a:p>
            <a:pPr lvl="1"/>
            <a:r>
              <a:rPr lang="en-US" sz="2000"/>
              <a:t>Using fewer witnesses results in probabilistic guarantees</a:t>
            </a:r>
          </a:p>
          <a:p>
            <a:pPr lvl="1"/>
            <a:endParaRPr lang="en-US" sz="20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F41ECAB-91E2-C042-A415-01AEDB44A170}" type="slidenum">
              <a:rPr lang="en-GB"/>
              <a:pPr/>
              <a:t>41</a:t>
            </a:fld>
            <a:endParaRPr lang="en-GB"/>
          </a:p>
        </p:txBody>
      </p:sp>
      <p:sp>
        <p:nvSpPr>
          <p:cNvPr id="1470466" name="Rectangle 2"/>
          <p:cNvSpPr>
            <a:spLocks noGrp="1" noChangeArrowheads="1"/>
          </p:cNvSpPr>
          <p:nvPr>
            <p:ph type="title"/>
          </p:nvPr>
        </p:nvSpPr>
        <p:spPr/>
        <p:txBody>
          <a:bodyPr/>
          <a:lstStyle/>
          <a:p>
            <a:r>
              <a:rPr lang="en-US"/>
              <a:t>Multiple implementations</a:t>
            </a:r>
          </a:p>
        </p:txBody>
      </p:sp>
      <p:sp>
        <p:nvSpPr>
          <p:cNvPr id="1470467" name="Rectangle 3"/>
          <p:cNvSpPr>
            <a:spLocks noGrp="1" noChangeArrowheads="1"/>
          </p:cNvSpPr>
          <p:nvPr>
            <p:ph type="body" idx="1"/>
          </p:nvPr>
        </p:nvSpPr>
        <p:spPr>
          <a:xfrm>
            <a:off x="990600" y="1555750"/>
            <a:ext cx="7745413" cy="4784725"/>
          </a:xfrm>
        </p:spPr>
        <p:txBody>
          <a:bodyPr/>
          <a:lstStyle/>
          <a:p>
            <a:r>
              <a:rPr lang="en-US" sz="2400"/>
              <a:t>PeerReview </a:t>
            </a:r>
            <a:r>
              <a:rPr lang="en-US" sz="2400">
                <a:solidFill>
                  <a:srgbClr val="FF9900"/>
                </a:solidFill>
              </a:rPr>
              <a:t>checks the</a:t>
            </a:r>
            <a:r>
              <a:rPr lang="en-US" sz="2400"/>
              <a:t> </a:t>
            </a:r>
            <a:r>
              <a:rPr lang="en-US" sz="2400">
                <a:solidFill>
                  <a:srgbClr val="FF9900"/>
                </a:solidFill>
              </a:rPr>
              <a:t>behavior</a:t>
            </a:r>
            <a:r>
              <a:rPr lang="en-US" sz="2400"/>
              <a:t> of an implemen-tation, not the implementation itself</a:t>
            </a:r>
          </a:p>
          <a:p>
            <a:r>
              <a:rPr lang="en-US" sz="2400"/>
              <a:t>If there are multiple implementations of the same application, their </a:t>
            </a:r>
            <a:r>
              <a:rPr lang="en-US" sz="2400">
                <a:solidFill>
                  <a:srgbClr val="FF9900"/>
                </a:solidFill>
              </a:rPr>
              <a:t>behavior should be consistent</a:t>
            </a:r>
            <a:r>
              <a:rPr lang="en-US" sz="2400"/>
              <a:t> (e.g. they follow some protocol)</a:t>
            </a:r>
            <a:br>
              <a:rPr lang="en-US" sz="2400"/>
            </a:br>
            <a:r>
              <a:rPr lang="en-US" sz="2400"/>
              <a:t>   </a:t>
            </a:r>
            <a:r>
              <a:rPr lang="en-US" sz="2400">
                <a:sym typeface="Symbol" charset="0"/>
              </a:rPr>
              <a:t> Can audit across implementations</a:t>
            </a:r>
          </a:p>
          <a:p>
            <a:r>
              <a:rPr lang="en-US" sz="2400">
                <a:sym typeface="Symbol" charset="0"/>
              </a:rPr>
              <a:t>If a nondeterministic choice is necessary, </a:t>
            </a:r>
            <a:br>
              <a:rPr lang="en-US" sz="2400">
                <a:sym typeface="Symbol" charset="0"/>
              </a:rPr>
            </a:br>
            <a:r>
              <a:rPr lang="en-US" sz="2400">
                <a:sym typeface="Symbol" charset="0"/>
              </a:rPr>
              <a:t>it can be recorded in the log</a:t>
            </a:r>
            <a:br>
              <a:rPr lang="en-US" sz="2400">
                <a:sym typeface="Symbol" charset="0"/>
              </a:rPr>
            </a:br>
            <a:r>
              <a:rPr lang="en-US" sz="2400">
                <a:sym typeface="Symbol" charset="0"/>
              </a:rPr>
              <a:t>    Replay is still possible</a:t>
            </a:r>
          </a:p>
          <a:p>
            <a:endParaRPr lang="en-US" sz="2400">
              <a:sym typeface="Symbol" charset="0"/>
            </a:endParaRPr>
          </a:p>
          <a:p>
            <a:r>
              <a:rPr lang="en-US" sz="2400">
                <a:sym typeface="Symbol" charset="0"/>
              </a:rPr>
              <a:t>PeerReview finds inconsistent behavior</a:t>
            </a:r>
            <a:br>
              <a:rPr lang="en-US" sz="2400">
                <a:sym typeface="Symbol" charset="0"/>
              </a:rPr>
            </a:br>
            <a:r>
              <a:rPr lang="en-US" sz="2400">
                <a:sym typeface="Symbol" charset="0"/>
              </a:rPr>
              <a:t>  </a:t>
            </a:r>
            <a:r>
              <a:rPr lang="en-US" sz="2400"/>
              <a:t> </a:t>
            </a:r>
            <a:r>
              <a:rPr lang="en-US" sz="2400">
                <a:sym typeface="Symbol" charset="0"/>
              </a:rPr>
              <a:t> Useful for developers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BCA0665-897B-FB41-8337-76627F610EFB}" type="slidenum">
              <a:rPr lang="en-GB"/>
              <a:pPr/>
              <a:t>42</a:t>
            </a:fld>
            <a:endParaRPr lang="en-GB"/>
          </a:p>
        </p:txBody>
      </p:sp>
      <p:sp>
        <p:nvSpPr>
          <p:cNvPr id="1471490" name="Rectangle 2"/>
          <p:cNvSpPr>
            <a:spLocks noGrp="1" noChangeArrowheads="1"/>
          </p:cNvSpPr>
          <p:nvPr>
            <p:ph type="title"/>
          </p:nvPr>
        </p:nvSpPr>
        <p:spPr/>
        <p:txBody>
          <a:bodyPr/>
          <a:lstStyle/>
          <a:p>
            <a:r>
              <a:rPr lang="en-US"/>
              <a:t>How is PeerReview applied?</a:t>
            </a:r>
          </a:p>
        </p:txBody>
      </p:sp>
      <p:sp>
        <p:nvSpPr>
          <p:cNvPr id="1471491" name="Rectangle 3"/>
          <p:cNvSpPr>
            <a:spLocks noGrp="1" noChangeArrowheads="1"/>
          </p:cNvSpPr>
          <p:nvPr>
            <p:ph type="body" idx="1"/>
          </p:nvPr>
        </p:nvSpPr>
        <p:spPr>
          <a:xfrm>
            <a:off x="990600" y="1519238"/>
            <a:ext cx="7772400" cy="4899025"/>
          </a:xfrm>
        </p:spPr>
        <p:txBody>
          <a:bodyPr/>
          <a:lstStyle/>
          <a:p>
            <a:r>
              <a:rPr lang="en-US"/>
              <a:t>May require some changes to the application (similar to applying BFT):</a:t>
            </a:r>
          </a:p>
          <a:p>
            <a:pPr lvl="1"/>
            <a:r>
              <a:rPr lang="en-US" sz="2400"/>
              <a:t>Make application deterministic </a:t>
            </a:r>
          </a:p>
          <a:p>
            <a:pPr lvl="2"/>
            <a:r>
              <a:rPr lang="en-US" sz="2000"/>
              <a:t>remove sources of nondeterminism, or record nondeterministic choices)</a:t>
            </a:r>
          </a:p>
          <a:p>
            <a:pPr lvl="1"/>
            <a:r>
              <a:rPr lang="en-US" sz="2400"/>
              <a:t>Add mechanism for saving/restoring checkpoints, if not already present</a:t>
            </a:r>
          </a:p>
          <a:p>
            <a:endParaRPr lang="en-US" sz="2400"/>
          </a:p>
          <a:p>
            <a:r>
              <a:rPr lang="en-US"/>
              <a:t>Finally:</a:t>
            </a:r>
          </a:p>
          <a:p>
            <a:pPr lvl="1"/>
            <a:r>
              <a:rPr lang="en-US" sz="2400"/>
              <a:t>Add the PeerReview library</a:t>
            </a:r>
          </a:p>
          <a:p>
            <a:pPr lvl="1"/>
            <a:r>
              <a:rPr lang="en-US" sz="2400"/>
              <a:t>Use failure indications in the application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7715A49-19B6-6145-9F14-197A77975091}" type="slidenum">
              <a:rPr lang="en-GB"/>
              <a:pPr/>
              <a:t>43</a:t>
            </a:fld>
            <a:endParaRPr lang="en-GB"/>
          </a:p>
        </p:txBody>
      </p:sp>
      <p:sp>
        <p:nvSpPr>
          <p:cNvPr id="1472514" name="Rectangle 2"/>
          <p:cNvSpPr>
            <a:spLocks noGrp="1" noChangeArrowheads="1"/>
          </p:cNvSpPr>
          <p:nvPr>
            <p:ph type="title"/>
          </p:nvPr>
        </p:nvSpPr>
        <p:spPr/>
        <p:txBody>
          <a:bodyPr/>
          <a:lstStyle/>
          <a:p>
            <a:r>
              <a:rPr lang="en-US"/>
              <a:t>Worst-case damage: Faulty node</a:t>
            </a:r>
          </a:p>
        </p:txBody>
      </p:sp>
      <p:sp>
        <p:nvSpPr>
          <p:cNvPr id="1472515" name="Rectangle 3"/>
          <p:cNvSpPr>
            <a:spLocks noGrp="1" noChangeArrowheads="1"/>
          </p:cNvSpPr>
          <p:nvPr>
            <p:ph type="body" idx="1"/>
          </p:nvPr>
        </p:nvSpPr>
        <p:spPr>
          <a:xfrm>
            <a:off x="819150" y="1658938"/>
            <a:ext cx="8229600" cy="4532312"/>
          </a:xfrm>
        </p:spPr>
        <p:txBody>
          <a:bodyPr/>
          <a:lstStyle/>
          <a:p>
            <a:r>
              <a:rPr lang="en-US" sz="2400"/>
              <a:t>What is the worst-case damage a faulty node could do before it is caught?</a:t>
            </a:r>
          </a:p>
          <a:p>
            <a:pPr lvl="1"/>
            <a:r>
              <a:rPr lang="en-US" sz="2000"/>
              <a:t>Time to detection depends on audit frequency, network bandwidth, propagation delays / synchrony</a:t>
            </a:r>
          </a:p>
          <a:p>
            <a:pPr lvl="1"/>
            <a:r>
              <a:rPr lang="en-US" sz="2000"/>
              <a:t>Potential damage during that time depends on the application; cannot make general statement</a:t>
            </a:r>
          </a:p>
          <a:p>
            <a:pPr lvl="1"/>
            <a:r>
              <a:rPr lang="en-US" sz="2000"/>
              <a:t>But: Can do a 'background check' before high-impact actions</a:t>
            </a:r>
          </a:p>
          <a:p>
            <a:pPr lvl="1"/>
            <a:endParaRPr lang="en-US" sz="2000"/>
          </a:p>
          <a:p>
            <a:r>
              <a:rPr lang="en-US" sz="2400"/>
              <a:t>Typical applications are best-effort or allow faults to be recovered</a:t>
            </a:r>
          </a:p>
          <a:p>
            <a:pPr>
              <a:buFont typeface="Wingdings" charset="0"/>
              <a:buNone/>
            </a:pPr>
            <a:endParaRPr lang="en-US" sz="200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9ADD73D-0570-584C-8C9C-388ECC6B072C}" type="slidenum">
              <a:rPr lang="en-GB"/>
              <a:pPr/>
              <a:t>44</a:t>
            </a:fld>
            <a:endParaRPr lang="en-GB"/>
          </a:p>
        </p:txBody>
      </p:sp>
      <p:sp>
        <p:nvSpPr>
          <p:cNvPr id="1473538" name="Rectangle 2"/>
          <p:cNvSpPr>
            <a:spLocks noGrp="1" noChangeArrowheads="1"/>
          </p:cNvSpPr>
          <p:nvPr>
            <p:ph type="title"/>
          </p:nvPr>
        </p:nvSpPr>
        <p:spPr/>
        <p:txBody>
          <a:bodyPr/>
          <a:lstStyle/>
          <a:p>
            <a:r>
              <a:rPr lang="en-US"/>
              <a:t>Worst-case damage: Faulty witness</a:t>
            </a:r>
          </a:p>
        </p:txBody>
      </p:sp>
      <p:sp>
        <p:nvSpPr>
          <p:cNvPr id="1473539" name="Rectangle 3"/>
          <p:cNvSpPr>
            <a:spLocks noGrp="1" noChangeArrowheads="1"/>
          </p:cNvSpPr>
          <p:nvPr>
            <p:ph type="body" idx="1"/>
          </p:nvPr>
        </p:nvSpPr>
        <p:spPr>
          <a:xfrm>
            <a:off x="819150" y="1658938"/>
            <a:ext cx="8324850" cy="4532312"/>
          </a:xfrm>
        </p:spPr>
        <p:txBody>
          <a:bodyPr/>
          <a:lstStyle/>
          <a:p>
            <a:r>
              <a:rPr lang="en-US" sz="2400"/>
              <a:t>What is the worst-case damage a faulty witness can do?</a:t>
            </a:r>
          </a:p>
          <a:p>
            <a:pPr lvl="1"/>
            <a:r>
              <a:rPr lang="en-US" sz="2000"/>
              <a:t>Consume resources on other nodes by producing lots of fake challenges and audits</a:t>
            </a:r>
          </a:p>
          <a:p>
            <a:pPr lvl="1"/>
            <a:r>
              <a:rPr lang="en-US" sz="2000"/>
              <a:t>If a witness repeatedly gives out fake evidence, other nodes can stop trusting it</a:t>
            </a:r>
          </a:p>
          <a:p>
            <a:pPr lvl="1"/>
            <a:endParaRPr lang="en-US" sz="2000"/>
          </a:p>
          <a:p>
            <a:r>
              <a:rPr lang="en-US" sz="2400"/>
              <a:t>How does this affect scalability?</a:t>
            </a:r>
          </a:p>
          <a:p>
            <a:pPr lvl="1"/>
            <a:r>
              <a:rPr lang="en-US" sz="2000"/>
              <a:t>P2P case: Faulty witness can only affect nodes who are interested in the status of the node, and their number is naturally limited</a:t>
            </a:r>
          </a:p>
          <a:p>
            <a:pPr lvl="1"/>
            <a:r>
              <a:rPr lang="en-US" sz="2000"/>
              <a:t>Client/server case: Faulty witness of a server can affect many clients; however, can alert administrator</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2211063-0016-D843-85FF-0C7CE9C8F9BB}" type="slidenum">
              <a:rPr lang="en-GB"/>
              <a:pPr/>
              <a:t>45</a:t>
            </a:fld>
            <a:endParaRPr lang="en-GB"/>
          </a:p>
        </p:txBody>
      </p:sp>
      <p:sp>
        <p:nvSpPr>
          <p:cNvPr id="1474562" name="Rectangle 2"/>
          <p:cNvSpPr>
            <a:spLocks noGrp="1" noChangeArrowheads="1"/>
          </p:cNvSpPr>
          <p:nvPr>
            <p:ph type="title"/>
          </p:nvPr>
        </p:nvSpPr>
        <p:spPr/>
        <p:txBody>
          <a:bodyPr/>
          <a:lstStyle/>
          <a:p>
            <a:r>
              <a:rPr lang="en-US" sz="3200"/>
              <a:t>Which systems is this most useful for?</a:t>
            </a:r>
          </a:p>
        </p:txBody>
      </p:sp>
      <p:sp>
        <p:nvSpPr>
          <p:cNvPr id="1474563" name="Rectangle 3"/>
          <p:cNvSpPr>
            <a:spLocks noGrp="1" noChangeArrowheads="1"/>
          </p:cNvSpPr>
          <p:nvPr>
            <p:ph type="body" idx="1"/>
          </p:nvPr>
        </p:nvSpPr>
        <p:spPr>
          <a:xfrm>
            <a:off x="990600" y="1500188"/>
            <a:ext cx="7772400" cy="4989512"/>
          </a:xfrm>
        </p:spPr>
        <p:txBody>
          <a:bodyPr/>
          <a:lstStyle/>
          <a:p>
            <a:r>
              <a:rPr lang="en-US"/>
              <a:t>Accountability offers a comprehensive safety net for </a:t>
            </a:r>
            <a:r>
              <a:rPr lang="en-US" i="1">
                <a:solidFill>
                  <a:schemeClr val="hlink"/>
                </a:solidFill>
              </a:rPr>
              <a:t>any </a:t>
            </a:r>
            <a:r>
              <a:rPr lang="en-US">
                <a:solidFill>
                  <a:schemeClr val="hlink"/>
                </a:solidFill>
              </a:rPr>
              <a:t>distributed system</a:t>
            </a:r>
          </a:p>
          <a:p>
            <a:r>
              <a:rPr lang="en-US"/>
              <a:t>Can be used as the only defense if the system is best-effort or can tolerate occasional failures</a:t>
            </a:r>
          </a:p>
          <a:p>
            <a:pPr lvl="1"/>
            <a:r>
              <a:rPr lang="en-US" sz="2400"/>
              <a:t>Example: Streaming multicast</a:t>
            </a:r>
          </a:p>
          <a:p>
            <a:pPr lvl="1"/>
            <a:r>
              <a:rPr lang="en-US" sz="2400"/>
              <a:t>Many systems are in this category</a:t>
            </a:r>
          </a:p>
          <a:p>
            <a:r>
              <a:rPr lang="en-US"/>
              <a:t>Can be combined with fault-masking techniques such as BFT</a:t>
            </a:r>
          </a:p>
          <a:p>
            <a:pPr lvl="1"/>
            <a:r>
              <a:rPr lang="en-US" sz="2400"/>
              <a:t>when failures cannot be tolerated, e.g. where lives are at stake</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DC3A0587-53ED-D040-A5CE-64125EFAFD85}" type="slidenum">
              <a:rPr lang="en-GB"/>
              <a:pPr/>
              <a:t>46</a:t>
            </a:fld>
            <a:endParaRPr lang="en-GB"/>
          </a:p>
        </p:txBody>
      </p:sp>
      <p:sp>
        <p:nvSpPr>
          <p:cNvPr id="1476610" name="Rectangle 2"/>
          <p:cNvSpPr>
            <a:spLocks noGrp="1" noChangeArrowheads="1"/>
          </p:cNvSpPr>
          <p:nvPr>
            <p:ph type="title"/>
          </p:nvPr>
        </p:nvSpPr>
        <p:spPr/>
        <p:txBody>
          <a:bodyPr/>
          <a:lstStyle/>
          <a:p>
            <a:r>
              <a:rPr lang="en-US"/>
              <a:t>Average network traffic in ePOST</a:t>
            </a:r>
          </a:p>
        </p:txBody>
      </p:sp>
      <p:sp>
        <p:nvSpPr>
          <p:cNvPr id="1476611" name="Rectangle 3"/>
          <p:cNvSpPr>
            <a:spLocks noGrp="1" noChangeArrowheads="1"/>
          </p:cNvSpPr>
          <p:nvPr>
            <p:ph type="body" idx="1"/>
          </p:nvPr>
        </p:nvSpPr>
        <p:spPr>
          <a:xfrm>
            <a:off x="990600" y="5468938"/>
            <a:ext cx="7772400" cy="722312"/>
          </a:xfrm>
        </p:spPr>
        <p:txBody>
          <a:bodyPr/>
          <a:lstStyle/>
          <a:p>
            <a:endParaRPr lang="en-US"/>
          </a:p>
        </p:txBody>
      </p:sp>
      <p:pic>
        <p:nvPicPr>
          <p:cNvPr id="1476612" name="Picture 4" descr="epost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675" y="1524000"/>
            <a:ext cx="7059613" cy="37099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D8427639-B3D6-FB4C-957F-A4B9CFB71637}" type="slidenum">
              <a:rPr lang="en-GB"/>
              <a:pPr/>
              <a:t>47</a:t>
            </a:fld>
            <a:endParaRPr lang="en-GB"/>
          </a:p>
        </p:txBody>
      </p:sp>
      <p:sp>
        <p:nvSpPr>
          <p:cNvPr id="1477634" name="Rectangle 2"/>
          <p:cNvSpPr>
            <a:spLocks noGrp="1" noChangeArrowheads="1"/>
          </p:cNvSpPr>
          <p:nvPr>
            <p:ph type="title"/>
          </p:nvPr>
        </p:nvSpPr>
        <p:spPr/>
        <p:txBody>
          <a:bodyPr/>
          <a:lstStyle/>
          <a:p>
            <a:r>
              <a:rPr lang="en-US"/>
              <a:t>NFS: Round-trip time for NULL RPC</a:t>
            </a:r>
          </a:p>
        </p:txBody>
      </p:sp>
      <p:sp>
        <p:nvSpPr>
          <p:cNvPr id="1477635" name="Rectangle 3"/>
          <p:cNvSpPr>
            <a:spLocks noGrp="1" noChangeArrowheads="1"/>
          </p:cNvSpPr>
          <p:nvPr>
            <p:ph type="body" idx="1"/>
          </p:nvPr>
        </p:nvSpPr>
        <p:spPr>
          <a:xfrm>
            <a:off x="990600" y="4037013"/>
            <a:ext cx="7772400" cy="2154237"/>
          </a:xfrm>
        </p:spPr>
        <p:txBody>
          <a:bodyPr/>
          <a:lstStyle/>
          <a:p>
            <a:endParaRPr lang="en-US"/>
          </a:p>
        </p:txBody>
      </p:sp>
      <p:pic>
        <p:nvPicPr>
          <p:cNvPr id="1477636" name="Picture 4" descr="latency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250" y="1858963"/>
            <a:ext cx="7608888" cy="20589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A4FA27D2-1F93-D044-9E06-B3675C116493}" type="slidenum">
              <a:rPr lang="en-GB"/>
              <a:pPr/>
              <a:t>48</a:t>
            </a:fld>
            <a:endParaRPr lang="en-GB"/>
          </a:p>
        </p:txBody>
      </p:sp>
      <p:sp>
        <p:nvSpPr>
          <p:cNvPr id="1478658" name="Rectangle 2"/>
          <p:cNvSpPr>
            <a:spLocks noGrp="1" noChangeArrowheads="1"/>
          </p:cNvSpPr>
          <p:nvPr>
            <p:ph type="title"/>
          </p:nvPr>
        </p:nvSpPr>
        <p:spPr/>
        <p:txBody>
          <a:bodyPr/>
          <a:lstStyle/>
          <a:p>
            <a:r>
              <a:rPr lang="en-US"/>
              <a:t>Multicast with a single freeloader</a:t>
            </a:r>
          </a:p>
        </p:txBody>
      </p:sp>
      <p:sp>
        <p:nvSpPr>
          <p:cNvPr id="1478659" name="Rectangle 3"/>
          <p:cNvSpPr>
            <a:spLocks noGrp="1" noChangeArrowheads="1"/>
          </p:cNvSpPr>
          <p:nvPr>
            <p:ph type="body" idx="1"/>
          </p:nvPr>
        </p:nvSpPr>
        <p:spPr>
          <a:xfrm>
            <a:off x="990600" y="5453063"/>
            <a:ext cx="7772400" cy="738187"/>
          </a:xfrm>
        </p:spPr>
        <p:txBody>
          <a:bodyPr/>
          <a:lstStyle/>
          <a:p>
            <a:endParaRPr lang="en-US"/>
          </a:p>
        </p:txBody>
      </p:sp>
      <p:pic>
        <p:nvPicPr>
          <p:cNvPr id="1478660" name="Picture 4" descr="multicast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7225" y="1514475"/>
            <a:ext cx="5516563" cy="40528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428E55E9-B1C2-5644-9E8A-6E5BB2202F91}" type="slidenum">
              <a:rPr lang="en-GB"/>
              <a:pPr/>
              <a:t>49</a:t>
            </a:fld>
            <a:endParaRPr lang="en-GB"/>
          </a:p>
        </p:txBody>
      </p:sp>
      <p:sp>
        <p:nvSpPr>
          <p:cNvPr id="1479682" name="Rectangle 2"/>
          <p:cNvSpPr>
            <a:spLocks noGrp="1" noChangeArrowheads="1"/>
          </p:cNvSpPr>
          <p:nvPr>
            <p:ph type="title"/>
          </p:nvPr>
        </p:nvSpPr>
        <p:spPr/>
        <p:txBody>
          <a:bodyPr/>
          <a:lstStyle/>
          <a:p>
            <a:r>
              <a:rPr lang="en-US"/>
              <a:t>NFS throughput</a:t>
            </a:r>
          </a:p>
        </p:txBody>
      </p:sp>
      <p:sp>
        <p:nvSpPr>
          <p:cNvPr id="1479683" name="Rectangle 3"/>
          <p:cNvSpPr>
            <a:spLocks noGrp="1" noChangeArrowheads="1"/>
          </p:cNvSpPr>
          <p:nvPr>
            <p:ph type="body" idx="1"/>
          </p:nvPr>
        </p:nvSpPr>
        <p:spPr>
          <a:xfrm>
            <a:off x="990600" y="5424488"/>
            <a:ext cx="7772400" cy="766762"/>
          </a:xfrm>
        </p:spPr>
        <p:txBody>
          <a:bodyPr/>
          <a:lstStyle/>
          <a:p>
            <a:r>
              <a:rPr lang="en-US"/>
              <a:t>Random 1kB NFS read accesses over 10GB of data</a:t>
            </a:r>
          </a:p>
        </p:txBody>
      </p:sp>
      <p:pic>
        <p:nvPicPr>
          <p:cNvPr id="1479684" name="Picture 4" descr="nfsthroughput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138" y="1409700"/>
            <a:ext cx="7527925" cy="3908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4"/>
          <p:cNvSpPr>
            <a:spLocks noGrp="1"/>
          </p:cNvSpPr>
          <p:nvPr>
            <p:ph type="sldNum" sz="quarter" idx="11"/>
          </p:nvPr>
        </p:nvSpPr>
        <p:spPr/>
        <p:txBody>
          <a:bodyPr/>
          <a:lstStyle/>
          <a:p>
            <a:fld id="{C7BC7797-8867-AF4A-A0A4-EC55EE25BA9E}" type="slidenum">
              <a:rPr lang="en-GB"/>
              <a:pPr/>
              <a:t>5</a:t>
            </a:fld>
            <a:endParaRPr lang="en-GB"/>
          </a:p>
        </p:txBody>
      </p:sp>
      <p:sp>
        <p:nvSpPr>
          <p:cNvPr id="1420290" name="Cloud"/>
          <p:cNvSpPr>
            <a:spLocks noChangeAspect="1" noEditPoints="1" noChangeArrowheads="1"/>
          </p:cNvSpPr>
          <p:nvPr/>
        </p:nvSpPr>
        <p:spPr bwMode="auto">
          <a:xfrm>
            <a:off x="2435225" y="1312863"/>
            <a:ext cx="6086475" cy="37766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lstStyle/>
          <a:p>
            <a:endParaRPr lang="en-US"/>
          </a:p>
        </p:txBody>
      </p:sp>
      <p:pic>
        <p:nvPicPr>
          <p:cNvPr id="1420291" name="Picture 3" descr="MCj0434859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5075" y="2454275"/>
            <a:ext cx="1176338" cy="1162050"/>
          </a:xfrm>
          <a:prstGeom prst="rect">
            <a:avLst/>
          </a:prstGeom>
          <a:noFill/>
          <a:extLst>
            <a:ext uri="{909E8E84-426E-40dd-AFC4-6F175D3DCCD1}">
              <a14:hiddenFill xmlns:a14="http://schemas.microsoft.com/office/drawing/2010/main">
                <a:solidFill>
                  <a:srgbClr val="FFFFFF"/>
                </a:solidFill>
              </a14:hiddenFill>
            </a:ext>
          </a:extLst>
        </p:spPr>
      </p:pic>
      <p:sp>
        <p:nvSpPr>
          <p:cNvPr id="1420292" name="Rectangle 4"/>
          <p:cNvSpPr>
            <a:spLocks noGrp="1" noChangeArrowheads="1"/>
          </p:cNvSpPr>
          <p:nvPr>
            <p:ph type="title"/>
          </p:nvPr>
        </p:nvSpPr>
        <p:spPr>
          <a:xfrm>
            <a:off x="969963" y="288925"/>
            <a:ext cx="7793037" cy="990600"/>
          </a:xfrm>
        </p:spPr>
        <p:txBody>
          <a:bodyPr/>
          <a:lstStyle/>
          <a:p>
            <a:r>
              <a:rPr lang="de-DE" sz="3200"/>
              <a:t>Dealing with general faults is difficult</a:t>
            </a:r>
          </a:p>
        </p:txBody>
      </p:sp>
      <p:sp>
        <p:nvSpPr>
          <p:cNvPr id="1420293" name="Rectangle 5"/>
          <p:cNvSpPr>
            <a:spLocks noGrp="1" noChangeArrowheads="1"/>
          </p:cNvSpPr>
          <p:nvPr>
            <p:ph type="body" idx="1"/>
          </p:nvPr>
        </p:nvSpPr>
        <p:spPr>
          <a:xfrm>
            <a:off x="1238250" y="5314950"/>
            <a:ext cx="6924675" cy="1104900"/>
          </a:xfrm>
        </p:spPr>
        <p:txBody>
          <a:bodyPr/>
          <a:lstStyle/>
          <a:p>
            <a:r>
              <a:rPr lang="de-DE" sz="2000"/>
              <a:t>How to</a:t>
            </a:r>
            <a:r>
              <a:rPr lang="de-DE" sz="2000">
                <a:solidFill>
                  <a:srgbClr val="FF9900"/>
                </a:solidFill>
              </a:rPr>
              <a:t> detect</a:t>
            </a:r>
            <a:r>
              <a:rPr lang="de-DE" sz="2000"/>
              <a:t> faults?</a:t>
            </a:r>
          </a:p>
          <a:p>
            <a:r>
              <a:rPr lang="de-DE" sz="2000"/>
              <a:t>How to</a:t>
            </a:r>
            <a:r>
              <a:rPr lang="de-DE" sz="2000">
                <a:solidFill>
                  <a:srgbClr val="FF9900"/>
                </a:solidFill>
              </a:rPr>
              <a:t> identify</a:t>
            </a:r>
            <a:r>
              <a:rPr lang="de-DE" sz="2000"/>
              <a:t> the faulty nodes?</a:t>
            </a:r>
          </a:p>
          <a:p>
            <a:r>
              <a:rPr lang="de-DE" sz="2000"/>
              <a:t>How to</a:t>
            </a:r>
            <a:r>
              <a:rPr lang="de-DE" sz="2000">
                <a:solidFill>
                  <a:srgbClr val="FF9900"/>
                </a:solidFill>
              </a:rPr>
              <a:t> convince others</a:t>
            </a:r>
            <a:r>
              <a:rPr lang="de-DE" sz="2000"/>
              <a:t> that a node is (not) faulty?</a:t>
            </a:r>
          </a:p>
        </p:txBody>
      </p:sp>
      <p:pic>
        <p:nvPicPr>
          <p:cNvPr id="1420294" name="Picture 6" descr="MCj0432624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89838" y="1806575"/>
            <a:ext cx="541337" cy="541338"/>
          </a:xfrm>
          <a:prstGeom prst="rect">
            <a:avLst/>
          </a:prstGeom>
          <a:noFill/>
          <a:extLst>
            <a:ext uri="{909E8E84-426E-40dd-AFC4-6F175D3DCCD1}">
              <a14:hiddenFill xmlns:a14="http://schemas.microsoft.com/office/drawing/2010/main">
                <a:solidFill>
                  <a:srgbClr val="FFFFFF"/>
                </a:solidFill>
              </a14:hiddenFill>
            </a:ext>
          </a:extLst>
        </p:spPr>
      </p:pic>
      <p:sp>
        <p:nvSpPr>
          <p:cNvPr id="1420295" name="Line 7"/>
          <p:cNvSpPr>
            <a:spLocks noChangeShapeType="1"/>
          </p:cNvSpPr>
          <p:nvPr/>
        </p:nvSpPr>
        <p:spPr bwMode="auto">
          <a:xfrm>
            <a:off x="2843213" y="3894138"/>
            <a:ext cx="1127125" cy="307975"/>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296" name="Line 8"/>
          <p:cNvSpPr>
            <a:spLocks noChangeShapeType="1"/>
          </p:cNvSpPr>
          <p:nvPr/>
        </p:nvSpPr>
        <p:spPr bwMode="auto">
          <a:xfrm flipV="1">
            <a:off x="4922838" y="2244725"/>
            <a:ext cx="831850" cy="24765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297" name="Line 9"/>
          <p:cNvSpPr>
            <a:spLocks noChangeShapeType="1"/>
          </p:cNvSpPr>
          <p:nvPr/>
        </p:nvSpPr>
        <p:spPr bwMode="auto">
          <a:xfrm>
            <a:off x="5705475" y="2214563"/>
            <a:ext cx="893763" cy="889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298" name="Line 10"/>
          <p:cNvSpPr>
            <a:spLocks noChangeShapeType="1"/>
          </p:cNvSpPr>
          <p:nvPr/>
        </p:nvSpPr>
        <p:spPr bwMode="auto">
          <a:xfrm flipV="1">
            <a:off x="4860925" y="4003675"/>
            <a:ext cx="774700" cy="188913"/>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299" name="Line 11"/>
          <p:cNvSpPr>
            <a:spLocks noChangeShapeType="1"/>
          </p:cNvSpPr>
          <p:nvPr/>
        </p:nvSpPr>
        <p:spPr bwMode="auto">
          <a:xfrm flipH="1">
            <a:off x="5635625" y="2960688"/>
            <a:ext cx="298450" cy="1012825"/>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300" name="Line 12"/>
          <p:cNvSpPr>
            <a:spLocks noChangeShapeType="1"/>
          </p:cNvSpPr>
          <p:nvPr/>
        </p:nvSpPr>
        <p:spPr bwMode="auto">
          <a:xfrm flipH="1">
            <a:off x="1660525" y="4083050"/>
            <a:ext cx="950913" cy="4968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301" name="Line 13"/>
          <p:cNvSpPr>
            <a:spLocks noChangeShapeType="1"/>
          </p:cNvSpPr>
          <p:nvPr/>
        </p:nvSpPr>
        <p:spPr bwMode="auto">
          <a:xfrm flipV="1">
            <a:off x="6589713" y="2065338"/>
            <a:ext cx="625475" cy="238125"/>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20302" name="Picture 14" descr="MCj0431576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5075" y="4259263"/>
            <a:ext cx="669925" cy="674687"/>
          </a:xfrm>
          <a:prstGeom prst="rect">
            <a:avLst/>
          </a:prstGeom>
          <a:noFill/>
          <a:extLst>
            <a:ext uri="{909E8E84-426E-40dd-AFC4-6F175D3DCCD1}">
              <a14:hiddenFill xmlns:a14="http://schemas.microsoft.com/office/drawing/2010/main">
                <a:solidFill>
                  <a:srgbClr val="FFFFFF"/>
                </a:solidFill>
              </a14:hiddenFill>
            </a:ext>
          </a:extLst>
        </p:spPr>
      </p:pic>
      <p:pic>
        <p:nvPicPr>
          <p:cNvPr id="1420303" name="Picture 15"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27650" y="3810000"/>
            <a:ext cx="519113" cy="519113"/>
          </a:xfrm>
          <a:prstGeom prst="rect">
            <a:avLst/>
          </a:prstGeom>
          <a:noFill/>
          <a:extLst>
            <a:ext uri="{909E8E84-426E-40dd-AFC4-6F175D3DCCD1}">
              <a14:hiddenFill xmlns:a14="http://schemas.microsoft.com/office/drawing/2010/main">
                <a:solidFill>
                  <a:srgbClr val="FFFFFF"/>
                </a:solidFill>
              </a14:hiddenFill>
            </a:ext>
          </a:extLst>
        </p:spPr>
      </p:pic>
      <p:pic>
        <p:nvPicPr>
          <p:cNvPr id="1420304" name="Picture 16"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8725" y="2074863"/>
            <a:ext cx="519113"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20305" name="Picture 17" descr="MCj0432623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9300" y="4283075"/>
            <a:ext cx="534988" cy="534988"/>
          </a:xfrm>
          <a:prstGeom prst="rect">
            <a:avLst/>
          </a:prstGeom>
          <a:noFill/>
          <a:extLst>
            <a:ext uri="{909E8E84-426E-40dd-AFC4-6F175D3DCCD1}">
              <a14:hiddenFill xmlns:a14="http://schemas.microsoft.com/office/drawing/2010/main">
                <a:solidFill>
                  <a:srgbClr val="FFFFFF"/>
                </a:solidFill>
              </a14:hiddenFill>
            </a:ext>
          </a:extLst>
        </p:spPr>
      </p:pic>
      <p:sp>
        <p:nvSpPr>
          <p:cNvPr id="1420306" name="Line 18"/>
          <p:cNvSpPr>
            <a:spLocks noChangeShapeType="1"/>
          </p:cNvSpPr>
          <p:nvPr/>
        </p:nvSpPr>
        <p:spPr bwMode="auto">
          <a:xfrm flipV="1">
            <a:off x="4019550" y="3495675"/>
            <a:ext cx="295275" cy="6477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20307" name="Line 19"/>
          <p:cNvSpPr>
            <a:spLocks noChangeShapeType="1"/>
          </p:cNvSpPr>
          <p:nvPr/>
        </p:nvSpPr>
        <p:spPr bwMode="auto">
          <a:xfrm>
            <a:off x="4314825" y="3457575"/>
            <a:ext cx="504825" cy="70485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pic>
        <p:nvPicPr>
          <p:cNvPr id="1420308" name="Picture 20"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43325" y="3933825"/>
            <a:ext cx="519113" cy="519113"/>
          </a:xfrm>
          <a:prstGeom prst="rect">
            <a:avLst/>
          </a:prstGeom>
          <a:noFill/>
          <a:extLst>
            <a:ext uri="{909E8E84-426E-40dd-AFC4-6F175D3DCCD1}">
              <a14:hiddenFill xmlns:a14="http://schemas.microsoft.com/office/drawing/2010/main">
                <a:solidFill>
                  <a:srgbClr val="FFFFFF"/>
                </a:solidFill>
              </a14:hiddenFill>
            </a:ext>
          </a:extLst>
        </p:spPr>
      </p:pic>
      <p:pic>
        <p:nvPicPr>
          <p:cNvPr id="1420309" name="Picture 21"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7238" y="3963988"/>
            <a:ext cx="519112"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20310" name="Picture 22"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90988" y="3297238"/>
            <a:ext cx="519112" cy="519112"/>
          </a:xfrm>
          <a:prstGeom prst="rect">
            <a:avLst/>
          </a:prstGeom>
          <a:noFill/>
          <a:extLst>
            <a:ext uri="{909E8E84-426E-40dd-AFC4-6F175D3DCCD1}">
              <a14:hiddenFill xmlns:a14="http://schemas.microsoft.com/office/drawing/2010/main">
                <a:solidFill>
                  <a:srgbClr val="FFFFFF"/>
                </a:solidFill>
              </a14:hiddenFill>
            </a:ext>
          </a:extLst>
        </p:spPr>
      </p:pic>
      <p:sp>
        <p:nvSpPr>
          <p:cNvPr id="1420311" name="Line 23"/>
          <p:cNvSpPr>
            <a:spLocks noChangeShapeType="1"/>
          </p:cNvSpPr>
          <p:nvPr/>
        </p:nvSpPr>
        <p:spPr bwMode="auto">
          <a:xfrm>
            <a:off x="4933950" y="2562225"/>
            <a:ext cx="990600" cy="4191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pic>
        <p:nvPicPr>
          <p:cNvPr id="1420312" name="Picture 24"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59438" y="2728913"/>
            <a:ext cx="519112" cy="519112"/>
          </a:xfrm>
          <a:prstGeom prst="rect">
            <a:avLst/>
          </a:prstGeom>
          <a:noFill/>
          <a:extLst>
            <a:ext uri="{909E8E84-426E-40dd-AFC4-6F175D3DCCD1}">
              <a14:hiddenFill xmlns:a14="http://schemas.microsoft.com/office/drawing/2010/main">
                <a:solidFill>
                  <a:srgbClr val="FFFFFF"/>
                </a:solidFill>
              </a14:hiddenFill>
            </a:ext>
          </a:extLst>
        </p:spPr>
      </p:pic>
      <p:pic>
        <p:nvPicPr>
          <p:cNvPr id="1420313" name="Picture 25"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24388" y="2282825"/>
            <a:ext cx="519112" cy="519113"/>
          </a:xfrm>
          <a:prstGeom prst="rect">
            <a:avLst/>
          </a:prstGeom>
          <a:noFill/>
          <a:extLst>
            <a:ext uri="{909E8E84-426E-40dd-AFC4-6F175D3DCCD1}">
              <a14:hiddenFill xmlns:a14="http://schemas.microsoft.com/office/drawing/2010/main">
                <a:solidFill>
                  <a:srgbClr val="FFFFFF"/>
                </a:solidFill>
              </a14:hiddenFill>
            </a:ext>
          </a:extLst>
        </p:spPr>
      </p:pic>
      <p:pic>
        <p:nvPicPr>
          <p:cNvPr id="1420314" name="Picture 26" descr="MCj04315760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5313" y="1749425"/>
            <a:ext cx="669925" cy="674688"/>
          </a:xfrm>
          <a:prstGeom prst="rect">
            <a:avLst/>
          </a:prstGeom>
          <a:noFill/>
          <a:extLst>
            <a:ext uri="{909E8E84-426E-40dd-AFC4-6F175D3DCCD1}">
              <a14:hiddenFill xmlns:a14="http://schemas.microsoft.com/office/drawing/2010/main">
                <a:solidFill>
                  <a:srgbClr val="FFFFFF"/>
                </a:solidFill>
              </a14:hiddenFill>
            </a:ext>
          </a:extLst>
        </p:spPr>
      </p:pic>
      <p:sp>
        <p:nvSpPr>
          <p:cNvPr id="1420315" name="Text Box 27"/>
          <p:cNvSpPr txBox="1">
            <a:spLocks noChangeArrowheads="1"/>
          </p:cNvSpPr>
          <p:nvPr/>
        </p:nvSpPr>
        <p:spPr bwMode="auto">
          <a:xfrm>
            <a:off x="355600" y="3371850"/>
            <a:ext cx="99218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e-DE" i="0">
                <a:solidFill>
                  <a:schemeClr val="hlink"/>
                </a:solidFill>
              </a:rPr>
              <a:t>Incorrect</a:t>
            </a:r>
            <a:br>
              <a:rPr lang="de-DE" i="0">
                <a:solidFill>
                  <a:schemeClr val="hlink"/>
                </a:solidFill>
              </a:rPr>
            </a:br>
            <a:r>
              <a:rPr lang="de-DE" i="0">
                <a:solidFill>
                  <a:schemeClr val="hlink"/>
                </a:solidFill>
              </a:rPr>
              <a:t>message</a:t>
            </a:r>
          </a:p>
        </p:txBody>
      </p:sp>
      <p:sp>
        <p:nvSpPr>
          <p:cNvPr id="1420316" name="Line 28"/>
          <p:cNvSpPr>
            <a:spLocks noChangeShapeType="1"/>
          </p:cNvSpPr>
          <p:nvPr/>
        </p:nvSpPr>
        <p:spPr bwMode="auto">
          <a:xfrm flipH="1">
            <a:off x="2608263" y="3949700"/>
            <a:ext cx="257175" cy="134938"/>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20317" name="Picture 29"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79700" y="3649663"/>
            <a:ext cx="519113" cy="519112"/>
          </a:xfrm>
          <a:prstGeom prst="rect">
            <a:avLst/>
          </a:prstGeom>
          <a:noFill/>
          <a:extLst>
            <a:ext uri="{909E8E84-426E-40dd-AFC4-6F175D3DCCD1}">
              <a14:hiddenFill xmlns:a14="http://schemas.microsoft.com/office/drawing/2010/main">
                <a:solidFill>
                  <a:srgbClr val="FFFFFF"/>
                </a:solidFill>
              </a14:hiddenFill>
            </a:ext>
          </a:extLst>
        </p:spPr>
      </p:pic>
      <p:sp>
        <p:nvSpPr>
          <p:cNvPr id="1420318" name="Line 30"/>
          <p:cNvSpPr>
            <a:spLocks noChangeShapeType="1"/>
          </p:cNvSpPr>
          <p:nvPr/>
        </p:nvSpPr>
        <p:spPr bwMode="auto">
          <a:xfrm flipH="1">
            <a:off x="1809750" y="3935413"/>
            <a:ext cx="590550" cy="3095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20319" name="Line 31"/>
          <p:cNvSpPr>
            <a:spLocks noChangeShapeType="1"/>
          </p:cNvSpPr>
          <p:nvPr/>
        </p:nvSpPr>
        <p:spPr bwMode="auto">
          <a:xfrm>
            <a:off x="1285875" y="3765550"/>
            <a:ext cx="849313" cy="327025"/>
          </a:xfrm>
          <a:prstGeom prst="line">
            <a:avLst/>
          </a:prstGeom>
          <a:noFill/>
          <a:ln w="190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20320" name="Picture 32" descr="MCj0431616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27675" y="2039938"/>
            <a:ext cx="519113" cy="519112"/>
          </a:xfrm>
          <a:prstGeom prst="rect">
            <a:avLst/>
          </a:prstGeom>
          <a:noFill/>
          <a:extLst>
            <a:ext uri="{909E8E84-426E-40dd-AFC4-6F175D3DCCD1}">
              <a14:hiddenFill xmlns:a14="http://schemas.microsoft.com/office/drawing/2010/main">
                <a:solidFill>
                  <a:srgbClr val="FFFFFF"/>
                </a:solidFill>
              </a14:hiddenFill>
            </a:ext>
          </a:extLst>
        </p:spPr>
      </p:pic>
      <p:sp>
        <p:nvSpPr>
          <p:cNvPr id="1420321" name="Text Box 33"/>
          <p:cNvSpPr txBox="1">
            <a:spLocks noChangeArrowheads="1"/>
          </p:cNvSpPr>
          <p:nvPr/>
        </p:nvSpPr>
        <p:spPr bwMode="auto">
          <a:xfrm>
            <a:off x="7899400" y="1160463"/>
            <a:ext cx="1244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de-DE" i="0">
                <a:solidFill>
                  <a:schemeClr val="hlink"/>
                </a:solidFill>
              </a:rPr>
              <a:t>Responsible</a:t>
            </a:r>
            <a:br>
              <a:rPr lang="de-DE" i="0">
                <a:solidFill>
                  <a:schemeClr val="hlink"/>
                </a:solidFill>
              </a:rPr>
            </a:br>
            <a:r>
              <a:rPr lang="de-DE" i="0">
                <a:solidFill>
                  <a:schemeClr val="hlink"/>
                </a:solidFill>
              </a:rPr>
              <a:t>admin</a:t>
            </a:r>
          </a:p>
        </p:txBody>
      </p:sp>
      <p:sp>
        <p:nvSpPr>
          <p:cNvPr id="1420322" name="Line 34"/>
          <p:cNvSpPr>
            <a:spLocks noChangeShapeType="1"/>
          </p:cNvSpPr>
          <p:nvPr/>
        </p:nvSpPr>
        <p:spPr bwMode="auto">
          <a:xfrm flipH="1">
            <a:off x="7970838" y="1477963"/>
            <a:ext cx="166687" cy="32067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pic>
        <p:nvPicPr>
          <p:cNvPr id="1420323" name="Picture 35" descr="MCj03491210000[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38763" y="1373188"/>
            <a:ext cx="811212" cy="738187"/>
          </a:xfrm>
          <a:prstGeom prst="rect">
            <a:avLst/>
          </a:prstGeom>
          <a:noFill/>
          <a:extLst>
            <a:ext uri="{909E8E84-426E-40dd-AFC4-6F175D3DCCD1}">
              <a14:hiddenFill xmlns:a14="http://schemas.microsoft.com/office/drawing/2010/main">
                <a:solidFill>
                  <a:srgbClr val="FFFFFF"/>
                </a:solidFill>
              </a14:hiddenFill>
            </a:ext>
          </a:extLst>
        </p:spPr>
      </p:pic>
      <p:sp>
        <p:nvSpPr>
          <p:cNvPr id="1420324" name="Rectangle 36"/>
          <p:cNvSpPr>
            <a:spLocks noChangeArrowheads="1"/>
          </p:cNvSpPr>
          <p:nvPr/>
        </p:nvSpPr>
        <p:spPr bwMode="auto">
          <a:xfrm rot="19968686">
            <a:off x="2114550" y="4110038"/>
            <a:ext cx="139700" cy="139700"/>
          </a:xfrm>
          <a:prstGeom prst="rect">
            <a:avLst/>
          </a:prstGeom>
          <a:solidFill>
            <a:srgbClr val="00CC00"/>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325" name="Rectangle 37"/>
          <p:cNvSpPr>
            <a:spLocks noChangeArrowheads="1"/>
          </p:cNvSpPr>
          <p:nvPr/>
        </p:nvSpPr>
        <p:spPr bwMode="auto">
          <a:xfrm rot="19968686">
            <a:off x="1952625" y="4192588"/>
            <a:ext cx="139700" cy="139700"/>
          </a:xfrm>
          <a:prstGeom prst="rect">
            <a:avLst/>
          </a:prstGeom>
          <a:solidFill>
            <a:srgbClr val="00CC00"/>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326" name="Rectangle 38"/>
          <p:cNvSpPr>
            <a:spLocks noChangeArrowheads="1"/>
          </p:cNvSpPr>
          <p:nvPr/>
        </p:nvSpPr>
        <p:spPr bwMode="auto">
          <a:xfrm rot="19968686">
            <a:off x="2273300" y="4024313"/>
            <a:ext cx="139700" cy="139700"/>
          </a:xfrm>
          <a:prstGeom prst="rect">
            <a:avLst/>
          </a:prstGeom>
          <a:solidFill>
            <a:srgbClr val="00CC00"/>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0327" name="Rectangle 39"/>
          <p:cNvSpPr>
            <a:spLocks noChangeArrowheads="1"/>
          </p:cNvSpPr>
          <p:nvPr/>
        </p:nvSpPr>
        <p:spPr bwMode="auto">
          <a:xfrm rot="19968686">
            <a:off x="2114550" y="4110038"/>
            <a:ext cx="139700" cy="139700"/>
          </a:xfrm>
          <a:prstGeom prst="rect">
            <a:avLst/>
          </a:prstGeom>
          <a:solidFill>
            <a:schemeClr val="hlink"/>
          </a:solidFill>
          <a:ln w="1905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0326"/>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200"/>
                                  </p:stCondLst>
                                  <p:childTnLst>
                                    <p:set>
                                      <p:cBhvr>
                                        <p:cTn id="9" dur="1" fill="hold">
                                          <p:stCondLst>
                                            <p:cond delay="0"/>
                                          </p:stCondLst>
                                        </p:cTn>
                                        <p:tgtEl>
                                          <p:spTgt spid="1420324"/>
                                        </p:tgtEl>
                                        <p:attrNameLst>
                                          <p:attrName>style.visibility</p:attrName>
                                        </p:attrNameLst>
                                      </p:cBhvr>
                                      <p:to>
                                        <p:strVal val="visible"/>
                                      </p:to>
                                    </p:set>
                                  </p:childTnLst>
                                </p:cTn>
                              </p:par>
                            </p:childTnLst>
                          </p:cTn>
                        </p:par>
                        <p:par>
                          <p:cTn id="10" fill="hold" nodeType="afterGroup">
                            <p:stCondLst>
                              <p:cond delay="200"/>
                            </p:stCondLst>
                            <p:childTnLst>
                              <p:par>
                                <p:cTn id="11" presetID="1" presetClass="entr" presetSubtype="0" fill="hold" grpId="0" nodeType="afterEffect">
                                  <p:stCondLst>
                                    <p:cond delay="200"/>
                                  </p:stCondLst>
                                  <p:childTnLst>
                                    <p:set>
                                      <p:cBhvr>
                                        <p:cTn id="12" dur="1" fill="hold">
                                          <p:stCondLst>
                                            <p:cond delay="0"/>
                                          </p:stCondLst>
                                        </p:cTn>
                                        <p:tgtEl>
                                          <p:spTgt spid="1420325"/>
                                        </p:tgtEl>
                                        <p:attrNameLst>
                                          <p:attrName>style.visibility</p:attrName>
                                        </p:attrNameLst>
                                      </p:cBhvr>
                                      <p:to>
                                        <p:strVal val="visible"/>
                                      </p:to>
                                    </p:set>
                                  </p:childTnLst>
                                </p:cTn>
                              </p:par>
                            </p:childTnLst>
                          </p:cTn>
                        </p:par>
                        <p:par>
                          <p:cTn id="13" fill="hold" nodeType="afterGroup">
                            <p:stCondLst>
                              <p:cond delay="400"/>
                            </p:stCondLst>
                            <p:childTnLst>
                              <p:par>
                                <p:cTn id="14" presetID="22" presetClass="entr" presetSubtype="2" fill="hold" grpId="0" nodeType="afterEffect">
                                  <p:stCondLst>
                                    <p:cond delay="200"/>
                                  </p:stCondLst>
                                  <p:childTnLst>
                                    <p:set>
                                      <p:cBhvr>
                                        <p:cTn id="15" dur="1" fill="hold">
                                          <p:stCondLst>
                                            <p:cond delay="0"/>
                                          </p:stCondLst>
                                        </p:cTn>
                                        <p:tgtEl>
                                          <p:spTgt spid="1420318"/>
                                        </p:tgtEl>
                                        <p:attrNameLst>
                                          <p:attrName>style.visibility</p:attrName>
                                        </p:attrNameLst>
                                      </p:cBhvr>
                                      <p:to>
                                        <p:strVal val="visible"/>
                                      </p:to>
                                    </p:set>
                                    <p:animEffect transition="in" filter="wipe(right)">
                                      <p:cBhvr>
                                        <p:cTn id="16" dur="500"/>
                                        <p:tgtEl>
                                          <p:spTgt spid="142031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20293">
                                            <p:txEl>
                                              <p:pRg st="0" end="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203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203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2031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420293">
                                            <p:txEl>
                                              <p:pRg st="1" end="1"/>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20316"/>
                                        </p:tgtEl>
                                        <p:attrNameLst>
                                          <p:attrName>style.visibility</p:attrName>
                                        </p:attrNameLst>
                                      </p:cBhvr>
                                      <p:to>
                                        <p:strVal val="visible"/>
                                      </p:to>
                                    </p:set>
                                    <p:animEffect transition="in" filter="wipe(left)">
                                      <p:cBhvr>
                                        <p:cTn id="37" dur="500"/>
                                        <p:tgtEl>
                                          <p:spTgt spid="1420316"/>
                                        </p:tgtEl>
                                      </p:cBhvr>
                                    </p:animEffect>
                                  </p:childTnLst>
                                </p:cTn>
                              </p:par>
                            </p:childTnLst>
                          </p:cTn>
                        </p:par>
                        <p:par>
                          <p:cTn id="38" fill="hold" nodeType="afterGroup">
                            <p:stCondLst>
                              <p:cond delay="500"/>
                            </p:stCondLst>
                            <p:childTnLst>
                              <p:par>
                                <p:cTn id="39" presetID="1" presetClass="entr" presetSubtype="0" fill="hold" nodeType="afterEffect">
                                  <p:stCondLst>
                                    <p:cond delay="0"/>
                                  </p:stCondLst>
                                  <p:childTnLst>
                                    <p:set>
                                      <p:cBhvr>
                                        <p:cTn id="40" dur="1" fill="hold">
                                          <p:stCondLst>
                                            <p:cond delay="0"/>
                                          </p:stCondLst>
                                        </p:cTn>
                                        <p:tgtEl>
                                          <p:spTgt spid="1420317"/>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1420291"/>
                                        </p:tgtEl>
                                        <p:attrNameLst>
                                          <p:attrName>style.visibility</p:attrName>
                                        </p:attrNameLst>
                                      </p:cBhvr>
                                      <p:to>
                                        <p:strVal val="hidden"/>
                                      </p:to>
                                    </p:set>
                                  </p:childTnLst>
                                </p:cTn>
                              </p:par>
                            </p:childTnLst>
                          </p:cTn>
                        </p:par>
                        <p:par>
                          <p:cTn id="45" fill="hold" nodeType="afterGroup">
                            <p:stCondLst>
                              <p:cond delay="0"/>
                            </p:stCondLst>
                            <p:childTnLst>
                              <p:par>
                                <p:cTn id="46" presetID="22" presetClass="entr" presetSubtype="8" fill="hold" grpId="0" nodeType="afterEffect">
                                  <p:stCondLst>
                                    <p:cond delay="0"/>
                                  </p:stCondLst>
                                  <p:childTnLst>
                                    <p:set>
                                      <p:cBhvr>
                                        <p:cTn id="47" dur="1" fill="hold">
                                          <p:stCondLst>
                                            <p:cond delay="0"/>
                                          </p:stCondLst>
                                        </p:cTn>
                                        <p:tgtEl>
                                          <p:spTgt spid="1420295"/>
                                        </p:tgtEl>
                                        <p:attrNameLst>
                                          <p:attrName>style.visibility</p:attrName>
                                        </p:attrNameLst>
                                      </p:cBhvr>
                                      <p:to>
                                        <p:strVal val="visible"/>
                                      </p:to>
                                    </p:set>
                                    <p:animEffect transition="in" filter="wipe(left)">
                                      <p:cBhvr>
                                        <p:cTn id="48" dur="500"/>
                                        <p:tgtEl>
                                          <p:spTgt spid="1420295"/>
                                        </p:tgtEl>
                                      </p:cBhvr>
                                    </p:animEffect>
                                  </p:childTnLst>
                                </p:cTn>
                              </p:par>
                            </p:childTnLst>
                          </p:cTn>
                        </p:par>
                        <p:par>
                          <p:cTn id="49" fill="hold" nodeType="afterGroup">
                            <p:stCondLst>
                              <p:cond delay="500"/>
                            </p:stCondLst>
                            <p:childTnLst>
                              <p:par>
                                <p:cTn id="50" presetID="1" presetClass="entr" presetSubtype="0" fill="hold" nodeType="afterEffect">
                                  <p:stCondLst>
                                    <p:cond delay="0"/>
                                  </p:stCondLst>
                                  <p:childTnLst>
                                    <p:set>
                                      <p:cBhvr>
                                        <p:cTn id="51" dur="1" fill="hold">
                                          <p:stCondLst>
                                            <p:cond delay="0"/>
                                          </p:stCondLst>
                                        </p:cTn>
                                        <p:tgtEl>
                                          <p:spTgt spid="1420308"/>
                                        </p:tgtEl>
                                        <p:attrNameLst>
                                          <p:attrName>style.visibility</p:attrName>
                                        </p:attrNameLst>
                                      </p:cBhvr>
                                      <p:to>
                                        <p:strVal val="visible"/>
                                      </p:to>
                                    </p:set>
                                  </p:childTnLst>
                                </p:cTn>
                              </p:par>
                            </p:childTnLst>
                          </p:cTn>
                        </p:par>
                        <p:par>
                          <p:cTn id="52" fill="hold" nodeType="afterGroup">
                            <p:stCondLst>
                              <p:cond delay="500"/>
                            </p:stCondLst>
                            <p:childTnLst>
                              <p:par>
                                <p:cTn id="53" presetID="22" presetClass="entr" presetSubtype="4" fill="hold" grpId="0" nodeType="afterEffect">
                                  <p:stCondLst>
                                    <p:cond delay="0"/>
                                  </p:stCondLst>
                                  <p:childTnLst>
                                    <p:set>
                                      <p:cBhvr>
                                        <p:cTn id="54" dur="1" fill="hold">
                                          <p:stCondLst>
                                            <p:cond delay="0"/>
                                          </p:stCondLst>
                                        </p:cTn>
                                        <p:tgtEl>
                                          <p:spTgt spid="1420306"/>
                                        </p:tgtEl>
                                        <p:attrNameLst>
                                          <p:attrName>style.visibility</p:attrName>
                                        </p:attrNameLst>
                                      </p:cBhvr>
                                      <p:to>
                                        <p:strVal val="visible"/>
                                      </p:to>
                                    </p:set>
                                    <p:animEffect transition="in" filter="wipe(down)">
                                      <p:cBhvr>
                                        <p:cTn id="55" dur="500"/>
                                        <p:tgtEl>
                                          <p:spTgt spid="1420306"/>
                                        </p:tgtEl>
                                      </p:cBhvr>
                                    </p:animEffect>
                                  </p:childTnLst>
                                </p:cTn>
                              </p:par>
                            </p:childTnLst>
                          </p:cTn>
                        </p:par>
                        <p:par>
                          <p:cTn id="56" fill="hold" nodeType="afterGroup">
                            <p:stCondLst>
                              <p:cond delay="1000"/>
                            </p:stCondLst>
                            <p:childTnLst>
                              <p:par>
                                <p:cTn id="57" presetID="1" presetClass="entr" presetSubtype="0" fill="hold" nodeType="afterEffect">
                                  <p:stCondLst>
                                    <p:cond delay="0"/>
                                  </p:stCondLst>
                                  <p:childTnLst>
                                    <p:set>
                                      <p:cBhvr>
                                        <p:cTn id="58" dur="1" fill="hold">
                                          <p:stCondLst>
                                            <p:cond delay="0"/>
                                          </p:stCondLst>
                                        </p:cTn>
                                        <p:tgtEl>
                                          <p:spTgt spid="1420310"/>
                                        </p:tgtEl>
                                        <p:attrNameLst>
                                          <p:attrName>style.visibility</p:attrName>
                                        </p:attrNameLst>
                                      </p:cBhvr>
                                      <p:to>
                                        <p:strVal val="visible"/>
                                      </p:to>
                                    </p:set>
                                  </p:childTnLst>
                                </p:cTn>
                              </p:par>
                            </p:childTnLst>
                          </p:cTn>
                        </p:par>
                        <p:par>
                          <p:cTn id="59" fill="hold" nodeType="afterGroup">
                            <p:stCondLst>
                              <p:cond delay="1000"/>
                            </p:stCondLst>
                            <p:childTnLst>
                              <p:par>
                                <p:cTn id="60" presetID="22" presetClass="entr" presetSubtype="1" fill="hold" grpId="0" nodeType="afterEffect">
                                  <p:stCondLst>
                                    <p:cond delay="0"/>
                                  </p:stCondLst>
                                  <p:childTnLst>
                                    <p:set>
                                      <p:cBhvr>
                                        <p:cTn id="61" dur="1" fill="hold">
                                          <p:stCondLst>
                                            <p:cond delay="0"/>
                                          </p:stCondLst>
                                        </p:cTn>
                                        <p:tgtEl>
                                          <p:spTgt spid="1420307"/>
                                        </p:tgtEl>
                                        <p:attrNameLst>
                                          <p:attrName>style.visibility</p:attrName>
                                        </p:attrNameLst>
                                      </p:cBhvr>
                                      <p:to>
                                        <p:strVal val="visible"/>
                                      </p:to>
                                    </p:set>
                                    <p:animEffect transition="in" filter="wipe(up)">
                                      <p:cBhvr>
                                        <p:cTn id="62" dur="500"/>
                                        <p:tgtEl>
                                          <p:spTgt spid="1420307"/>
                                        </p:tgtEl>
                                      </p:cBhvr>
                                    </p:animEffect>
                                  </p:childTnLst>
                                </p:cTn>
                              </p:par>
                            </p:childTnLst>
                          </p:cTn>
                        </p:par>
                        <p:par>
                          <p:cTn id="63" fill="hold" nodeType="afterGroup">
                            <p:stCondLst>
                              <p:cond delay="1500"/>
                            </p:stCondLst>
                            <p:childTnLst>
                              <p:par>
                                <p:cTn id="64" presetID="1" presetClass="entr" presetSubtype="0" fill="hold" nodeType="afterEffect">
                                  <p:stCondLst>
                                    <p:cond delay="0"/>
                                  </p:stCondLst>
                                  <p:childTnLst>
                                    <p:set>
                                      <p:cBhvr>
                                        <p:cTn id="65" dur="1" fill="hold">
                                          <p:stCondLst>
                                            <p:cond delay="0"/>
                                          </p:stCondLst>
                                        </p:cTn>
                                        <p:tgtEl>
                                          <p:spTgt spid="1420309"/>
                                        </p:tgtEl>
                                        <p:attrNameLst>
                                          <p:attrName>style.visibility</p:attrName>
                                        </p:attrNameLst>
                                      </p:cBhvr>
                                      <p:to>
                                        <p:strVal val="visible"/>
                                      </p:to>
                                    </p:set>
                                  </p:childTnLst>
                                </p:cTn>
                              </p:par>
                            </p:childTnLst>
                          </p:cTn>
                        </p:par>
                        <p:par>
                          <p:cTn id="66" fill="hold" nodeType="afterGroup">
                            <p:stCondLst>
                              <p:cond delay="1500"/>
                            </p:stCondLst>
                            <p:childTnLst>
                              <p:par>
                                <p:cTn id="67" presetID="22" presetClass="entr" presetSubtype="8" fill="hold" grpId="0" nodeType="afterEffect">
                                  <p:stCondLst>
                                    <p:cond delay="0"/>
                                  </p:stCondLst>
                                  <p:childTnLst>
                                    <p:set>
                                      <p:cBhvr>
                                        <p:cTn id="68" dur="1" fill="hold">
                                          <p:stCondLst>
                                            <p:cond delay="0"/>
                                          </p:stCondLst>
                                        </p:cTn>
                                        <p:tgtEl>
                                          <p:spTgt spid="1420298"/>
                                        </p:tgtEl>
                                        <p:attrNameLst>
                                          <p:attrName>style.visibility</p:attrName>
                                        </p:attrNameLst>
                                      </p:cBhvr>
                                      <p:to>
                                        <p:strVal val="visible"/>
                                      </p:to>
                                    </p:set>
                                    <p:animEffect transition="in" filter="wipe(left)">
                                      <p:cBhvr>
                                        <p:cTn id="69" dur="500"/>
                                        <p:tgtEl>
                                          <p:spTgt spid="1420298"/>
                                        </p:tgtEl>
                                      </p:cBhvr>
                                    </p:animEffect>
                                  </p:childTnLst>
                                </p:cTn>
                              </p:par>
                            </p:childTnLst>
                          </p:cTn>
                        </p:par>
                        <p:par>
                          <p:cTn id="70" fill="hold" nodeType="afterGroup">
                            <p:stCondLst>
                              <p:cond delay="2000"/>
                            </p:stCondLst>
                            <p:childTnLst>
                              <p:par>
                                <p:cTn id="71" presetID="1" presetClass="entr" presetSubtype="0" fill="hold" nodeType="afterEffect">
                                  <p:stCondLst>
                                    <p:cond delay="0"/>
                                  </p:stCondLst>
                                  <p:childTnLst>
                                    <p:set>
                                      <p:cBhvr>
                                        <p:cTn id="72" dur="1" fill="hold">
                                          <p:stCondLst>
                                            <p:cond delay="0"/>
                                          </p:stCondLst>
                                        </p:cTn>
                                        <p:tgtEl>
                                          <p:spTgt spid="1420303"/>
                                        </p:tgtEl>
                                        <p:attrNameLst>
                                          <p:attrName>style.visibility</p:attrName>
                                        </p:attrNameLst>
                                      </p:cBhvr>
                                      <p:to>
                                        <p:strVal val="visible"/>
                                      </p:to>
                                    </p:set>
                                  </p:childTnLst>
                                </p:cTn>
                              </p:par>
                            </p:childTnLst>
                          </p:cTn>
                        </p:par>
                        <p:par>
                          <p:cTn id="73" fill="hold" nodeType="afterGroup">
                            <p:stCondLst>
                              <p:cond delay="2000"/>
                            </p:stCondLst>
                            <p:childTnLst>
                              <p:par>
                                <p:cTn id="74" presetID="22" presetClass="entr" presetSubtype="4" fill="hold" grpId="0" nodeType="afterEffect">
                                  <p:stCondLst>
                                    <p:cond delay="0"/>
                                  </p:stCondLst>
                                  <p:childTnLst>
                                    <p:set>
                                      <p:cBhvr>
                                        <p:cTn id="75" dur="1" fill="hold">
                                          <p:stCondLst>
                                            <p:cond delay="0"/>
                                          </p:stCondLst>
                                        </p:cTn>
                                        <p:tgtEl>
                                          <p:spTgt spid="1420299"/>
                                        </p:tgtEl>
                                        <p:attrNameLst>
                                          <p:attrName>style.visibility</p:attrName>
                                        </p:attrNameLst>
                                      </p:cBhvr>
                                      <p:to>
                                        <p:strVal val="visible"/>
                                      </p:to>
                                    </p:set>
                                    <p:animEffect transition="in" filter="wipe(down)">
                                      <p:cBhvr>
                                        <p:cTn id="76" dur="500"/>
                                        <p:tgtEl>
                                          <p:spTgt spid="1420299"/>
                                        </p:tgtEl>
                                      </p:cBhvr>
                                    </p:animEffect>
                                  </p:childTnLst>
                                </p:cTn>
                              </p:par>
                            </p:childTnLst>
                          </p:cTn>
                        </p:par>
                        <p:par>
                          <p:cTn id="77" fill="hold" nodeType="afterGroup">
                            <p:stCondLst>
                              <p:cond delay="2500"/>
                            </p:stCondLst>
                            <p:childTnLst>
                              <p:par>
                                <p:cTn id="78" presetID="1" presetClass="entr" presetSubtype="0" fill="hold" nodeType="afterEffect">
                                  <p:stCondLst>
                                    <p:cond delay="0"/>
                                  </p:stCondLst>
                                  <p:childTnLst>
                                    <p:set>
                                      <p:cBhvr>
                                        <p:cTn id="79" dur="1" fill="hold">
                                          <p:stCondLst>
                                            <p:cond delay="0"/>
                                          </p:stCondLst>
                                        </p:cTn>
                                        <p:tgtEl>
                                          <p:spTgt spid="1420312"/>
                                        </p:tgtEl>
                                        <p:attrNameLst>
                                          <p:attrName>style.visibility</p:attrName>
                                        </p:attrNameLst>
                                      </p:cBhvr>
                                      <p:to>
                                        <p:strVal val="visible"/>
                                      </p:to>
                                    </p:set>
                                  </p:childTnLst>
                                </p:cTn>
                              </p:par>
                            </p:childTnLst>
                          </p:cTn>
                        </p:par>
                        <p:par>
                          <p:cTn id="80" fill="hold" nodeType="afterGroup">
                            <p:stCondLst>
                              <p:cond delay="2500"/>
                            </p:stCondLst>
                            <p:childTnLst>
                              <p:par>
                                <p:cTn id="81" presetID="22" presetClass="entr" presetSubtype="2" fill="hold" grpId="0" nodeType="afterEffect">
                                  <p:stCondLst>
                                    <p:cond delay="0"/>
                                  </p:stCondLst>
                                  <p:childTnLst>
                                    <p:set>
                                      <p:cBhvr>
                                        <p:cTn id="82" dur="1" fill="hold">
                                          <p:stCondLst>
                                            <p:cond delay="0"/>
                                          </p:stCondLst>
                                        </p:cTn>
                                        <p:tgtEl>
                                          <p:spTgt spid="1420311"/>
                                        </p:tgtEl>
                                        <p:attrNameLst>
                                          <p:attrName>style.visibility</p:attrName>
                                        </p:attrNameLst>
                                      </p:cBhvr>
                                      <p:to>
                                        <p:strVal val="visible"/>
                                      </p:to>
                                    </p:set>
                                    <p:animEffect transition="in" filter="wipe(right)">
                                      <p:cBhvr>
                                        <p:cTn id="83" dur="500"/>
                                        <p:tgtEl>
                                          <p:spTgt spid="1420311"/>
                                        </p:tgtEl>
                                      </p:cBhvr>
                                    </p:animEffect>
                                  </p:childTnLst>
                                </p:cTn>
                              </p:par>
                            </p:childTnLst>
                          </p:cTn>
                        </p:par>
                        <p:par>
                          <p:cTn id="84" fill="hold" nodeType="afterGroup">
                            <p:stCondLst>
                              <p:cond delay="3000"/>
                            </p:stCondLst>
                            <p:childTnLst>
                              <p:par>
                                <p:cTn id="85" presetID="1" presetClass="entr" presetSubtype="0" fill="hold" nodeType="afterEffect">
                                  <p:stCondLst>
                                    <p:cond delay="0"/>
                                  </p:stCondLst>
                                  <p:childTnLst>
                                    <p:set>
                                      <p:cBhvr>
                                        <p:cTn id="86" dur="1" fill="hold">
                                          <p:stCondLst>
                                            <p:cond delay="0"/>
                                          </p:stCondLst>
                                        </p:cTn>
                                        <p:tgtEl>
                                          <p:spTgt spid="1420313"/>
                                        </p:tgtEl>
                                        <p:attrNameLst>
                                          <p:attrName>style.visibility</p:attrName>
                                        </p:attrNameLst>
                                      </p:cBhvr>
                                      <p:to>
                                        <p:strVal val="visible"/>
                                      </p:to>
                                    </p:set>
                                  </p:childTnLst>
                                </p:cTn>
                              </p:par>
                            </p:childTnLst>
                          </p:cTn>
                        </p:par>
                        <p:par>
                          <p:cTn id="87" fill="hold" nodeType="afterGroup">
                            <p:stCondLst>
                              <p:cond delay="3000"/>
                            </p:stCondLst>
                            <p:childTnLst>
                              <p:par>
                                <p:cTn id="88" presetID="22" presetClass="entr" presetSubtype="8" fill="hold" grpId="0" nodeType="afterEffect">
                                  <p:stCondLst>
                                    <p:cond delay="0"/>
                                  </p:stCondLst>
                                  <p:childTnLst>
                                    <p:set>
                                      <p:cBhvr>
                                        <p:cTn id="89" dur="1" fill="hold">
                                          <p:stCondLst>
                                            <p:cond delay="0"/>
                                          </p:stCondLst>
                                        </p:cTn>
                                        <p:tgtEl>
                                          <p:spTgt spid="1420296"/>
                                        </p:tgtEl>
                                        <p:attrNameLst>
                                          <p:attrName>style.visibility</p:attrName>
                                        </p:attrNameLst>
                                      </p:cBhvr>
                                      <p:to>
                                        <p:strVal val="visible"/>
                                      </p:to>
                                    </p:set>
                                    <p:animEffect transition="in" filter="wipe(left)">
                                      <p:cBhvr>
                                        <p:cTn id="90" dur="500"/>
                                        <p:tgtEl>
                                          <p:spTgt spid="1420296"/>
                                        </p:tgtEl>
                                      </p:cBhvr>
                                    </p:animEffect>
                                  </p:childTnLst>
                                </p:cTn>
                              </p:par>
                            </p:childTnLst>
                          </p:cTn>
                        </p:par>
                        <p:par>
                          <p:cTn id="91" fill="hold" nodeType="afterGroup">
                            <p:stCondLst>
                              <p:cond delay="3500"/>
                            </p:stCondLst>
                            <p:childTnLst>
                              <p:par>
                                <p:cTn id="92" presetID="1" presetClass="entr" presetSubtype="0" fill="hold" nodeType="afterEffect">
                                  <p:stCondLst>
                                    <p:cond delay="0"/>
                                  </p:stCondLst>
                                  <p:childTnLst>
                                    <p:set>
                                      <p:cBhvr>
                                        <p:cTn id="93" dur="1" fill="hold">
                                          <p:stCondLst>
                                            <p:cond delay="0"/>
                                          </p:stCondLst>
                                        </p:cTn>
                                        <p:tgtEl>
                                          <p:spTgt spid="1420320"/>
                                        </p:tgtEl>
                                        <p:attrNameLst>
                                          <p:attrName>style.visibility</p:attrName>
                                        </p:attrNameLst>
                                      </p:cBhvr>
                                      <p:to>
                                        <p:strVal val="visible"/>
                                      </p:to>
                                    </p:set>
                                  </p:childTnLst>
                                </p:cTn>
                              </p:par>
                            </p:childTnLst>
                          </p:cTn>
                        </p:par>
                        <p:par>
                          <p:cTn id="94" fill="hold" nodeType="afterGroup">
                            <p:stCondLst>
                              <p:cond delay="3500"/>
                            </p:stCondLst>
                            <p:childTnLst>
                              <p:par>
                                <p:cTn id="95" presetID="1" presetClass="entr" presetSubtype="0" fill="hold" nodeType="afterEffect">
                                  <p:stCondLst>
                                    <p:cond delay="0"/>
                                  </p:stCondLst>
                                  <p:childTnLst>
                                    <p:set>
                                      <p:cBhvr>
                                        <p:cTn id="96" dur="1" fill="hold">
                                          <p:stCondLst>
                                            <p:cond delay="0"/>
                                          </p:stCondLst>
                                        </p:cTn>
                                        <p:tgtEl>
                                          <p:spTgt spid="1420323"/>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nodeType="clickEffect">
                                  <p:stCondLst>
                                    <p:cond delay="0"/>
                                  </p:stCondLst>
                                  <p:childTnLst>
                                    <p:set>
                                      <p:cBhvr>
                                        <p:cTn id="100" dur="1" fill="hold">
                                          <p:stCondLst>
                                            <p:cond delay="0"/>
                                          </p:stCondLst>
                                        </p:cTn>
                                        <p:tgtEl>
                                          <p:spTgt spid="1420293">
                                            <p:txEl>
                                              <p:pRg st="2" end="2"/>
                                            </p:txEl>
                                          </p:spTgt>
                                        </p:tgtEl>
                                        <p:attrNameLst>
                                          <p:attrName>style.visibility</p:attrName>
                                        </p:attrNameLst>
                                      </p:cBhvr>
                                      <p:to>
                                        <p:strVal val="visible"/>
                                      </p:to>
                                    </p:set>
                                  </p:childTnLst>
                                </p:cTn>
                              </p:par>
                            </p:childTnLst>
                          </p:cTn>
                        </p:par>
                        <p:par>
                          <p:cTn id="101" fill="hold" nodeType="afterGroup">
                            <p:stCondLst>
                              <p:cond delay="0"/>
                            </p:stCondLst>
                            <p:childTnLst>
                              <p:par>
                                <p:cTn id="102" presetID="22" presetClass="entr" presetSubtype="8" fill="hold" grpId="0" nodeType="afterEffect">
                                  <p:stCondLst>
                                    <p:cond delay="0"/>
                                  </p:stCondLst>
                                  <p:childTnLst>
                                    <p:set>
                                      <p:cBhvr>
                                        <p:cTn id="103" dur="1" fill="hold">
                                          <p:stCondLst>
                                            <p:cond delay="0"/>
                                          </p:stCondLst>
                                        </p:cTn>
                                        <p:tgtEl>
                                          <p:spTgt spid="1420297"/>
                                        </p:tgtEl>
                                        <p:attrNameLst>
                                          <p:attrName>style.visibility</p:attrName>
                                        </p:attrNameLst>
                                      </p:cBhvr>
                                      <p:to>
                                        <p:strVal val="visible"/>
                                      </p:to>
                                    </p:set>
                                    <p:animEffect transition="in" filter="wipe(left)">
                                      <p:cBhvr>
                                        <p:cTn id="104" dur="500"/>
                                        <p:tgtEl>
                                          <p:spTgt spid="1420297"/>
                                        </p:tgtEl>
                                      </p:cBhvr>
                                    </p:animEffect>
                                  </p:childTnLst>
                                </p:cTn>
                              </p:par>
                            </p:childTnLst>
                          </p:cTn>
                        </p:par>
                        <p:par>
                          <p:cTn id="105" fill="hold" nodeType="afterGroup">
                            <p:stCondLst>
                              <p:cond delay="500"/>
                            </p:stCondLst>
                            <p:childTnLst>
                              <p:par>
                                <p:cTn id="106" presetID="1" presetClass="entr" presetSubtype="0" fill="hold" nodeType="afterEffect">
                                  <p:stCondLst>
                                    <p:cond delay="0"/>
                                  </p:stCondLst>
                                  <p:childTnLst>
                                    <p:set>
                                      <p:cBhvr>
                                        <p:cTn id="107" dur="1" fill="hold">
                                          <p:stCondLst>
                                            <p:cond delay="0"/>
                                          </p:stCondLst>
                                        </p:cTn>
                                        <p:tgtEl>
                                          <p:spTgt spid="1420304"/>
                                        </p:tgtEl>
                                        <p:attrNameLst>
                                          <p:attrName>style.visibility</p:attrName>
                                        </p:attrNameLst>
                                      </p:cBhvr>
                                      <p:to>
                                        <p:strVal val="visible"/>
                                      </p:to>
                                    </p:set>
                                  </p:childTnLst>
                                </p:cTn>
                              </p:par>
                            </p:childTnLst>
                          </p:cTn>
                        </p:par>
                        <p:par>
                          <p:cTn id="108" fill="hold" nodeType="afterGroup">
                            <p:stCondLst>
                              <p:cond delay="500"/>
                            </p:stCondLst>
                            <p:childTnLst>
                              <p:par>
                                <p:cTn id="109" presetID="22" presetClass="entr" presetSubtype="4" fill="hold" grpId="0" nodeType="afterEffect">
                                  <p:stCondLst>
                                    <p:cond delay="0"/>
                                  </p:stCondLst>
                                  <p:childTnLst>
                                    <p:set>
                                      <p:cBhvr>
                                        <p:cTn id="110" dur="1" fill="hold">
                                          <p:stCondLst>
                                            <p:cond delay="0"/>
                                          </p:stCondLst>
                                        </p:cTn>
                                        <p:tgtEl>
                                          <p:spTgt spid="1420301"/>
                                        </p:tgtEl>
                                        <p:attrNameLst>
                                          <p:attrName>style.visibility</p:attrName>
                                        </p:attrNameLst>
                                      </p:cBhvr>
                                      <p:to>
                                        <p:strVal val="visible"/>
                                      </p:to>
                                    </p:set>
                                    <p:animEffect transition="in" filter="wipe(down)">
                                      <p:cBhvr>
                                        <p:cTn id="111" dur="500"/>
                                        <p:tgtEl>
                                          <p:spTgt spid="1420301"/>
                                        </p:tgtEl>
                                      </p:cBhvr>
                                    </p:animEffect>
                                  </p:childTnLst>
                                </p:cTn>
                              </p:par>
                            </p:childTnLst>
                          </p:cTn>
                        </p:par>
                        <p:par>
                          <p:cTn id="112" fill="hold" nodeType="afterGroup">
                            <p:stCondLst>
                              <p:cond delay="1000"/>
                            </p:stCondLst>
                            <p:childTnLst>
                              <p:par>
                                <p:cTn id="113" presetID="1" presetClass="entr" presetSubtype="0" fill="hold" nodeType="afterEffect">
                                  <p:stCondLst>
                                    <p:cond delay="0"/>
                                  </p:stCondLst>
                                  <p:childTnLst>
                                    <p:set>
                                      <p:cBhvr>
                                        <p:cTn id="114" dur="1" fill="hold">
                                          <p:stCondLst>
                                            <p:cond delay="0"/>
                                          </p:stCondLst>
                                        </p:cTn>
                                        <p:tgtEl>
                                          <p:spTgt spid="1420314"/>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42032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420321"/>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1420294"/>
                                        </p:tgtEl>
                                        <p:attrNameLst>
                                          <p:attrName>style.visibility</p:attrName>
                                        </p:attrNameLst>
                                      </p:cBhvr>
                                      <p:to>
                                        <p:strVal val="visible"/>
                                      </p:to>
                                    </p:set>
                                  </p:childTnLst>
                                </p:cTn>
                              </p:par>
                            </p:childTnLst>
                          </p:cTn>
                        </p:par>
                        <p:par>
                          <p:cTn id="121" fill="hold" nodeType="afterGroup">
                            <p:stCondLst>
                              <p:cond delay="1000"/>
                            </p:stCondLst>
                            <p:childTnLst>
                              <p:par>
                                <p:cTn id="122" presetID="1" presetClass="entr" presetSubtype="0" fill="hold" grpId="1" nodeType="afterEffect">
                                  <p:stCondLst>
                                    <p:cond delay="200"/>
                                  </p:stCondLst>
                                  <p:childTnLst>
                                    <p:set>
                                      <p:cBhvr>
                                        <p:cTn id="123" dur="1" fill="hold">
                                          <p:stCondLst>
                                            <p:cond delay="0"/>
                                          </p:stCondLst>
                                        </p:cTn>
                                        <p:tgtEl>
                                          <p:spTgt spid="1420324"/>
                                        </p:tgtEl>
                                        <p:attrNameLst>
                                          <p:attrName>style.visibility</p:attrName>
                                        </p:attrNameLst>
                                      </p:cBhvr>
                                      <p:to>
                                        <p:strVal val="visible"/>
                                      </p:to>
                                    </p:set>
                                  </p:childTnLst>
                                </p:cTn>
                              </p:par>
                            </p:childTnLst>
                          </p:cTn>
                        </p:par>
                        <p:par>
                          <p:cTn id="124" fill="hold" nodeType="afterGroup">
                            <p:stCondLst>
                              <p:cond delay="1200"/>
                            </p:stCondLst>
                            <p:childTnLst>
                              <p:par>
                                <p:cTn id="125" presetID="1" presetClass="entr" presetSubtype="0" fill="hold" grpId="1" nodeType="afterEffect">
                                  <p:stCondLst>
                                    <p:cond delay="200"/>
                                  </p:stCondLst>
                                  <p:childTnLst>
                                    <p:set>
                                      <p:cBhvr>
                                        <p:cTn id="126" dur="1" fill="hold">
                                          <p:stCondLst>
                                            <p:cond delay="0"/>
                                          </p:stCondLst>
                                        </p:cTn>
                                        <p:tgtEl>
                                          <p:spTgt spid="1420325"/>
                                        </p:tgtEl>
                                        <p:attrNameLst>
                                          <p:attrName>style.visibility</p:attrName>
                                        </p:attrNameLst>
                                      </p:cBhvr>
                                      <p:to>
                                        <p:strVal val="visible"/>
                                      </p:to>
                                    </p:set>
                                  </p:childTnLst>
                                </p:cTn>
                              </p:par>
                            </p:childTnLst>
                          </p:cTn>
                        </p:par>
                        <p:par>
                          <p:cTn id="127" fill="hold" nodeType="afterGroup">
                            <p:stCondLst>
                              <p:cond delay="1400"/>
                            </p:stCondLst>
                            <p:childTnLst>
                              <p:par>
                                <p:cTn id="128" presetID="1" presetClass="entr" presetSubtype="0" fill="hold" grpId="1" nodeType="afterEffect">
                                  <p:stCondLst>
                                    <p:cond delay="200"/>
                                  </p:stCondLst>
                                  <p:childTnLst>
                                    <p:set>
                                      <p:cBhvr>
                                        <p:cTn id="129" dur="1" fill="hold">
                                          <p:stCondLst>
                                            <p:cond delay="0"/>
                                          </p:stCondLst>
                                        </p:cTn>
                                        <p:tgtEl>
                                          <p:spTgt spid="1420326"/>
                                        </p:tgtEl>
                                        <p:attrNameLst>
                                          <p:attrName>style.visibility</p:attrName>
                                        </p:attrNameLst>
                                      </p:cBhvr>
                                      <p:to>
                                        <p:strVal val="visible"/>
                                      </p:to>
                                    </p:set>
                                  </p:childTnLst>
                                </p:cTn>
                              </p:par>
                            </p:childTnLst>
                          </p:cTn>
                        </p:par>
                        <p:par>
                          <p:cTn id="130" fill="hold" nodeType="afterGroup">
                            <p:stCondLst>
                              <p:cond delay="1600"/>
                            </p:stCondLst>
                            <p:childTnLst>
                              <p:par>
                                <p:cTn id="131" presetID="1" presetClass="entr" presetSubtype="0" fill="hold" grpId="1" nodeType="afterEffect">
                                  <p:stCondLst>
                                    <p:cond delay="200"/>
                                  </p:stCondLst>
                                  <p:childTnLst>
                                    <p:set>
                                      <p:cBhvr>
                                        <p:cTn id="132" dur="1" fill="hold">
                                          <p:stCondLst>
                                            <p:cond delay="0"/>
                                          </p:stCondLst>
                                        </p:cTn>
                                        <p:tgtEl>
                                          <p:spTgt spid="14203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0295" grpId="0" animBg="1"/>
      <p:bldP spid="1420296" grpId="0" animBg="1"/>
      <p:bldP spid="1420297" grpId="0" animBg="1"/>
      <p:bldP spid="1420298" grpId="0" animBg="1"/>
      <p:bldP spid="1420299" grpId="0" animBg="1"/>
      <p:bldP spid="1420301" grpId="0" animBg="1"/>
      <p:bldP spid="1420306" grpId="0" animBg="1"/>
      <p:bldP spid="1420307" grpId="0" animBg="1"/>
      <p:bldP spid="1420311" grpId="0" animBg="1"/>
      <p:bldP spid="1420315" grpId="0"/>
      <p:bldP spid="1420316" grpId="0" animBg="1"/>
      <p:bldP spid="1420318" grpId="0" animBg="1"/>
      <p:bldP spid="1420319" grpId="0" animBg="1"/>
      <p:bldP spid="1420321" grpId="0"/>
      <p:bldP spid="1420322" grpId="0" animBg="1"/>
      <p:bldP spid="1420324" grpId="0" animBg="1"/>
      <p:bldP spid="1420324" grpId="1" animBg="1"/>
      <p:bldP spid="1420325" grpId="0" animBg="1"/>
      <p:bldP spid="1420325" grpId="1" animBg="1"/>
      <p:bldP spid="1420326" grpId="0" animBg="1"/>
      <p:bldP spid="1420326" grpId="1" animBg="1"/>
      <p:bldP spid="1420327" grpId="0" animBg="1"/>
      <p:bldP spid="1420327" grpId="1"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736073DB-5EBD-7F42-A85F-8B211547BB92}" type="slidenum">
              <a:rPr lang="en-GB"/>
              <a:pPr/>
              <a:t>50</a:t>
            </a:fld>
            <a:endParaRPr lang="en-GB"/>
          </a:p>
        </p:txBody>
      </p:sp>
      <p:sp>
        <p:nvSpPr>
          <p:cNvPr id="1480706" name="Rectangle 2"/>
          <p:cNvSpPr>
            <a:spLocks noGrp="1" noChangeArrowheads="1"/>
          </p:cNvSpPr>
          <p:nvPr>
            <p:ph type="title"/>
          </p:nvPr>
        </p:nvSpPr>
        <p:spPr/>
        <p:txBody>
          <a:bodyPr/>
          <a:lstStyle/>
          <a:p>
            <a:r>
              <a:rPr lang="en-US"/>
              <a:t>Scalability</a:t>
            </a:r>
          </a:p>
        </p:txBody>
      </p:sp>
      <p:sp>
        <p:nvSpPr>
          <p:cNvPr id="1480707" name="Rectangle 3"/>
          <p:cNvSpPr>
            <a:spLocks noGrp="1" noChangeArrowheads="1"/>
          </p:cNvSpPr>
          <p:nvPr>
            <p:ph type="body" idx="1"/>
          </p:nvPr>
        </p:nvSpPr>
        <p:spPr>
          <a:xfrm>
            <a:off x="990600" y="4097338"/>
            <a:ext cx="7772400" cy="2093912"/>
          </a:xfrm>
        </p:spPr>
        <p:txBody>
          <a:bodyPr/>
          <a:lstStyle/>
          <a:p>
            <a:endParaRPr lang="en-US"/>
          </a:p>
        </p:txBody>
      </p:sp>
      <p:pic>
        <p:nvPicPr>
          <p:cNvPr id="1480708" name="Picture 4" descr="scalability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600" y="1630363"/>
            <a:ext cx="4159250" cy="2166937"/>
          </a:xfrm>
          <a:prstGeom prst="rect">
            <a:avLst/>
          </a:prstGeom>
          <a:noFill/>
          <a:extLst>
            <a:ext uri="{909E8E84-426E-40dd-AFC4-6F175D3DCCD1}">
              <a14:hiddenFill xmlns:a14="http://schemas.microsoft.com/office/drawing/2010/main">
                <a:solidFill>
                  <a:srgbClr val="FFFFFF"/>
                </a:solidFill>
              </a14:hiddenFill>
            </a:ext>
          </a:extLst>
        </p:spPr>
      </p:pic>
      <p:pic>
        <p:nvPicPr>
          <p:cNvPr id="1480709" name="Picture 5" descr="scalability2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3938" y="1649413"/>
            <a:ext cx="4168775" cy="21669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402635BD-573A-7A4D-A092-D5B12AB250C9}" type="slidenum">
              <a:rPr lang="en-GB"/>
              <a:pPr/>
              <a:t>51</a:t>
            </a:fld>
            <a:endParaRPr lang="en-GB"/>
          </a:p>
        </p:txBody>
      </p:sp>
      <p:sp>
        <p:nvSpPr>
          <p:cNvPr id="1481730" name="Rectangle 2"/>
          <p:cNvSpPr>
            <a:spLocks noGrp="1" noChangeArrowheads="1"/>
          </p:cNvSpPr>
          <p:nvPr>
            <p:ph type="title"/>
          </p:nvPr>
        </p:nvSpPr>
        <p:spPr/>
        <p:txBody>
          <a:bodyPr/>
          <a:lstStyle/>
          <a:p>
            <a:r>
              <a:rPr lang="en-US"/>
              <a:t>Information flow</a:t>
            </a:r>
          </a:p>
        </p:txBody>
      </p:sp>
      <p:sp>
        <p:nvSpPr>
          <p:cNvPr id="1481731" name="Rectangle 3"/>
          <p:cNvSpPr>
            <a:spLocks noGrp="1" noChangeArrowheads="1"/>
          </p:cNvSpPr>
          <p:nvPr>
            <p:ph type="body" idx="1"/>
          </p:nvPr>
        </p:nvSpPr>
        <p:spPr>
          <a:xfrm>
            <a:off x="990600" y="5316538"/>
            <a:ext cx="7772400" cy="874712"/>
          </a:xfrm>
        </p:spPr>
        <p:txBody>
          <a:bodyPr/>
          <a:lstStyle/>
          <a:p>
            <a:endParaRPr lang="en-US"/>
          </a:p>
        </p:txBody>
      </p:sp>
      <p:pic>
        <p:nvPicPr>
          <p:cNvPr id="1481732" name="Picture 4" descr="statemachine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1938" y="1736725"/>
            <a:ext cx="6765925" cy="34782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E399292-CB3E-174C-B7CC-15F3706B9F42}" type="slidenum">
              <a:rPr lang="en-GB"/>
              <a:pPr/>
              <a:t>52</a:t>
            </a:fld>
            <a:endParaRPr lang="en-GB"/>
          </a:p>
        </p:txBody>
      </p:sp>
      <p:sp>
        <p:nvSpPr>
          <p:cNvPr id="1482754" name="Rectangle 2"/>
          <p:cNvSpPr>
            <a:spLocks noGrp="1" noChangeArrowheads="1"/>
          </p:cNvSpPr>
          <p:nvPr>
            <p:ph type="title"/>
          </p:nvPr>
        </p:nvSpPr>
        <p:spPr/>
        <p:txBody>
          <a:bodyPr/>
          <a:lstStyle/>
          <a:p>
            <a:r>
              <a:rPr lang="de-DE"/>
              <a:t>Related Work</a:t>
            </a:r>
          </a:p>
        </p:txBody>
      </p:sp>
      <p:sp>
        <p:nvSpPr>
          <p:cNvPr id="1482755" name="Rectangle 3"/>
          <p:cNvSpPr>
            <a:spLocks noGrp="1" noChangeArrowheads="1"/>
          </p:cNvSpPr>
          <p:nvPr>
            <p:ph type="body" idx="1"/>
          </p:nvPr>
        </p:nvSpPr>
        <p:spPr>
          <a:xfrm>
            <a:off x="990600" y="1658938"/>
            <a:ext cx="7772400" cy="4524375"/>
          </a:xfrm>
        </p:spPr>
        <p:txBody>
          <a:bodyPr/>
          <a:lstStyle/>
          <a:p>
            <a:r>
              <a:rPr lang="de-DE"/>
              <a:t>Byzantine fault tolerance: BFT, BAR</a:t>
            </a:r>
          </a:p>
          <a:p>
            <a:pPr lvl="1"/>
            <a:r>
              <a:rPr lang="de-DE" sz="2000"/>
              <a:t>Complementary to PeerReview</a:t>
            </a:r>
          </a:p>
          <a:p>
            <a:pPr lvl="1">
              <a:buFont typeface="Wingdings" charset="0"/>
              <a:buNone/>
            </a:pPr>
            <a:endParaRPr lang="de-DE" sz="2000"/>
          </a:p>
          <a:p>
            <a:r>
              <a:rPr lang="de-DE"/>
              <a:t>Detection: IDS, reputation systems</a:t>
            </a:r>
          </a:p>
          <a:p>
            <a:pPr lvl="1"/>
            <a:r>
              <a:rPr lang="de-DE" sz="2000"/>
              <a:t>PeerReview avoids false positives/negatives and </a:t>
            </a:r>
            <a:br>
              <a:rPr lang="de-DE" sz="2000"/>
            </a:br>
            <a:r>
              <a:rPr lang="de-DE" sz="2000"/>
              <a:t>offers verifiable evidence</a:t>
            </a:r>
          </a:p>
          <a:p>
            <a:pPr lvl="1"/>
            <a:endParaRPr lang="de-DE" sz="2000"/>
          </a:p>
          <a:p>
            <a:r>
              <a:rPr lang="de-DE"/>
              <a:t>Fault-specific defenses: Secure routing, Incentives, ...</a:t>
            </a:r>
          </a:p>
          <a:p>
            <a:pPr lvl="1"/>
            <a:r>
              <a:rPr lang="de-DE" sz="2000"/>
              <a:t>PeerReview is general, reusable and effective against unanticipated faults</a:t>
            </a:r>
            <a:endParaRPr lang="de-DE"/>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33934C4-23A1-1244-822E-10A718397503}" type="slidenum">
              <a:rPr lang="en-GB"/>
              <a:pPr/>
              <a:t>6</a:t>
            </a:fld>
            <a:endParaRPr lang="en-GB"/>
          </a:p>
        </p:txBody>
      </p:sp>
      <p:sp>
        <p:nvSpPr>
          <p:cNvPr id="1370114" name="Rectangle 2"/>
          <p:cNvSpPr>
            <a:spLocks noGrp="1" noChangeArrowheads="1"/>
          </p:cNvSpPr>
          <p:nvPr>
            <p:ph type="title"/>
          </p:nvPr>
        </p:nvSpPr>
        <p:spPr/>
        <p:txBody>
          <a:bodyPr/>
          <a:lstStyle/>
          <a:p>
            <a:r>
              <a:rPr lang="en-US" dirty="0" smtClean="0"/>
              <a:t>Approaches </a:t>
            </a:r>
            <a:r>
              <a:rPr lang="en-US" dirty="0"/>
              <a:t>to security</a:t>
            </a:r>
          </a:p>
        </p:txBody>
      </p:sp>
      <p:sp>
        <p:nvSpPr>
          <p:cNvPr id="1370115" name="Rectangle 3"/>
          <p:cNvSpPr>
            <a:spLocks noGrp="1" noChangeArrowheads="1"/>
          </p:cNvSpPr>
          <p:nvPr>
            <p:ph type="body" idx="1"/>
          </p:nvPr>
        </p:nvSpPr>
        <p:spPr>
          <a:xfrm>
            <a:off x="749811" y="1787532"/>
            <a:ext cx="8008938" cy="4532312"/>
          </a:xfrm>
        </p:spPr>
        <p:txBody>
          <a:bodyPr/>
          <a:lstStyle/>
          <a:p>
            <a:r>
              <a:rPr lang="en-US" sz="2400" dirty="0"/>
              <a:t>Access control</a:t>
            </a:r>
          </a:p>
          <a:p>
            <a:pPr lvl="1"/>
            <a:r>
              <a:rPr lang="en-US" sz="2400" dirty="0"/>
              <a:t>Keep the bad guys out</a:t>
            </a:r>
          </a:p>
          <a:p>
            <a:pPr lvl="1"/>
            <a:r>
              <a:rPr lang="en-US" sz="2400" dirty="0"/>
              <a:t>Works well when trust boundaries are well </a:t>
            </a:r>
            <a:r>
              <a:rPr lang="en-US" sz="2400" dirty="0" smtClean="0"/>
              <a:t>defined</a:t>
            </a:r>
          </a:p>
          <a:p>
            <a:pPr lvl="1"/>
            <a:r>
              <a:rPr lang="en-US" sz="2400" dirty="0" smtClean="0"/>
              <a:t>But: In large systems, faults are inevitable</a:t>
            </a:r>
            <a:endParaRPr lang="en-US" sz="2400" dirty="0"/>
          </a:p>
          <a:p>
            <a:pPr lvl="1"/>
            <a:r>
              <a:rPr lang="en-US" sz="2400" dirty="0"/>
              <a:t>In </a:t>
            </a:r>
            <a:r>
              <a:rPr lang="en-US" sz="2400" dirty="0" smtClean="0"/>
              <a:t>p2p/social systems, </a:t>
            </a:r>
            <a:r>
              <a:rPr lang="en-US" sz="2400" dirty="0"/>
              <a:t>anyone could be the bad </a:t>
            </a:r>
            <a:r>
              <a:rPr lang="en-US" sz="2400" dirty="0" smtClean="0"/>
              <a:t>guy</a:t>
            </a:r>
          </a:p>
          <a:p>
            <a:pPr lvl="1"/>
            <a:endParaRPr lang="en-US" sz="2400" dirty="0"/>
          </a:p>
          <a:p>
            <a:r>
              <a:rPr lang="en-US" sz="2400" dirty="0"/>
              <a:t>Byzantine fault tolerance: mask effects of faults</a:t>
            </a:r>
          </a:p>
          <a:p>
            <a:pPr lvl="1"/>
            <a:r>
              <a:rPr lang="en-US" sz="2400" dirty="0"/>
              <a:t>Powerful, general (BFT)</a:t>
            </a:r>
          </a:p>
          <a:p>
            <a:pPr lvl="1"/>
            <a:r>
              <a:rPr lang="en-US" sz="2400" dirty="0"/>
              <a:t>Rigid fault limit (&lt; 1/3 faulty replicas)</a:t>
            </a:r>
          </a:p>
          <a:p>
            <a:pPr lvl="1"/>
            <a:r>
              <a:rPr lang="en-US" sz="2400" dirty="0"/>
              <a:t>Works well in relatively tightly managed systems</a:t>
            </a:r>
          </a:p>
          <a:p>
            <a:pPr lvl="1"/>
            <a:r>
              <a:rPr lang="en-US" sz="2400" dirty="0"/>
              <a:t>In social </a:t>
            </a:r>
            <a:r>
              <a:rPr lang="en-US" sz="2400" dirty="0" smtClean="0"/>
              <a:t>systems, </a:t>
            </a:r>
            <a:r>
              <a:rPr lang="en-US" sz="2400" dirty="0"/>
              <a:t>users may collude</a:t>
            </a:r>
          </a:p>
          <a:p>
            <a:pPr lvl="1"/>
            <a:endParaRPr lang="en-US" sz="2400" dirty="0"/>
          </a:p>
          <a:p>
            <a:pPr lvl="1"/>
            <a:endParaRPr lang="en-US" dirty="0"/>
          </a:p>
          <a:p>
            <a:pPr lvl="1"/>
            <a:endParaRPr lang="en-US" dirty="0"/>
          </a:p>
          <a:p>
            <a:endParaRPr lang="en-US" dirty="0"/>
          </a:p>
        </p:txBody>
      </p:sp>
    </p:spTree>
    <p:extLst>
      <p:ext uri="{BB962C8B-B14F-4D97-AF65-F5344CB8AC3E}">
        <p14:creationId xmlns:p14="http://schemas.microsoft.com/office/powerpoint/2010/main" val="11438296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4745AAD-F191-1549-8935-88CBAB9728B0}" type="slidenum">
              <a:rPr lang="en-GB"/>
              <a:pPr/>
              <a:t>7</a:t>
            </a:fld>
            <a:endParaRPr lang="en-GB"/>
          </a:p>
        </p:txBody>
      </p:sp>
      <p:sp>
        <p:nvSpPr>
          <p:cNvPr id="1383426" name="Rectangle 2"/>
          <p:cNvSpPr>
            <a:spLocks noGrp="1" noChangeArrowheads="1"/>
          </p:cNvSpPr>
          <p:nvPr>
            <p:ph type="title"/>
          </p:nvPr>
        </p:nvSpPr>
        <p:spPr/>
        <p:txBody>
          <a:bodyPr/>
          <a:lstStyle/>
          <a:p>
            <a:r>
              <a:rPr lang="en-US" dirty="0" smtClean="0"/>
              <a:t>Approaches </a:t>
            </a:r>
            <a:r>
              <a:rPr lang="en-US" dirty="0"/>
              <a:t>to security</a:t>
            </a:r>
          </a:p>
        </p:txBody>
      </p:sp>
      <p:sp>
        <p:nvSpPr>
          <p:cNvPr id="1383427" name="Rectangle 3"/>
          <p:cNvSpPr>
            <a:spLocks noGrp="1" noChangeArrowheads="1"/>
          </p:cNvSpPr>
          <p:nvPr>
            <p:ph type="body" idx="1"/>
          </p:nvPr>
        </p:nvSpPr>
        <p:spPr>
          <a:xfrm>
            <a:off x="489444" y="1933059"/>
            <a:ext cx="8229621" cy="4532312"/>
          </a:xfrm>
        </p:spPr>
        <p:txBody>
          <a:bodyPr/>
          <a:lstStyle/>
          <a:p>
            <a:pPr>
              <a:lnSpc>
                <a:spcPct val="80000"/>
              </a:lnSpc>
              <a:buFont typeface="Wingdings" charset="0"/>
              <a:buNone/>
            </a:pPr>
            <a:r>
              <a:rPr lang="en-US" sz="2400" dirty="0"/>
              <a:t>Attestation: ascertain correct behavior </a:t>
            </a:r>
            <a:r>
              <a:rPr lang="en-US" sz="2400" i="1" dirty="0"/>
              <a:t>a priori</a:t>
            </a:r>
          </a:p>
          <a:p>
            <a:pPr lvl="1">
              <a:lnSpc>
                <a:spcPct val="80000"/>
              </a:lnSpc>
            </a:pPr>
            <a:r>
              <a:rPr lang="en-US" sz="2400" dirty="0"/>
              <a:t>Trusted </a:t>
            </a:r>
            <a:r>
              <a:rPr lang="en-US" sz="2400" dirty="0" err="1"/>
              <a:t>hw</a:t>
            </a:r>
            <a:r>
              <a:rPr lang="en-US" sz="2400" dirty="0"/>
              <a:t>,</a:t>
            </a:r>
            <a:r>
              <a:rPr lang="en-US" sz="2400" i="1" dirty="0"/>
              <a:t> </a:t>
            </a:r>
            <a:r>
              <a:rPr lang="en-US" sz="2400" dirty="0"/>
              <a:t>trusted CA, homogeneous software</a:t>
            </a:r>
          </a:p>
          <a:p>
            <a:pPr lvl="1">
              <a:lnSpc>
                <a:spcPct val="80000"/>
              </a:lnSpc>
            </a:pPr>
            <a:r>
              <a:rPr lang="en-US" sz="2400" dirty="0"/>
              <a:t>Ensures behavior by prescribing implementation</a:t>
            </a:r>
          </a:p>
          <a:p>
            <a:pPr lvl="1">
              <a:lnSpc>
                <a:spcPct val="80000"/>
              </a:lnSpc>
            </a:pPr>
            <a:r>
              <a:rPr lang="en-US" sz="2400" dirty="0"/>
              <a:t>Works well for single organization</a:t>
            </a:r>
          </a:p>
          <a:p>
            <a:pPr lvl="1">
              <a:lnSpc>
                <a:spcPct val="80000"/>
              </a:lnSpc>
            </a:pPr>
            <a:r>
              <a:rPr lang="en-US" sz="2400" dirty="0"/>
              <a:t>In </a:t>
            </a:r>
            <a:r>
              <a:rPr lang="en-US" sz="2400" dirty="0" smtClean="0"/>
              <a:t>p2p systems, </a:t>
            </a:r>
            <a:r>
              <a:rPr lang="en-US" sz="2400" dirty="0"/>
              <a:t>will users agree to run approved </a:t>
            </a:r>
            <a:r>
              <a:rPr lang="en-US" sz="2400" dirty="0" err="1" smtClean="0"/>
              <a:t>sw</a:t>
            </a:r>
            <a:r>
              <a:rPr lang="en-US" sz="2400" dirty="0"/>
              <a:t>?</a:t>
            </a:r>
          </a:p>
          <a:p>
            <a:pPr lvl="1">
              <a:lnSpc>
                <a:spcPct val="80000"/>
              </a:lnSpc>
            </a:pPr>
            <a:endParaRPr lang="en-US" sz="2400" i="1" dirty="0"/>
          </a:p>
          <a:p>
            <a:pPr>
              <a:lnSpc>
                <a:spcPct val="80000"/>
              </a:lnSpc>
            </a:pPr>
            <a:r>
              <a:rPr lang="en-US" sz="2400" dirty="0"/>
              <a:t>Accountability: check behavior </a:t>
            </a:r>
            <a:r>
              <a:rPr lang="en-US" sz="2400" i="1" dirty="0"/>
              <a:t>a posteriori</a:t>
            </a:r>
          </a:p>
          <a:p>
            <a:pPr lvl="1">
              <a:lnSpc>
                <a:spcPct val="80000"/>
              </a:lnSpc>
            </a:pPr>
            <a:r>
              <a:rPr lang="en-US" sz="2400" dirty="0" smtClean="0"/>
              <a:t>Can</a:t>
            </a:r>
            <a:r>
              <a:rPr lang="en-US" sz="2400" dirty="0" smtClean="0">
                <a:latin typeface="Arial"/>
              </a:rPr>
              <a:t>’</a:t>
            </a:r>
            <a:r>
              <a:rPr lang="en-US" sz="2400" dirty="0" smtClean="0"/>
              <a:t>t </a:t>
            </a:r>
            <a:r>
              <a:rPr lang="en-US" sz="2400" dirty="0"/>
              <a:t>mask effects of a fault</a:t>
            </a:r>
          </a:p>
          <a:p>
            <a:pPr lvl="1">
              <a:lnSpc>
                <a:spcPct val="80000"/>
              </a:lnSpc>
            </a:pPr>
            <a:r>
              <a:rPr lang="en-US" sz="2400" dirty="0"/>
              <a:t>Permits a range of implementations, policies</a:t>
            </a:r>
          </a:p>
          <a:p>
            <a:pPr lvl="1">
              <a:lnSpc>
                <a:spcPct val="80000"/>
              </a:lnSpc>
            </a:pPr>
            <a:r>
              <a:rPr lang="en-US" sz="2400" dirty="0"/>
              <a:t>Widely used in society</a:t>
            </a:r>
          </a:p>
          <a:p>
            <a:pPr lvl="1">
              <a:lnSpc>
                <a:spcPct val="80000"/>
              </a:lnSpc>
            </a:pPr>
            <a:r>
              <a:rPr lang="en-US" sz="2400" dirty="0"/>
              <a:t>Allows manual/legal inspection if needed</a:t>
            </a:r>
          </a:p>
          <a:p>
            <a:pPr lvl="1">
              <a:lnSpc>
                <a:spcPct val="80000"/>
              </a:lnSpc>
            </a:pPr>
            <a:r>
              <a:rPr lang="en-US" sz="2400" dirty="0"/>
              <a:t>May match well social </a:t>
            </a:r>
            <a:r>
              <a:rPr lang="en-US" sz="2400" dirty="0" smtClean="0"/>
              <a:t>systems</a:t>
            </a:r>
            <a:endParaRPr lang="en-US" sz="2400" dirty="0"/>
          </a:p>
          <a:p>
            <a:pPr lvl="1">
              <a:lnSpc>
                <a:spcPct val="80000"/>
              </a:lnSpc>
            </a:pPr>
            <a:endParaRPr lang="en-US" sz="2400" dirty="0"/>
          </a:p>
          <a:p>
            <a:pPr lvl="1">
              <a:lnSpc>
                <a:spcPct val="80000"/>
              </a:lnSpc>
            </a:pPr>
            <a:endParaRPr lang="en-US" sz="2400" i="1" dirty="0"/>
          </a:p>
          <a:p>
            <a:pPr lvl="1">
              <a:lnSpc>
                <a:spcPct val="80000"/>
              </a:lnSpc>
            </a:pPr>
            <a:endParaRPr lang="en-US" dirty="0"/>
          </a:p>
          <a:p>
            <a:pPr lvl="1">
              <a:lnSpc>
                <a:spcPct val="80000"/>
              </a:lnSpc>
            </a:pPr>
            <a:endParaRPr lang="en-US" dirty="0"/>
          </a:p>
          <a:p>
            <a:pPr>
              <a:lnSpc>
                <a:spcPct val="80000"/>
              </a:lnSpc>
            </a:pPr>
            <a:endParaRPr lang="en-US" dirty="0"/>
          </a:p>
        </p:txBody>
      </p:sp>
    </p:spTree>
    <p:extLst>
      <p:ext uri="{BB962C8B-B14F-4D97-AF65-F5344CB8AC3E}">
        <p14:creationId xmlns:p14="http://schemas.microsoft.com/office/powerpoint/2010/main" val="40388945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4"/>
          <p:cNvSpPr>
            <a:spLocks noGrp="1"/>
          </p:cNvSpPr>
          <p:nvPr>
            <p:ph type="sldNum" sz="quarter" idx="11"/>
          </p:nvPr>
        </p:nvSpPr>
        <p:spPr/>
        <p:txBody>
          <a:bodyPr/>
          <a:lstStyle/>
          <a:p>
            <a:fld id="{43E0A02C-9BFC-8743-A5B5-F23D67E4C7C5}" type="slidenum">
              <a:rPr lang="en-GB"/>
              <a:pPr/>
              <a:t>8</a:t>
            </a:fld>
            <a:endParaRPr lang="en-GB"/>
          </a:p>
        </p:txBody>
      </p:sp>
      <p:sp>
        <p:nvSpPr>
          <p:cNvPr id="1422338" name="Rectangle 2"/>
          <p:cNvSpPr>
            <a:spLocks noGrp="1" noChangeArrowheads="1"/>
          </p:cNvSpPr>
          <p:nvPr>
            <p:ph type="title"/>
          </p:nvPr>
        </p:nvSpPr>
        <p:spPr/>
        <p:txBody>
          <a:bodyPr/>
          <a:lstStyle/>
          <a:p>
            <a:r>
              <a:rPr lang="de-DE"/>
              <a:t>Learning from the 'offline' world</a:t>
            </a:r>
          </a:p>
        </p:txBody>
      </p:sp>
      <p:sp>
        <p:nvSpPr>
          <p:cNvPr id="1422339" name="Rectangle 3"/>
          <p:cNvSpPr>
            <a:spLocks noGrp="1" noChangeArrowheads="1"/>
          </p:cNvSpPr>
          <p:nvPr>
            <p:ph type="body" idx="1"/>
          </p:nvPr>
        </p:nvSpPr>
        <p:spPr>
          <a:xfrm>
            <a:off x="990600" y="1460500"/>
            <a:ext cx="7910513" cy="4564063"/>
          </a:xfrm>
        </p:spPr>
        <p:txBody>
          <a:bodyPr/>
          <a:lstStyle/>
          <a:p>
            <a:pPr>
              <a:tabLst>
                <a:tab pos="4743450" algn="l"/>
                <a:tab pos="4972050" algn="l"/>
              </a:tabLst>
            </a:pPr>
            <a:r>
              <a:rPr lang="de-DE" sz="2400" dirty="0" err="1"/>
              <a:t>Relies</a:t>
            </a:r>
            <a:r>
              <a:rPr lang="de-DE" sz="2400" dirty="0"/>
              <a:t> on </a:t>
            </a:r>
            <a:r>
              <a:rPr lang="de-DE" sz="2400" dirty="0" err="1">
                <a:solidFill>
                  <a:srgbClr val="FF9900"/>
                </a:solidFill>
              </a:rPr>
              <a:t>accountability</a:t>
            </a:r>
            <a:endParaRPr lang="de-DE" sz="2400" dirty="0">
              <a:solidFill>
                <a:srgbClr val="FF9900"/>
              </a:solidFill>
            </a:endParaRPr>
          </a:p>
          <a:p>
            <a:pPr>
              <a:tabLst>
                <a:tab pos="4743450" algn="l"/>
                <a:tab pos="4972050" algn="l"/>
              </a:tabLst>
            </a:pPr>
            <a:r>
              <a:rPr lang="de-DE" sz="2400" dirty="0" err="1"/>
              <a:t>Example</a:t>
            </a:r>
            <a:r>
              <a:rPr lang="de-DE" sz="2400" dirty="0"/>
              <a:t>: Banks</a:t>
            </a:r>
          </a:p>
          <a:p>
            <a:pPr lvl="1">
              <a:tabLst>
                <a:tab pos="4743450" algn="l"/>
                <a:tab pos="4972050" algn="l"/>
              </a:tabLst>
            </a:pPr>
            <a:endParaRPr lang="de-DE" sz="2000" dirty="0"/>
          </a:p>
          <a:p>
            <a:pPr>
              <a:tabLst>
                <a:tab pos="4743450" algn="l"/>
                <a:tab pos="4972050" algn="l"/>
              </a:tabLst>
            </a:pPr>
            <a:endParaRPr lang="de-DE" sz="2000" dirty="0"/>
          </a:p>
          <a:p>
            <a:pPr>
              <a:tabLst>
                <a:tab pos="4743450" algn="l"/>
                <a:tab pos="4972050" algn="l"/>
              </a:tabLst>
            </a:pPr>
            <a:endParaRPr lang="de-DE" sz="2000" dirty="0"/>
          </a:p>
          <a:p>
            <a:pPr>
              <a:tabLst>
                <a:tab pos="4743450" algn="l"/>
                <a:tab pos="4972050" algn="l"/>
              </a:tabLst>
            </a:pPr>
            <a:endParaRPr lang="de-DE" sz="2000" dirty="0"/>
          </a:p>
          <a:p>
            <a:pPr>
              <a:tabLst>
                <a:tab pos="4743450" algn="l"/>
                <a:tab pos="4972050" algn="l"/>
              </a:tabLst>
            </a:pPr>
            <a:endParaRPr lang="de-DE" sz="2000" dirty="0"/>
          </a:p>
          <a:p>
            <a:pPr>
              <a:tabLst>
                <a:tab pos="4743450" algn="l"/>
                <a:tab pos="4972050" algn="l"/>
              </a:tabLst>
            </a:pPr>
            <a:r>
              <a:rPr lang="de-DE" sz="2400" dirty="0"/>
              <a:t>Can </a:t>
            </a:r>
            <a:r>
              <a:rPr lang="de-DE" sz="2400" dirty="0" err="1"/>
              <a:t>be</a:t>
            </a:r>
            <a:r>
              <a:rPr lang="de-DE" sz="2400" dirty="0"/>
              <a:t> </a:t>
            </a:r>
            <a:r>
              <a:rPr lang="de-DE" sz="2400" dirty="0" err="1"/>
              <a:t>used</a:t>
            </a:r>
            <a:r>
              <a:rPr lang="de-DE" sz="2400" dirty="0"/>
              <a:t> </a:t>
            </a:r>
            <a:r>
              <a:rPr lang="de-DE" sz="2400" dirty="0" err="1"/>
              <a:t>to</a:t>
            </a:r>
            <a:r>
              <a:rPr lang="de-DE" sz="2400" dirty="0"/>
              <a:t> </a:t>
            </a:r>
            <a:r>
              <a:rPr lang="de-DE" sz="2400" dirty="0" err="1"/>
              <a:t>detect</a:t>
            </a:r>
            <a:r>
              <a:rPr lang="de-DE" sz="2400" dirty="0"/>
              <a:t>, </a:t>
            </a:r>
            <a:r>
              <a:rPr lang="de-DE" sz="2400" dirty="0" err="1"/>
              <a:t>identify</a:t>
            </a:r>
            <a:r>
              <a:rPr lang="de-DE" sz="2400" dirty="0"/>
              <a:t> </a:t>
            </a:r>
            <a:r>
              <a:rPr lang="de-DE" sz="2400" dirty="0" err="1"/>
              <a:t>and</a:t>
            </a:r>
            <a:r>
              <a:rPr lang="de-DE" sz="2400" dirty="0"/>
              <a:t> </a:t>
            </a:r>
            <a:r>
              <a:rPr lang="de-DE" sz="2400" dirty="0" err="1"/>
              <a:t>convince</a:t>
            </a:r>
            <a:endParaRPr lang="de-DE" sz="2400" dirty="0"/>
          </a:p>
          <a:p>
            <a:pPr>
              <a:tabLst>
                <a:tab pos="4743450" algn="l"/>
                <a:tab pos="4972050" algn="l"/>
              </a:tabLst>
            </a:pPr>
            <a:endParaRPr lang="de-DE" sz="1600" dirty="0"/>
          </a:p>
          <a:p>
            <a:pPr>
              <a:tabLst>
                <a:tab pos="4743450" algn="l"/>
                <a:tab pos="4972050" algn="l"/>
              </a:tabLst>
            </a:pPr>
            <a:r>
              <a:rPr lang="de-DE" sz="2400" dirty="0"/>
              <a:t>Goal: A </a:t>
            </a:r>
            <a:r>
              <a:rPr lang="de-DE" sz="2400" dirty="0" err="1"/>
              <a:t>general+practical</a:t>
            </a:r>
            <a:r>
              <a:rPr lang="de-DE" sz="2400" dirty="0"/>
              <a:t> </a:t>
            </a:r>
            <a:r>
              <a:rPr lang="de-DE" sz="2400" dirty="0" err="1"/>
              <a:t>system</a:t>
            </a:r>
            <a:r>
              <a:rPr lang="de-DE" sz="2400" dirty="0"/>
              <a:t> </a:t>
            </a:r>
            <a:r>
              <a:rPr lang="de-DE" sz="2400" dirty="0" err="1"/>
              <a:t>for</a:t>
            </a:r>
            <a:r>
              <a:rPr lang="de-DE" sz="2400" dirty="0"/>
              <a:t> </a:t>
            </a:r>
            <a:r>
              <a:rPr lang="de-DE" sz="2400" dirty="0" err="1"/>
              <a:t>accountability</a:t>
            </a:r>
            <a:endParaRPr lang="de-DE" sz="2400" dirty="0"/>
          </a:p>
        </p:txBody>
      </p:sp>
      <p:graphicFrame>
        <p:nvGraphicFramePr>
          <p:cNvPr id="1422340" name="Group 4"/>
          <p:cNvGraphicFramePr>
            <a:graphicFrameLocks noGrp="1"/>
          </p:cNvGraphicFramePr>
          <p:nvPr/>
        </p:nvGraphicFramePr>
        <p:xfrm>
          <a:off x="2019300" y="2384425"/>
          <a:ext cx="6278563" cy="1584960"/>
        </p:xfrm>
        <a:graphic>
          <a:graphicData uri="http://schemas.openxmlformats.org/drawingml/2006/table">
            <a:tbl>
              <a:tblPr/>
              <a:tblGrid>
                <a:gridCol w="3003550"/>
                <a:gridCol w="3275013"/>
              </a:tblGrid>
              <a:tr h="3492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000" b="0" i="0" u="none" strike="noStrike" cap="none" normalizeH="0" baseline="0">
                          <a:ln>
                            <a:noFill/>
                          </a:ln>
                          <a:solidFill>
                            <a:schemeClr val="tx1"/>
                          </a:solidFill>
                          <a:effectLst/>
                          <a:latin typeface="Tahoma" charset="0"/>
                          <a:ea typeface="ＭＳ Ｐゴシック" charset="0"/>
                        </a:rPr>
                        <a:t>Requirement</a:t>
                      </a: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000" b="0" i="0" u="none" strike="noStrike" cap="none" normalizeH="0" baseline="0">
                          <a:ln>
                            <a:noFill/>
                          </a:ln>
                          <a:solidFill>
                            <a:schemeClr val="tx1"/>
                          </a:solidFill>
                          <a:effectLst/>
                          <a:latin typeface="Tahoma" charset="0"/>
                          <a:ea typeface="ＭＳ Ｐゴシック" charset="0"/>
                        </a:rPr>
                        <a:t>Solution</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000" b="0" i="0" u="none" strike="noStrike" cap="none" normalizeH="0" baseline="0">
                          <a:ln>
                            <a:noFill/>
                          </a:ln>
                          <a:solidFill>
                            <a:schemeClr val="tx1"/>
                          </a:solidFill>
                          <a:effectLst/>
                          <a:latin typeface="Tahoma" charset="0"/>
                          <a:ea typeface="ＭＳ Ｐゴシック" charset="0"/>
                        </a:rPr>
                        <a:t>Commitment</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000" b="0" i="0" u="none" strike="noStrike" cap="none" normalizeH="0" baseline="0">
                          <a:ln>
                            <a:noFill/>
                          </a:ln>
                          <a:solidFill>
                            <a:schemeClr val="tx1"/>
                          </a:solidFill>
                          <a:effectLst/>
                          <a:latin typeface="Tahoma" charset="0"/>
                          <a:ea typeface="ＭＳ Ｐゴシック" charset="0"/>
                        </a:rPr>
                        <a:t>Signed receipts</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000" b="0" i="0" u="none" strike="noStrike" cap="none" normalizeH="0" baseline="0">
                          <a:ln>
                            <a:noFill/>
                          </a:ln>
                          <a:solidFill>
                            <a:schemeClr val="tx1"/>
                          </a:solidFill>
                          <a:effectLst/>
                          <a:latin typeface="Tahoma" charset="0"/>
                          <a:ea typeface="ＭＳ Ｐゴシック" charset="0"/>
                        </a:rPr>
                        <a:t>Tamper-evident record</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000" b="0" i="0" u="none" strike="noStrike" cap="none" normalizeH="0" baseline="0">
                          <a:ln>
                            <a:noFill/>
                          </a:ln>
                          <a:solidFill>
                            <a:schemeClr val="tx1"/>
                          </a:solidFill>
                          <a:effectLst/>
                          <a:latin typeface="Tahoma" charset="0"/>
                          <a:ea typeface="ＭＳ Ｐゴシック" charset="0"/>
                        </a:rPr>
                        <a:t>Double-entry bookkeeping</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3476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000" b="0" i="0" u="none" strike="noStrike" cap="none" normalizeH="0" baseline="0">
                          <a:ln>
                            <a:noFill/>
                          </a:ln>
                          <a:solidFill>
                            <a:schemeClr val="tx1"/>
                          </a:solidFill>
                          <a:effectLst/>
                          <a:latin typeface="Tahoma" charset="0"/>
                          <a:ea typeface="ＭＳ Ｐゴシック" charset="0"/>
                        </a:rPr>
                        <a:t>Inspections</a:t>
                      </a:r>
                    </a:p>
                  </a:txBody>
                  <a:tcP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2000" b="0" i="0" u="none" strike="noStrike" cap="none" normalizeH="0" baseline="0">
                          <a:ln>
                            <a:noFill/>
                          </a:ln>
                          <a:solidFill>
                            <a:schemeClr val="tx1"/>
                          </a:solidFill>
                          <a:effectLst/>
                          <a:latin typeface="Tahoma" charset="0"/>
                          <a:ea typeface="ＭＳ Ｐゴシック" charset="0"/>
                        </a:rPr>
                        <a:t>Audits</a:t>
                      </a:r>
                    </a:p>
                  </a:txBody>
                  <a:tcP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tr>
            </a:tbl>
          </a:graphicData>
        </a:graphic>
      </p:graphicFrame>
    </p:spTree>
    <p:custDataLst>
      <p:tags r:id="rId1"/>
    </p:custData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223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2234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22339">
                                            <p:txEl>
                                              <p:pRg st="7" end="7"/>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223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690E821-92DF-B345-B974-B37FD54174B6}" type="slidenum">
              <a:rPr lang="en-GB"/>
              <a:pPr/>
              <a:t>9</a:t>
            </a:fld>
            <a:endParaRPr lang="en-GB"/>
          </a:p>
        </p:txBody>
      </p:sp>
      <p:sp>
        <p:nvSpPr>
          <p:cNvPr id="1475586" name="Rectangle 2"/>
          <p:cNvSpPr>
            <a:spLocks noGrp="1" noChangeArrowheads="1"/>
          </p:cNvSpPr>
          <p:nvPr>
            <p:ph type="title"/>
          </p:nvPr>
        </p:nvSpPr>
        <p:spPr/>
        <p:txBody>
          <a:bodyPr/>
          <a:lstStyle/>
          <a:p>
            <a:r>
              <a:rPr lang="en-US"/>
              <a:t>Butler Lampson on Accountability</a:t>
            </a:r>
          </a:p>
        </p:txBody>
      </p:sp>
      <p:sp>
        <p:nvSpPr>
          <p:cNvPr id="1475587" name="Rectangle 3"/>
          <p:cNvSpPr>
            <a:spLocks noGrp="1" noChangeArrowheads="1"/>
          </p:cNvSpPr>
          <p:nvPr>
            <p:ph type="body" idx="1"/>
          </p:nvPr>
        </p:nvSpPr>
        <p:spPr>
          <a:xfrm>
            <a:off x="580525" y="2817948"/>
            <a:ext cx="7772400" cy="4040052"/>
          </a:xfrm>
        </p:spPr>
        <p:txBody>
          <a:bodyPr/>
          <a:lstStyle/>
          <a:p>
            <a:pPr marL="0" indent="0">
              <a:buNone/>
            </a:pPr>
            <a:r>
              <a:rPr lang="de-DE" sz="2000" dirty="0"/>
              <a:t>"</a:t>
            </a:r>
            <a:r>
              <a:rPr lang="de-DE" sz="2000" dirty="0" err="1"/>
              <a:t>Don’t</a:t>
            </a:r>
            <a:r>
              <a:rPr lang="de-DE" sz="2000" dirty="0"/>
              <a:t> </a:t>
            </a:r>
            <a:r>
              <a:rPr lang="de-DE" sz="2000" dirty="0" err="1"/>
              <a:t>forget</a:t>
            </a:r>
            <a:r>
              <a:rPr lang="de-DE" sz="2000" dirty="0"/>
              <a:t> </a:t>
            </a:r>
            <a:r>
              <a:rPr lang="de-DE" sz="2000" dirty="0" err="1"/>
              <a:t>that</a:t>
            </a:r>
            <a:r>
              <a:rPr lang="de-DE" sz="2000" dirty="0"/>
              <a:t> in </a:t>
            </a:r>
            <a:r>
              <a:rPr lang="de-DE" sz="2000" dirty="0" err="1"/>
              <a:t>the</a:t>
            </a:r>
            <a:r>
              <a:rPr lang="de-DE" sz="2000" dirty="0"/>
              <a:t> real </a:t>
            </a:r>
            <a:r>
              <a:rPr lang="de-DE" sz="2000" dirty="0" err="1"/>
              <a:t>world</a:t>
            </a:r>
            <a:r>
              <a:rPr lang="de-DE" sz="2000" dirty="0"/>
              <a:t>, </a:t>
            </a:r>
            <a:r>
              <a:rPr lang="de-DE" sz="2000" dirty="0" err="1"/>
              <a:t>security</a:t>
            </a:r>
            <a:r>
              <a:rPr lang="de-DE" sz="2000" dirty="0"/>
              <a:t> </a:t>
            </a:r>
            <a:r>
              <a:rPr lang="de-DE" sz="2000" dirty="0" err="1"/>
              <a:t>depends</a:t>
            </a:r>
            <a:r>
              <a:rPr lang="de-DE" sz="2000" dirty="0"/>
              <a:t> </a:t>
            </a:r>
            <a:r>
              <a:rPr lang="de-DE" sz="2000" dirty="0" err="1"/>
              <a:t>more</a:t>
            </a:r>
            <a:r>
              <a:rPr lang="de-DE" sz="2000" dirty="0"/>
              <a:t> on</a:t>
            </a:r>
            <a:br>
              <a:rPr lang="de-DE" sz="2000" dirty="0"/>
            </a:br>
            <a:r>
              <a:rPr lang="de-DE" sz="2000" dirty="0" err="1"/>
              <a:t>police</a:t>
            </a:r>
            <a:r>
              <a:rPr lang="de-DE" sz="2000" dirty="0"/>
              <a:t> </a:t>
            </a:r>
            <a:r>
              <a:rPr lang="de-DE" sz="2000" dirty="0" err="1"/>
              <a:t>than</a:t>
            </a:r>
            <a:r>
              <a:rPr lang="de-DE" sz="2000" dirty="0"/>
              <a:t> on </a:t>
            </a:r>
            <a:r>
              <a:rPr lang="de-DE" sz="2000" dirty="0" err="1"/>
              <a:t>locks</a:t>
            </a:r>
            <a:r>
              <a:rPr lang="de-DE" sz="2000" dirty="0"/>
              <a:t>, so </a:t>
            </a:r>
            <a:r>
              <a:rPr lang="de-DE" sz="2000" dirty="0" err="1"/>
              <a:t>detecting</a:t>
            </a:r>
            <a:r>
              <a:rPr lang="de-DE" sz="2000" dirty="0"/>
              <a:t> </a:t>
            </a:r>
            <a:r>
              <a:rPr lang="de-DE" sz="2000" dirty="0" err="1"/>
              <a:t>attacks</a:t>
            </a:r>
            <a:r>
              <a:rPr lang="de-DE" sz="2000" dirty="0"/>
              <a:t>, </a:t>
            </a:r>
            <a:r>
              <a:rPr lang="de-DE" sz="2000" dirty="0" err="1"/>
              <a:t>recovering</a:t>
            </a:r>
            <a:r>
              <a:rPr lang="de-DE" sz="2000" dirty="0"/>
              <a:t> </a:t>
            </a:r>
            <a:r>
              <a:rPr lang="de-DE" sz="2000" dirty="0" err="1"/>
              <a:t>from</a:t>
            </a:r>
            <a:r>
              <a:rPr lang="de-DE" sz="2000" dirty="0"/>
              <a:t> </a:t>
            </a:r>
            <a:r>
              <a:rPr lang="de-DE" sz="2000" dirty="0" err="1"/>
              <a:t>them</a:t>
            </a:r>
            <a:r>
              <a:rPr lang="de-DE" sz="2000" dirty="0"/>
              <a:t>, </a:t>
            </a:r>
            <a:r>
              <a:rPr lang="de-DE" sz="2000" dirty="0" err="1"/>
              <a:t>and</a:t>
            </a:r>
            <a:r>
              <a:rPr lang="de-DE" sz="2000" dirty="0"/>
              <a:t> </a:t>
            </a:r>
            <a:r>
              <a:rPr lang="de-DE" sz="2000" dirty="0" err="1"/>
              <a:t>punishing</a:t>
            </a:r>
            <a:r>
              <a:rPr lang="de-DE" sz="2000" dirty="0"/>
              <a:t> </a:t>
            </a:r>
            <a:r>
              <a:rPr lang="de-DE" sz="2000" dirty="0" err="1"/>
              <a:t>the</a:t>
            </a:r>
            <a:r>
              <a:rPr lang="de-DE" sz="2000" dirty="0"/>
              <a:t> </a:t>
            </a:r>
            <a:r>
              <a:rPr lang="de-DE" sz="2000" dirty="0" err="1"/>
              <a:t>bad</a:t>
            </a:r>
            <a:r>
              <a:rPr lang="de-DE" sz="2000" dirty="0"/>
              <a:t> </a:t>
            </a:r>
            <a:r>
              <a:rPr lang="de-DE" sz="2000" dirty="0" err="1"/>
              <a:t>guys</a:t>
            </a:r>
            <a:r>
              <a:rPr lang="de-DE" sz="2000" dirty="0"/>
              <a:t> </a:t>
            </a:r>
            <a:r>
              <a:rPr lang="de-DE" sz="2000" dirty="0" err="1"/>
              <a:t>are</a:t>
            </a:r>
            <a:r>
              <a:rPr lang="de-DE" sz="2000" dirty="0"/>
              <a:t> </a:t>
            </a:r>
            <a:r>
              <a:rPr lang="de-DE" sz="2000" dirty="0" err="1"/>
              <a:t>more</a:t>
            </a:r>
            <a:r>
              <a:rPr lang="de-DE" sz="2000" dirty="0"/>
              <a:t> </a:t>
            </a:r>
            <a:r>
              <a:rPr lang="de-DE" sz="2000" dirty="0" err="1"/>
              <a:t>important</a:t>
            </a:r>
            <a:r>
              <a:rPr lang="de-DE" sz="2000" dirty="0"/>
              <a:t> </a:t>
            </a:r>
            <a:r>
              <a:rPr lang="de-DE" sz="2000" dirty="0" err="1"/>
              <a:t>than</a:t>
            </a:r>
            <a:r>
              <a:rPr lang="de-DE" sz="2000" dirty="0"/>
              <a:t> </a:t>
            </a:r>
            <a:r>
              <a:rPr lang="de-DE" sz="2000" dirty="0" err="1"/>
              <a:t>prevention</a:t>
            </a:r>
            <a:r>
              <a:rPr lang="de-DE" sz="2000" dirty="0"/>
              <a:t>"</a:t>
            </a:r>
            <a:r>
              <a:rPr lang="de-DE" sz="1600" i="1" dirty="0"/>
              <a:t>         </a:t>
            </a:r>
            <a:br>
              <a:rPr lang="de-DE" sz="1600" i="1" dirty="0"/>
            </a:br>
            <a:r>
              <a:rPr lang="de-DE" sz="1600" i="1" dirty="0"/>
              <a:t>            </a:t>
            </a:r>
            <a:br>
              <a:rPr lang="de-DE" sz="1600" i="1" dirty="0"/>
            </a:br>
            <a:r>
              <a:rPr lang="de-DE" sz="1600" i="1" dirty="0"/>
              <a:t>             -- Butler </a:t>
            </a:r>
            <a:r>
              <a:rPr lang="de-DE" sz="1600" i="1" dirty="0" err="1"/>
              <a:t>Lampson</a:t>
            </a:r>
            <a:r>
              <a:rPr lang="de-DE" sz="1600" i="1" dirty="0"/>
              <a:t>, "Computer Security in </a:t>
            </a:r>
            <a:r>
              <a:rPr lang="de-DE" sz="1600" i="1" dirty="0" err="1"/>
              <a:t>the</a:t>
            </a:r>
            <a:r>
              <a:rPr lang="de-DE" sz="1600" i="1" dirty="0"/>
              <a:t> Real World", ACSAC 2000</a:t>
            </a:r>
          </a:p>
          <a:p>
            <a:endParaRPr lang="en-US" sz="1600" dirty="0"/>
          </a:p>
        </p:txBody>
      </p:sp>
    </p:spTree>
    <p:extLst>
      <p:ext uri="{BB962C8B-B14F-4D97-AF65-F5344CB8AC3E}">
        <p14:creationId xmlns:p14="http://schemas.microsoft.com/office/powerpoint/2010/main" val="19266126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3|5.5|8.1"/>
</p:tagLst>
</file>

<file path=ppt/tags/tag10.xml><?xml version="1.0" encoding="utf-8"?>
<p:tagLst xmlns:a="http://schemas.openxmlformats.org/drawingml/2006/main" xmlns:r="http://schemas.openxmlformats.org/officeDocument/2006/relationships" xmlns:p="http://schemas.openxmlformats.org/presentationml/2006/main">
  <p:tag name="TIMING" val="|13.5|6.7|2.7|5.7|1.2|7.1|2.9|7.5|1.8|3.1"/>
</p:tagLst>
</file>

<file path=ppt/tags/tag11.xml><?xml version="1.0" encoding="utf-8"?>
<p:tagLst xmlns:a="http://schemas.openxmlformats.org/drawingml/2006/main" xmlns:r="http://schemas.openxmlformats.org/officeDocument/2006/relationships" xmlns:p="http://schemas.openxmlformats.org/presentationml/2006/main">
  <p:tag name="TIMING" val="|13.8|8|17.2|7.3|9.9|13.1|6.4"/>
</p:tagLst>
</file>

<file path=ppt/tags/tag12.xml><?xml version="1.0" encoding="utf-8"?>
<p:tagLst xmlns:a="http://schemas.openxmlformats.org/drawingml/2006/main" xmlns:r="http://schemas.openxmlformats.org/officeDocument/2006/relationships" xmlns:p="http://schemas.openxmlformats.org/presentationml/2006/main">
  <p:tag name="TIMING" val="|11.7|5.7|3.2|10|0.8|3.6|7.4|3.6"/>
</p:tagLst>
</file>

<file path=ppt/tags/tag13.xml><?xml version="1.0" encoding="utf-8"?>
<p:tagLst xmlns:a="http://schemas.openxmlformats.org/drawingml/2006/main" xmlns:r="http://schemas.openxmlformats.org/officeDocument/2006/relationships" xmlns:p="http://schemas.openxmlformats.org/presentationml/2006/main">
  <p:tag name="TIMING" val="|19.1|7.2|6.7|18.2|10.7|9.4"/>
</p:tagLst>
</file>

<file path=ppt/tags/tag2.xml><?xml version="1.0" encoding="utf-8"?>
<p:tagLst xmlns:a="http://schemas.openxmlformats.org/drawingml/2006/main" xmlns:r="http://schemas.openxmlformats.org/officeDocument/2006/relationships" xmlns:p="http://schemas.openxmlformats.org/presentationml/2006/main">
  <p:tag name="TIMING" val="|16.4"/>
</p:tagLst>
</file>

<file path=ppt/tags/tag3.xml><?xml version="1.0" encoding="utf-8"?>
<p:tagLst xmlns:a="http://schemas.openxmlformats.org/drawingml/2006/main" xmlns:r="http://schemas.openxmlformats.org/officeDocument/2006/relationships" xmlns:p="http://schemas.openxmlformats.org/presentationml/2006/main">
  <p:tag name="TIMING" val="|43|5.5|8.1"/>
</p:tagLst>
</file>

<file path=ppt/tags/tag4.xml><?xml version="1.0" encoding="utf-8"?>
<p:tagLst xmlns:a="http://schemas.openxmlformats.org/drawingml/2006/main" xmlns:r="http://schemas.openxmlformats.org/officeDocument/2006/relationships" xmlns:p="http://schemas.openxmlformats.org/presentationml/2006/main">
  <p:tag name="TIMING" val="|8.7|35.5"/>
</p:tagLst>
</file>

<file path=ppt/tags/tag5.xml><?xml version="1.0" encoding="utf-8"?>
<p:tagLst xmlns:a="http://schemas.openxmlformats.org/drawingml/2006/main" xmlns:r="http://schemas.openxmlformats.org/officeDocument/2006/relationships" xmlns:p="http://schemas.openxmlformats.org/presentationml/2006/main">
  <p:tag name="TIMING" val="|24.6|21.3"/>
</p:tagLst>
</file>

<file path=ppt/tags/tag6.xml><?xml version="1.0" encoding="utf-8"?>
<p:tagLst xmlns:a="http://schemas.openxmlformats.org/drawingml/2006/main" xmlns:r="http://schemas.openxmlformats.org/officeDocument/2006/relationships" xmlns:p="http://schemas.openxmlformats.org/presentationml/2006/main">
  <p:tag name="TIMING" val="|22.7|20.2|32.3"/>
</p:tagLst>
</file>

<file path=ppt/tags/tag7.xml><?xml version="1.0" encoding="utf-8"?>
<p:tagLst xmlns:a="http://schemas.openxmlformats.org/drawingml/2006/main" xmlns:r="http://schemas.openxmlformats.org/officeDocument/2006/relationships" xmlns:p="http://schemas.openxmlformats.org/presentationml/2006/main">
  <p:tag name="TIMING" val="|13"/>
</p:tagLst>
</file>

<file path=ppt/tags/tag8.xml><?xml version="1.0" encoding="utf-8"?>
<p:tagLst xmlns:a="http://schemas.openxmlformats.org/drawingml/2006/main" xmlns:r="http://schemas.openxmlformats.org/officeDocument/2006/relationships" xmlns:p="http://schemas.openxmlformats.org/presentationml/2006/main">
  <p:tag name="TIMING" val="|13.5|6.7|2.7|5.7|1.2|7.1|2.9|7.5|1.8|3.1"/>
</p:tagLst>
</file>

<file path=ppt/tags/tag9.xml><?xml version="1.0" encoding="utf-8"?>
<p:tagLst xmlns:a="http://schemas.openxmlformats.org/drawingml/2006/main" xmlns:r="http://schemas.openxmlformats.org/officeDocument/2006/relationships" xmlns:p="http://schemas.openxmlformats.org/presentationml/2006/main">
  <p:tag name="TIMING" val="|10.1|7.1|10.8|11.8|13|2.3|23"/>
</p:tagLst>
</file>

<file path=ppt/theme/theme1.xml><?xml version="1.0" encoding="utf-8"?>
<a:theme xmlns:a="http://schemas.openxmlformats.org/drawingml/2006/main" name="lecture">
  <a:themeElements>
    <a:clrScheme name="lectur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lecture">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1"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1"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lectur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ectur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ectur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ectur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ectur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ectur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ectur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C:\WINDOWS\Desktop\lecture.pot</Template>
  <TotalTime>7849</TotalTime>
  <Words>4655</Words>
  <Application>Microsoft Macintosh PowerPoint</Application>
  <PresentationFormat>On-screen Show (4:3)</PresentationFormat>
  <Paragraphs>763</Paragraphs>
  <Slides>52</Slides>
  <Notes>29</Notes>
  <HiddenSlides>1</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lecture</vt:lpstr>
      <vt:lpstr>Robust Distributed Systems</vt:lpstr>
      <vt:lpstr>PeerReview: Practical accountability for distributed systems  [SOSP’07]</vt:lpstr>
      <vt:lpstr>Motivation</vt:lpstr>
      <vt:lpstr>General faults occur in practice</vt:lpstr>
      <vt:lpstr>Dealing with general faults is difficult</vt:lpstr>
      <vt:lpstr>Approaches to security</vt:lpstr>
      <vt:lpstr>Approaches to security</vt:lpstr>
      <vt:lpstr>Learning from the 'offline' world</vt:lpstr>
      <vt:lpstr>Butler Lampson on Accountability</vt:lpstr>
      <vt:lpstr>Outline</vt:lpstr>
      <vt:lpstr>Ideal accountability</vt:lpstr>
      <vt:lpstr>Can we detect all faults?</vt:lpstr>
      <vt:lpstr>Can we always get a proof?</vt:lpstr>
      <vt:lpstr>Practical accountability</vt:lpstr>
      <vt:lpstr>Outline</vt:lpstr>
      <vt:lpstr>An implementation: PeerReview</vt:lpstr>
      <vt:lpstr>PeerReview from 10,000 feet</vt:lpstr>
      <vt:lpstr>PeerReview detects tampering</vt:lpstr>
      <vt:lpstr>PeerReview detects omission</vt:lpstr>
      <vt:lpstr>PeerReview detects inconsistencies</vt:lpstr>
      <vt:lpstr>PeerReview detects faults</vt:lpstr>
      <vt:lpstr>PeerReview guarantees</vt:lpstr>
      <vt:lpstr>Outline</vt:lpstr>
      <vt:lpstr>PeerReview is widely applicable</vt:lpstr>
      <vt:lpstr>How much does PeerReview cost?</vt:lpstr>
      <vt:lpstr>How much does PeerReview cost?</vt:lpstr>
      <vt:lpstr>Mutual auditing</vt:lpstr>
      <vt:lpstr>PeerReview is scalable</vt:lpstr>
      <vt:lpstr>PeerReview extensions</vt:lpstr>
      <vt:lpstr>PeerReview extensions</vt:lpstr>
      <vt:lpstr>PeerReview summary</vt:lpstr>
      <vt:lpstr>Backup slides</vt:lpstr>
      <vt:lpstr>Dealing with nondeterminism</vt:lpstr>
      <vt:lpstr>How does it compare to BFT?</vt:lpstr>
      <vt:lpstr>PeerReview vs Specific Defenses</vt:lpstr>
      <vt:lpstr>Strong identities</vt:lpstr>
      <vt:lpstr>How difficult is it to apply PeerReview?</vt:lpstr>
      <vt:lpstr>Why are probabilistic guarantees less expensive?</vt:lpstr>
      <vt:lpstr>How to limit the size of the log?</vt:lpstr>
      <vt:lpstr>Assigning witness sets</vt:lpstr>
      <vt:lpstr>Multiple implementations</vt:lpstr>
      <vt:lpstr>How is PeerReview applied?</vt:lpstr>
      <vt:lpstr>Worst-case damage: Faulty node</vt:lpstr>
      <vt:lpstr>Worst-case damage: Faulty witness</vt:lpstr>
      <vt:lpstr>Which systems is this most useful for?</vt:lpstr>
      <vt:lpstr>Average network traffic in ePOST</vt:lpstr>
      <vt:lpstr>NFS: Round-trip time for NULL RPC</vt:lpstr>
      <vt:lpstr>Multicast with a single freeloader</vt:lpstr>
      <vt:lpstr>NFS throughput</vt:lpstr>
      <vt:lpstr>Scalability</vt:lpstr>
      <vt:lpstr>Information flow</vt:lpstr>
      <vt:lpstr>Related Work</vt:lpstr>
    </vt:vector>
  </TitlesOfParts>
  <Manager>Peter Druschel</Manager>
  <Company>Rice University / Max Planck Institute for Software Systems</Company>
  <LinksUpToDate>false</LinksUpToDate>
  <SharedDoc>false</SharedDoc>
  <HyperlinkBase>http://www.cs.rice.edu/~ahae/</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Accountability for Distributed Systems</dc:title>
  <dc:subject>Systems with multiple administrative domains (MAD)</dc:subject>
  <dc:creator>Andreas Haeberlen</dc:creator>
  <cp:keywords/>
  <dc:description/>
  <cp:lastModifiedBy>Peter Druschel</cp:lastModifiedBy>
  <cp:revision>1169</cp:revision>
  <dcterms:created xsi:type="dcterms:W3CDTF">1999-05-23T11:18:07Z</dcterms:created>
  <dcterms:modified xsi:type="dcterms:W3CDTF">2017-02-13T21:33:37Z</dcterms:modified>
  <cp:category>Workshop presentation</cp:category>
</cp:coreProperties>
</file>