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" ContentType="image/t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611" r:id="rId2"/>
    <p:sldId id="596" r:id="rId3"/>
    <p:sldId id="714" r:id="rId4"/>
    <p:sldId id="715" r:id="rId5"/>
    <p:sldId id="713" r:id="rId6"/>
    <p:sldId id="719" r:id="rId7"/>
    <p:sldId id="686" r:id="rId8"/>
    <p:sldId id="699" r:id="rId9"/>
    <p:sldId id="700" r:id="rId10"/>
    <p:sldId id="702" r:id="rId11"/>
    <p:sldId id="703" r:id="rId12"/>
    <p:sldId id="716" r:id="rId13"/>
    <p:sldId id="704" r:id="rId14"/>
    <p:sldId id="720" r:id="rId15"/>
    <p:sldId id="717" r:id="rId16"/>
    <p:sldId id="721" r:id="rId17"/>
    <p:sldId id="722" r:id="rId18"/>
    <p:sldId id="701" r:id="rId19"/>
    <p:sldId id="705" r:id="rId20"/>
    <p:sldId id="725" r:id="rId21"/>
    <p:sldId id="708" r:id="rId22"/>
    <p:sldId id="710" r:id="rId23"/>
    <p:sldId id="711" r:id="rId24"/>
    <p:sldId id="727" r:id="rId25"/>
    <p:sldId id="712" r:id="rId26"/>
    <p:sldId id="728" r:id="rId27"/>
    <p:sldId id="729" r:id="rId28"/>
    <p:sldId id="730" r:id="rId29"/>
    <p:sldId id="723" r:id="rId30"/>
    <p:sldId id="724" r:id="rId31"/>
    <p:sldId id="707" r:id="rId32"/>
    <p:sldId id="688" r:id="rId33"/>
    <p:sldId id="689" r:id="rId34"/>
    <p:sldId id="692" r:id="rId35"/>
    <p:sldId id="693" r:id="rId36"/>
    <p:sldId id="696" r:id="rId37"/>
    <p:sldId id="695" r:id="rId38"/>
    <p:sldId id="697" r:id="rId39"/>
    <p:sldId id="690" r:id="rId40"/>
    <p:sldId id="706" r:id="rId41"/>
  </p:sldIdLst>
  <p:sldSz cx="10080625" cy="7559675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BE8409C-97EB-5A43-8489-C65DBE7E0426}">
          <p14:sldIdLst>
            <p14:sldId id="611"/>
            <p14:sldId id="596"/>
            <p14:sldId id="714"/>
            <p14:sldId id="715"/>
            <p14:sldId id="713"/>
            <p14:sldId id="719"/>
            <p14:sldId id="686"/>
            <p14:sldId id="699"/>
            <p14:sldId id="700"/>
            <p14:sldId id="702"/>
            <p14:sldId id="703"/>
            <p14:sldId id="716"/>
            <p14:sldId id="704"/>
            <p14:sldId id="720"/>
            <p14:sldId id="717"/>
            <p14:sldId id="721"/>
            <p14:sldId id="722"/>
            <p14:sldId id="701"/>
            <p14:sldId id="705"/>
            <p14:sldId id="725"/>
            <p14:sldId id="708"/>
            <p14:sldId id="710"/>
            <p14:sldId id="711"/>
            <p14:sldId id="727"/>
            <p14:sldId id="712"/>
            <p14:sldId id="728"/>
            <p14:sldId id="729"/>
            <p14:sldId id="730"/>
            <p14:sldId id="723"/>
            <p14:sldId id="724"/>
            <p14:sldId id="707"/>
            <p14:sldId id="688"/>
            <p14:sldId id="689"/>
            <p14:sldId id="692"/>
            <p14:sldId id="693"/>
            <p14:sldId id="696"/>
            <p14:sldId id="695"/>
            <p14:sldId id="697"/>
            <p14:sldId id="690"/>
            <p14:sldId id="70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673D"/>
    <a:srgbClr val="CC3300"/>
    <a:srgbClr val="FF3300"/>
    <a:srgbClr val="B17D5D"/>
    <a:srgbClr val="009900"/>
    <a:srgbClr val="99CC00"/>
    <a:srgbClr val="B2B2B2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47" autoAdjust="0"/>
    <p:restoredTop sz="87707" autoAdjust="0"/>
  </p:normalViewPr>
  <p:slideViewPr>
    <p:cSldViewPr>
      <p:cViewPr>
        <p:scale>
          <a:sx n="94" d="100"/>
          <a:sy n="94" d="100"/>
        </p:scale>
        <p:origin x="256" y="2136"/>
      </p:cViewPr>
      <p:guideLst>
        <p:guide orient="horz" pos="2381"/>
        <p:guide pos="31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1" d="100"/>
          <a:sy n="71" d="100"/>
        </p:scale>
        <p:origin x="-3300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 bwMode="auto">
          <a:xfrm>
            <a:off x="0" y="0"/>
            <a:ext cx="3173413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412" tIns="41706" rIns="83412" bIns="41706" numCol="1" anchor="t" anchorCtr="0" compatLnSpc="1">
            <a:prstTxWarp prst="textNoShape">
              <a:avLst/>
            </a:prstTxWarp>
          </a:bodyPr>
          <a:lstStyle>
            <a:lvl1pPr defTabSz="847725" eaLnBrk="1">
              <a:defRPr sz="1300"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quarter" idx="1"/>
          </p:nvPr>
        </p:nvSpPr>
        <p:spPr bwMode="auto">
          <a:xfrm>
            <a:off x="4140200" y="0"/>
            <a:ext cx="31750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412" tIns="41706" rIns="83412" bIns="41706" numCol="1" anchor="t" anchorCtr="0" compatLnSpc="1">
            <a:prstTxWarp prst="textNoShape">
              <a:avLst/>
            </a:prstTxWarp>
          </a:bodyPr>
          <a:lstStyle>
            <a:lvl1pPr algn="r" defTabSz="847725" eaLnBrk="1">
              <a:defRPr sz="1300"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2"/>
          </p:nvPr>
        </p:nvSpPr>
        <p:spPr bwMode="auto">
          <a:xfrm>
            <a:off x="0" y="9121775"/>
            <a:ext cx="3173413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412" tIns="41706" rIns="83412" bIns="41706" numCol="1" anchor="b" anchorCtr="0" compatLnSpc="1">
            <a:prstTxWarp prst="textNoShape">
              <a:avLst/>
            </a:prstTxWarp>
          </a:bodyPr>
          <a:lstStyle>
            <a:lvl1pPr defTabSz="847725" eaLnBrk="1">
              <a:defRPr sz="1300"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3"/>
          </p:nvPr>
        </p:nvSpPr>
        <p:spPr bwMode="auto">
          <a:xfrm>
            <a:off x="4140200" y="9121775"/>
            <a:ext cx="31750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412" tIns="41706" rIns="83412" bIns="41706" numCol="1" anchor="b" anchorCtr="0" compatLnSpc="1">
            <a:prstTxWarp prst="textNoShape">
              <a:avLst/>
            </a:prstTxWarp>
          </a:bodyPr>
          <a:lstStyle>
            <a:lvl1pPr algn="r" defTabSz="847725" eaLnBrk="1">
              <a:defRPr sz="1300">
                <a:latin typeface="Calibri" charset="0"/>
              </a:defRPr>
            </a:lvl1pPr>
          </a:lstStyle>
          <a:p>
            <a:pPr>
              <a:defRPr/>
            </a:pPr>
            <a:fld id="{413AA366-A3C2-114F-B81D-27BE8B175CC0}" type="slidenum">
              <a:rPr lang="en-US"/>
              <a:pPr>
                <a:defRPr/>
              </a:pPr>
              <a:t>‹#›</a:t>
            </a:fld>
            <a:endParaRPr lang="fi-FI">
              <a:ea typeface="DejaVu Sans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020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257300" y="730250"/>
            <a:ext cx="4799013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14339" name="Notes Placeholder 2"/>
          <p:cNvSpPr txBox="1">
            <a:spLocks noGrp="1"/>
          </p:cNvSpPr>
          <p:nvPr>
            <p:ph type="body" sz="quarter" idx="3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i-FI"/>
          </a:p>
        </p:txBody>
      </p:sp>
      <p:sp>
        <p:nvSpPr>
          <p:cNvPr id="4" name="Header Placeholder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173413" cy="4810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847725" eaLnBrk="1">
              <a:defRPr sz="1300">
                <a:latin typeface="Times New Roman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ate Placeholder 4"/>
          <p:cNvSpPr txBox="1">
            <a:spLocks noGrp="1"/>
          </p:cNvSpPr>
          <p:nvPr>
            <p:ph type="dt" idx="1"/>
          </p:nvPr>
        </p:nvSpPr>
        <p:spPr>
          <a:xfrm>
            <a:off x="4141788" y="0"/>
            <a:ext cx="3173412" cy="4810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847725" eaLnBrk="1">
              <a:defRPr sz="1300">
                <a:latin typeface="Times New Roman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4"/>
          </p:nvPr>
        </p:nvSpPr>
        <p:spPr>
          <a:xfrm>
            <a:off x="0" y="9120188"/>
            <a:ext cx="3173413" cy="4810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847725" eaLnBrk="1">
              <a:defRPr sz="1300">
                <a:latin typeface="Times New Roman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xfrm>
            <a:off x="4141788" y="9120188"/>
            <a:ext cx="3173412" cy="4810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847725" eaLnBrk="1">
              <a:defRPr sz="1300">
                <a:latin typeface="Times New Roman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FC8110E2-1524-9445-B796-69A2FE04EDF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91561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00" indent="-215900" algn="l" rtl="0" eaLnBrk="0" fontAlgn="base" hangingPunct="0">
      <a:spcBef>
        <a:spcPct val="30000"/>
      </a:spcBef>
      <a:spcAft>
        <a:spcPct val="0"/>
      </a:spcAft>
      <a:defRPr lang="fi-FI" sz="2000">
        <a:solidFill>
          <a:schemeClr val="tx1"/>
        </a:solidFill>
        <a:latin typeface="Arial" pitchFamily="18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6387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995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8257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901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972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7380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210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8576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7246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026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6979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36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355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631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4572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6192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1565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8429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1354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502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8818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7527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409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685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355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3573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4126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0643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3028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8742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0795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4561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1389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5466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5760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263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355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0124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140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355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779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530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980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164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604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E9449-F772-0A4F-A414-B421A0A8F96F}" type="datetime1">
              <a:rPr lang="en-US"/>
              <a:pPr>
                <a:defRPr/>
              </a:pPr>
              <a:t>1/29/19</a:t>
            </a:fld>
            <a:endParaRPr lang="fi-FI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ED0209-7DE8-DE48-A57C-4EEA4DD65EC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E880B0-46A9-B24C-9E60-A6E476430BDE}" type="datetime1">
              <a:rPr lang="en-US"/>
              <a:pPr>
                <a:defRPr/>
              </a:pPr>
              <a:t>1/29/19</a:t>
            </a:fld>
            <a:endParaRPr lang="fi-FI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13A86-463B-E445-BDA6-B66E5D639C9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9325" y="0"/>
            <a:ext cx="2276475" cy="67579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0"/>
            <a:ext cx="6678612" cy="67579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087A5-6F6C-424C-B07E-73FB041E9D6A}" type="datetime1">
              <a:rPr lang="en-US"/>
              <a:pPr>
                <a:defRPr/>
              </a:pPr>
              <a:t>1/29/19</a:t>
            </a:fld>
            <a:endParaRPr lang="fi-FI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4499D-3F0D-5546-9230-754BF6308C6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635B1-8426-3249-ABF5-CADB55DB964E}" type="datetime1">
              <a:rPr lang="en-US"/>
              <a:pPr>
                <a:defRPr/>
              </a:pPr>
              <a:t>1/29/19</a:t>
            </a:fld>
            <a:endParaRPr lang="fi-FI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16DF1-BA4B-5C44-971E-82A6EE73956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34C467-6470-C448-9430-4CA99E9A51B5}" type="datetime1">
              <a:rPr lang="en-US"/>
              <a:pPr>
                <a:defRPr/>
              </a:pPr>
              <a:t>1/29/19</a:t>
            </a:fld>
            <a:endParaRPr lang="fi-FI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4DD81-DD57-694B-B043-D199770EC71E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071E9-6D7D-F34F-8DAD-4040732BBF25}" type="datetime1">
              <a:rPr lang="en-US"/>
              <a:pPr>
                <a:defRPr/>
              </a:pPr>
              <a:t>1/29/19</a:t>
            </a:fld>
            <a:endParaRPr lang="fi-FI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B5363-205D-A54E-94F6-288C26787C6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02519C-F037-F24B-8035-B1B20F67C06C}" type="datetime1">
              <a:rPr lang="en-US"/>
              <a:pPr>
                <a:defRPr/>
              </a:pPr>
              <a:t>1/29/19</a:t>
            </a:fld>
            <a:endParaRPr lang="fi-FI"/>
          </a:p>
        </p:txBody>
      </p:sp>
      <p:sp>
        <p:nvSpPr>
          <p:cNvPr id="8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7CA44-CA71-514B-B5EE-3ADB5193DF0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48087-D381-1646-8978-E930BB7D86BA}" type="datetime1">
              <a:rPr lang="en-US"/>
              <a:pPr>
                <a:defRPr/>
              </a:pPr>
              <a:t>1/29/19</a:t>
            </a:fld>
            <a:endParaRPr lang="fi-FI"/>
          </a:p>
        </p:txBody>
      </p:sp>
      <p:sp>
        <p:nvSpPr>
          <p:cNvPr id="4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74740-7670-CC41-ACDF-A0E14F34940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DDACBA-14DE-AC4C-BBA0-6FA4DC8452D9}" type="datetime1">
              <a:rPr lang="en-US"/>
              <a:pPr>
                <a:defRPr/>
              </a:pPr>
              <a:t>1/29/19</a:t>
            </a:fld>
            <a:endParaRPr lang="fi-FI"/>
          </a:p>
        </p:txBody>
      </p:sp>
      <p:sp>
        <p:nvSpPr>
          <p:cNvPr id="3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42FA5-FACE-DD48-AEFA-D9ABFC4E22D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E24B7-8B7E-F846-B32D-6CF756C623D8}" type="datetime1">
              <a:rPr lang="en-US"/>
              <a:pPr>
                <a:defRPr/>
              </a:pPr>
              <a:t>1/29/19</a:t>
            </a:fld>
            <a:endParaRPr lang="fi-FI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479E3-829C-3848-B3E3-9634A6B8E12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A54C7-BA14-5448-8ED9-FE78F6E22BB7}" type="datetime1">
              <a:rPr lang="en-US"/>
              <a:pPr>
                <a:defRPr/>
              </a:pPr>
              <a:t>1/29/19</a:t>
            </a:fld>
            <a:endParaRPr lang="fi-FI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C9FF8A-B7D2-1941-8D2D-F777CCEDE9C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 txBox="1">
            <a:spLocks noGrp="1"/>
          </p:cNvSpPr>
          <p:nvPr>
            <p:ph type="title"/>
          </p:nvPr>
        </p:nvSpPr>
        <p:spPr bwMode="auto">
          <a:xfrm>
            <a:off x="468313" y="0"/>
            <a:ext cx="9070975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Muokkaa otsikon tekstimuotoa napsauttamalla</a:t>
            </a:r>
          </a:p>
        </p:txBody>
      </p:sp>
      <p:sp>
        <p:nvSpPr>
          <p:cNvPr id="1027" name="Text Placeholder 2"/>
          <p:cNvSpPr txBox="1">
            <a:spLocks noGrp="1"/>
          </p:cNvSpPr>
          <p:nvPr>
            <p:ph type="body" idx="1"/>
          </p:nvPr>
        </p:nvSpPr>
        <p:spPr bwMode="auto">
          <a:xfrm>
            <a:off x="503238" y="1768475"/>
            <a:ext cx="9072562" cy="498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jäsennyksen tekstimuotoa napsauttamalla</a:t>
            </a:r>
          </a:p>
          <a:p>
            <a:pPr lvl="1"/>
            <a:r>
              <a:rPr lang="fi-FI"/>
              <a:t>Toinen jäsennystaso</a:t>
            </a:r>
          </a:p>
          <a:p>
            <a:pPr lvl="2"/>
            <a:r>
              <a:rPr lang="fi-FI"/>
              <a:t>Kolmas jäsennystaso</a:t>
            </a:r>
          </a:p>
          <a:p>
            <a:pPr lvl="3"/>
            <a:r>
              <a:rPr lang="fi-FI"/>
              <a:t>Neljäs jäsennystaso</a:t>
            </a:r>
          </a:p>
          <a:p>
            <a:pPr lvl="4"/>
            <a:r>
              <a:rPr lang="fi-FI"/>
              <a:t>Viides jäsennystaso</a:t>
            </a:r>
          </a:p>
          <a:p>
            <a:pPr lvl="4"/>
            <a:r>
              <a:rPr lang="fi-FI"/>
              <a:t>Kuudes jäsennystaso</a:t>
            </a:r>
          </a:p>
          <a:p>
            <a:pPr lvl="4"/>
            <a:r>
              <a:rPr lang="fi-FI"/>
              <a:t>Seitsemäs jäsennystaso</a:t>
            </a:r>
          </a:p>
          <a:p>
            <a:pPr lvl="4"/>
            <a:r>
              <a:rPr lang="fi-FI"/>
              <a:t>Kahdeksas jäsennystaso</a:t>
            </a:r>
          </a:p>
          <a:p>
            <a:pPr lvl="4"/>
            <a:r>
              <a:rPr lang="fi-FI"/>
              <a:t>Yhdeksäs jäsennystaso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503238" y="6886575"/>
            <a:ext cx="2349500" cy="5222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defRPr sz="1400">
                <a:latin typeface="Times New Roman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CEDD8699-042C-2346-9A27-29B65BE83EC6}" type="datetime1">
              <a:rPr lang="en-US"/>
              <a:pPr>
                <a:defRPr/>
              </a:pPr>
              <a:t>1/29/19</a:t>
            </a:fld>
            <a:endParaRPr lang="fi-FI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448050" y="6886575"/>
            <a:ext cx="3194050" cy="5222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>
              <a:defRPr sz="1400">
                <a:latin typeface="Times New Roman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7226300" y="6886575"/>
            <a:ext cx="2349500" cy="5222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defRPr sz="1400">
                <a:latin typeface="Times New Roman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4C1912FD-5D1F-9040-9225-6EB96CB30C6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34" charset="0"/>
          <a:ea typeface="DejaVu Sans"/>
          <a:cs typeface="DejaVu Sans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34" charset="0"/>
          <a:ea typeface="DejaVu Sans"/>
          <a:cs typeface="DejaVu Sans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34" charset="0"/>
          <a:ea typeface="DejaVu Sans"/>
          <a:cs typeface="DejaVu Sans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34" charset="0"/>
          <a:ea typeface="DejaVu Sans"/>
          <a:cs typeface="DejaVu Sans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34" charset="0"/>
          <a:ea typeface="DejaVu Sans"/>
          <a:cs typeface="DejaVu Sans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34" charset="0"/>
          <a:ea typeface="DejaVu Sans"/>
          <a:cs typeface="DejaVu Sans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34" charset="0"/>
          <a:ea typeface="DejaVu Sans"/>
          <a:cs typeface="DejaVu Sans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34" charset="0"/>
          <a:ea typeface="DejaVu Sans"/>
          <a:cs typeface="DejaVu Sans"/>
        </a:defRPr>
      </a:lvl9pPr>
    </p:titleStyle>
    <p:bodyStyle>
      <a:lvl1pPr marL="431800" indent="-323850" algn="l" rtl="0" eaLnBrk="0" fontAlgn="base" hangingPunct="0">
        <a:spcBef>
          <a:spcPct val="20000"/>
        </a:spcBef>
        <a:spcAft>
          <a:spcPct val="0"/>
        </a:spcAft>
        <a:buClr>
          <a:srgbClr val="FF6309"/>
        </a:buClr>
        <a:buSzPct val="45000"/>
        <a:buFont typeface="StarSymbol" charset="0"/>
        <a:buChar char="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863600" indent="-287338" algn="l" rtl="0" eaLnBrk="0" fontAlgn="base" hangingPunct="0">
        <a:spcBef>
          <a:spcPct val="20000"/>
        </a:spcBef>
        <a:spcAft>
          <a:spcPct val="0"/>
        </a:spcAft>
        <a:buClr>
          <a:srgbClr val="FF6309"/>
        </a:buClr>
        <a:buSzPct val="45000"/>
        <a:buFont typeface="StarSymbol" charset="0"/>
        <a:buChar char="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295400" indent="-215900" algn="l" rtl="0" eaLnBrk="0" fontAlgn="base" hangingPunct="0">
        <a:spcBef>
          <a:spcPct val="20000"/>
        </a:spcBef>
        <a:spcAft>
          <a:spcPct val="0"/>
        </a:spcAft>
        <a:buClr>
          <a:srgbClr val="FF6309"/>
        </a:buClr>
        <a:buSzPct val="45000"/>
        <a:buFont typeface="StarSymbol" charset="0"/>
        <a:buChar char="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727200" indent="-215900" algn="l" rtl="0" eaLnBrk="0" fontAlgn="base" hangingPunct="0">
        <a:spcBef>
          <a:spcPct val="20000"/>
        </a:spcBef>
        <a:spcAft>
          <a:spcPct val="0"/>
        </a:spcAft>
        <a:buClr>
          <a:srgbClr val="FF6309"/>
        </a:buClr>
        <a:buSzPct val="45000"/>
        <a:buFont typeface="StarSymbol" charset="0"/>
        <a:buChar char="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159000" indent="-215900" algn="l" rtl="0" eaLnBrk="0" fontAlgn="base" hangingPunct="0">
        <a:spcBef>
          <a:spcPct val="20000"/>
        </a:spcBef>
        <a:spcAft>
          <a:spcPct val="0"/>
        </a:spcAft>
        <a:buClr>
          <a:srgbClr val="FF6309"/>
        </a:buClr>
        <a:buSzPct val="45000"/>
        <a:buFont typeface="StarSymbol" charset="0"/>
        <a:buChar char="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616200" indent="-215900" algn="l" rtl="0" eaLnBrk="0" fontAlgn="base" hangingPunct="0">
        <a:spcBef>
          <a:spcPct val="20000"/>
        </a:spcBef>
        <a:spcAft>
          <a:spcPct val="0"/>
        </a:spcAft>
        <a:buClr>
          <a:srgbClr val="FF6309"/>
        </a:buClr>
        <a:buSzPct val="45000"/>
        <a:buFont typeface="StarSymbol"/>
        <a:buChar char=""/>
        <a:defRPr>
          <a:solidFill>
            <a:schemeClr val="tx1"/>
          </a:solidFill>
          <a:latin typeface="+mn-lt"/>
        </a:defRPr>
      </a:lvl6pPr>
      <a:lvl7pPr marL="3073400" indent="-215900" algn="l" rtl="0" eaLnBrk="0" fontAlgn="base" hangingPunct="0">
        <a:spcBef>
          <a:spcPct val="20000"/>
        </a:spcBef>
        <a:spcAft>
          <a:spcPct val="0"/>
        </a:spcAft>
        <a:buClr>
          <a:srgbClr val="FF6309"/>
        </a:buClr>
        <a:buSzPct val="45000"/>
        <a:buFont typeface="StarSymbol"/>
        <a:buChar char=""/>
        <a:defRPr>
          <a:solidFill>
            <a:schemeClr val="tx1"/>
          </a:solidFill>
          <a:latin typeface="+mn-lt"/>
        </a:defRPr>
      </a:lvl7pPr>
      <a:lvl8pPr marL="3530600" indent="-215900" algn="l" rtl="0" eaLnBrk="0" fontAlgn="base" hangingPunct="0">
        <a:spcBef>
          <a:spcPct val="20000"/>
        </a:spcBef>
        <a:spcAft>
          <a:spcPct val="0"/>
        </a:spcAft>
        <a:buClr>
          <a:srgbClr val="FF6309"/>
        </a:buClr>
        <a:buSzPct val="45000"/>
        <a:buFont typeface="StarSymbol"/>
        <a:buChar char=""/>
        <a:defRPr>
          <a:solidFill>
            <a:schemeClr val="tx1"/>
          </a:solidFill>
          <a:latin typeface="+mn-lt"/>
        </a:defRPr>
      </a:lvl8pPr>
      <a:lvl9pPr marL="3987800" indent="-215900" algn="l" rtl="0" eaLnBrk="0" fontAlgn="base" hangingPunct="0">
        <a:spcBef>
          <a:spcPct val="20000"/>
        </a:spcBef>
        <a:spcAft>
          <a:spcPct val="0"/>
        </a:spcAft>
        <a:buClr>
          <a:srgbClr val="FF6309"/>
        </a:buClr>
        <a:buSzPct val="45000"/>
        <a:buFont typeface="StarSymbol"/>
        <a:buChar char="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5" Type="http://schemas.openxmlformats.org/officeDocument/2006/relationships/image" Target="../media/image26.png"/><Relationship Id="rId4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emf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em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6.png"/><Relationship Id="rId4" Type="http://schemas.openxmlformats.org/officeDocument/2006/relationships/image" Target="../media/image45.tiff"/><Relationship Id="rId9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5" Type="http://schemas.openxmlformats.org/officeDocument/2006/relationships/image" Target="../media/image26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emf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MPI_logo.pdf">
            <a:extLst>
              <a:ext uri="{FF2B5EF4-FFF2-40B4-BE49-F238E27FC236}">
                <a16:creationId xmlns:a16="http://schemas.microsoft.com/office/drawing/2014/main" id="{FDECD58B-3BE1-D843-A088-ABCD0EDE6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28" y="6573148"/>
            <a:ext cx="3119264" cy="986527"/>
          </a:xfrm>
          <a:prstGeom prst="rect">
            <a:avLst/>
          </a:prstGeom>
        </p:spPr>
      </p:pic>
      <p:sp>
        <p:nvSpPr>
          <p:cNvPr id="23" name="Title 2">
            <a:extLst>
              <a:ext uri="{FF2B5EF4-FFF2-40B4-BE49-F238E27FC236}">
                <a16:creationId xmlns:a16="http://schemas.microsoft.com/office/drawing/2014/main" id="{CA640902-F28F-6249-892D-7341031E074A}"/>
              </a:ext>
            </a:extLst>
          </p:cNvPr>
          <p:cNvSpPr txBox="1">
            <a:spLocks/>
          </p:cNvSpPr>
          <p:nvPr/>
        </p:nvSpPr>
        <p:spPr bwMode="auto">
          <a:xfrm>
            <a:off x="1705024" y="5868069"/>
            <a:ext cx="66247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1">
              <a:defRPr/>
            </a:pPr>
            <a:r>
              <a:rPr lang="en-US" sz="2800" b="1" kern="0" cap="small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j-ea"/>
                <a:cs typeface="Calibri"/>
              </a:rPr>
              <a:t>Human-centered Machine Learning</a:t>
            </a:r>
            <a:endParaRPr kumimoji="0" lang="en-US" sz="2800" b="0" i="0" u="none" strike="noStrike" kern="0" cap="small" spc="0" normalizeH="0" baseline="3000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BF2354A-8337-704B-9B7A-01531432272A}"/>
              </a:ext>
            </a:extLst>
          </p:cNvPr>
          <p:cNvSpPr txBox="1">
            <a:spLocks/>
          </p:cNvSpPr>
          <p:nvPr/>
        </p:nvSpPr>
        <p:spPr bwMode="auto">
          <a:xfrm>
            <a:off x="2364556" y="6342512"/>
            <a:ext cx="53285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1">
              <a:defRPr/>
            </a:pPr>
            <a:r>
              <a:rPr lang="en-US" b="1" kern="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http://courses.mpi-sws.org/hcml-ws18/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9C9C162-04CD-7640-B29A-D10831803B5F}"/>
              </a:ext>
            </a:extLst>
          </p:cNvPr>
          <p:cNvSpPr txBox="1">
            <a:spLocks/>
          </p:cNvSpPr>
          <p:nvPr/>
        </p:nvSpPr>
        <p:spPr bwMode="auto">
          <a:xfrm>
            <a:off x="480889" y="3184581"/>
            <a:ext cx="9095927" cy="821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itchFamily="34" charset="0"/>
                <a:ea typeface="DejaVu Sans"/>
                <a:cs typeface="DejaVu Sans"/>
              </a:defRPr>
            </a:lvl9pPr>
          </a:lstStyle>
          <a:p>
            <a:pPr eaLnBrk="1">
              <a:lnSpc>
                <a:spcPct val="80000"/>
              </a:lnSpc>
              <a:spcAft>
                <a:spcPts val="0"/>
              </a:spcAft>
            </a:pPr>
            <a:r>
              <a:rPr lang="en-US" sz="3800" dirty="0">
                <a:solidFill>
                  <a:schemeClr val="tx1"/>
                </a:solidFill>
                <a:latin typeface="Calibri"/>
              </a:rPr>
              <a:t>Enhancing Human Learning</a:t>
            </a:r>
          </a:p>
          <a:p>
            <a:pPr eaLnBrk="1">
              <a:lnSpc>
                <a:spcPct val="80000"/>
              </a:lnSpc>
              <a:spcAft>
                <a:spcPts val="1200"/>
              </a:spcAft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using Stochastic Optimal Control and RL 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5979E23-2A88-C844-A91B-65FF5A8D4050}"/>
              </a:ext>
            </a:extLst>
          </p:cNvPr>
          <p:cNvCxnSpPr>
            <a:cxnSpLocks/>
          </p:cNvCxnSpPr>
          <p:nvPr/>
        </p:nvCxnSpPr>
        <p:spPr bwMode="auto">
          <a:xfrm>
            <a:off x="2642320" y="4139877"/>
            <a:ext cx="7294536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930ABA6-11E8-7345-B182-33EC9B615AF2}"/>
              </a:ext>
            </a:extLst>
          </p:cNvPr>
          <p:cNvCxnSpPr>
            <a:stCxn id="19" idx="4"/>
          </p:cNvCxnSpPr>
          <p:nvPr/>
        </p:nvCxnSpPr>
        <p:spPr bwMode="auto">
          <a:xfrm>
            <a:off x="8856736" y="3923853"/>
            <a:ext cx="4192" cy="21602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A295C100-4706-654D-8036-EEBC084C29CE}"/>
              </a:ext>
            </a:extLst>
          </p:cNvPr>
          <p:cNvSpPr/>
          <p:nvPr/>
        </p:nvSpPr>
        <p:spPr bwMode="auto">
          <a:xfrm>
            <a:off x="8784728" y="3779837"/>
            <a:ext cx="144016" cy="144016"/>
          </a:xfrm>
          <a:prstGeom prst="ellipse">
            <a:avLst/>
          </a:prstGeom>
          <a:solidFill>
            <a:srgbClr val="008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12EDB85-FFFB-7D4A-819C-849D4D12C63E}"/>
              </a:ext>
            </a:extLst>
          </p:cNvPr>
          <p:cNvCxnSpPr>
            <a:stCxn id="21" idx="4"/>
          </p:cNvCxnSpPr>
          <p:nvPr/>
        </p:nvCxnSpPr>
        <p:spPr bwMode="auto">
          <a:xfrm>
            <a:off x="9360792" y="3923853"/>
            <a:ext cx="4192" cy="21602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C9BFF03A-05AD-B24D-91CF-8A4B9261D064}"/>
              </a:ext>
            </a:extLst>
          </p:cNvPr>
          <p:cNvSpPr/>
          <p:nvPr/>
        </p:nvSpPr>
        <p:spPr bwMode="auto">
          <a:xfrm>
            <a:off x="9288784" y="3779837"/>
            <a:ext cx="144016" cy="144016"/>
          </a:xfrm>
          <a:prstGeom prst="ellipse">
            <a:avLst/>
          </a:prstGeom>
          <a:solidFill>
            <a:srgbClr val="008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D570D56-EB5B-474C-9CD3-C3F14006EEEF}"/>
              </a:ext>
            </a:extLst>
          </p:cNvPr>
          <p:cNvSpPr/>
          <p:nvPr/>
        </p:nvSpPr>
        <p:spPr bwMode="auto">
          <a:xfrm>
            <a:off x="8568704" y="3779837"/>
            <a:ext cx="144016" cy="144016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0B9FF5E-4413-6A44-98F9-8A563A0AEA4D}"/>
              </a:ext>
            </a:extLst>
          </p:cNvPr>
          <p:cNvCxnSpPr>
            <a:stCxn id="26" idx="2"/>
          </p:cNvCxnSpPr>
          <p:nvPr/>
        </p:nvCxnSpPr>
        <p:spPr bwMode="auto">
          <a:xfrm>
            <a:off x="8640712" y="3923853"/>
            <a:ext cx="0" cy="21602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E4F94B27-800E-3944-A2FE-0DD33DAB9C97}"/>
              </a:ext>
            </a:extLst>
          </p:cNvPr>
          <p:cNvSpPr/>
          <p:nvPr/>
        </p:nvSpPr>
        <p:spPr bwMode="auto">
          <a:xfrm>
            <a:off x="9576816" y="3779837"/>
            <a:ext cx="144016" cy="144016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EC71EDF-2B7C-9B48-8D2D-334AF17B08A7}"/>
              </a:ext>
            </a:extLst>
          </p:cNvPr>
          <p:cNvCxnSpPr>
            <a:stCxn id="28" idx="2"/>
          </p:cNvCxnSpPr>
          <p:nvPr/>
        </p:nvCxnSpPr>
        <p:spPr bwMode="auto">
          <a:xfrm>
            <a:off x="9648824" y="3923853"/>
            <a:ext cx="0" cy="21602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178981E-DAA5-3848-A62A-D5F6A48921D0}"/>
              </a:ext>
            </a:extLst>
          </p:cNvPr>
          <p:cNvCxnSpPr>
            <a:cxnSpLocks/>
          </p:cNvCxnSpPr>
          <p:nvPr/>
        </p:nvCxnSpPr>
        <p:spPr bwMode="auto">
          <a:xfrm>
            <a:off x="482080" y="4139877"/>
            <a:ext cx="2160240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159075176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356829"/>
            <a:ext cx="9070975" cy="553998"/>
          </a:xfrm>
        </p:spPr>
        <p:txBody>
          <a:bodyPr>
            <a:spAutoFit/>
          </a:bodyPr>
          <a:lstStyle/>
          <a:p>
            <a:pPr eaLnBrk="1"/>
            <a:r>
              <a:rPr lang="en-US" sz="3600" dirty="0">
                <a:latin typeface="Calibri"/>
              </a:rPr>
              <a:t>Memory Model: SDE with jumps</a:t>
            </a: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89AF70C-CF62-3949-A0E8-7B478CE69687}" type="slidenum">
              <a:rPr lang="fi-FI"/>
              <a:pPr/>
              <a:t>10</a:t>
            </a:fld>
            <a:endParaRPr lang="fi-FI" dirty="0"/>
          </a:p>
        </p:txBody>
      </p:sp>
      <p:sp>
        <p:nvSpPr>
          <p:cNvPr id="6" name=": Time in between reviews">
            <a:extLst>
              <a:ext uri="{FF2B5EF4-FFF2-40B4-BE49-F238E27FC236}">
                <a16:creationId xmlns:a16="http://schemas.microsoft.com/office/drawing/2014/main" id="{B769984F-30AF-8544-A8FE-2198C3FFDDAD}"/>
              </a:ext>
            </a:extLst>
          </p:cNvPr>
          <p:cNvSpPr txBox="1"/>
          <p:nvPr/>
        </p:nvSpPr>
        <p:spPr>
          <a:xfrm>
            <a:off x="7733478" y="2105585"/>
            <a:ext cx="102657" cy="121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39B491-ED9A-0943-8685-733E76E3D898}"/>
              </a:ext>
            </a:extLst>
          </p:cNvPr>
          <p:cNvSpPr txBox="1"/>
          <p:nvPr/>
        </p:nvSpPr>
        <p:spPr>
          <a:xfrm>
            <a:off x="5729284" y="1820234"/>
            <a:ext cx="3074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: Memory decay rate.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D46B42-2379-C64C-89AC-DE3AD6E32EF7}"/>
              </a:ext>
            </a:extLst>
          </p:cNvPr>
          <p:cNvSpPr txBox="1"/>
          <p:nvPr/>
        </p:nvSpPr>
        <p:spPr>
          <a:xfrm>
            <a:off x="5688384" y="2433791"/>
            <a:ext cx="3435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: Time since last review.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D61119-31AC-3340-B50F-BFC06E5092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85" t="19797" r="43464" b="67484"/>
          <a:stretch/>
        </p:blipFill>
        <p:spPr>
          <a:xfrm>
            <a:off x="4994640" y="1894184"/>
            <a:ext cx="693744" cy="4468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D624F9-7588-7B47-9B95-DBC046A37D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6" t="49144" r="26173" b="36867"/>
          <a:stretch/>
        </p:blipFill>
        <p:spPr>
          <a:xfrm>
            <a:off x="647824" y="1920235"/>
            <a:ext cx="2627783" cy="4967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B17842-3011-3241-86C7-47DF98889E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3" t="50832" r="58310" b="37157"/>
          <a:stretch/>
        </p:blipFill>
        <p:spPr>
          <a:xfrm>
            <a:off x="5041665" y="1323131"/>
            <a:ext cx="712106" cy="3928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EE6F11B-04B3-1E43-97EC-1B922B197FE9}"/>
              </a:ext>
            </a:extLst>
          </p:cNvPr>
          <p:cNvSpPr txBox="1"/>
          <p:nvPr/>
        </p:nvSpPr>
        <p:spPr>
          <a:xfrm>
            <a:off x="5761344" y="1259557"/>
            <a:ext cx="3042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: Probability of recall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B8BFC75-FB24-DC42-87AD-3717A7C00A4E}"/>
              </a:ext>
            </a:extLst>
          </p:cNvPr>
          <p:cNvCxnSpPr>
            <a:cxnSpLocks/>
          </p:cNvCxnSpPr>
          <p:nvPr/>
        </p:nvCxnSpPr>
        <p:spPr>
          <a:xfrm>
            <a:off x="7226300" y="3730201"/>
            <a:ext cx="0" cy="318485"/>
          </a:xfrm>
          <a:prstGeom prst="straightConnector1">
            <a:avLst/>
          </a:prstGeom>
          <a:ln w="63500">
            <a:solidFill>
              <a:srgbClr val="008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858440E-05D6-1543-889B-27D4DA30089B}"/>
              </a:ext>
            </a:extLst>
          </p:cNvPr>
          <p:cNvCxnSpPr>
            <a:cxnSpLocks/>
          </p:cNvCxnSpPr>
          <p:nvPr/>
        </p:nvCxnSpPr>
        <p:spPr>
          <a:xfrm>
            <a:off x="7199393" y="4211993"/>
            <a:ext cx="0" cy="320690"/>
          </a:xfrm>
          <a:prstGeom prst="straightConnector1">
            <a:avLst/>
          </a:prstGeom>
          <a:ln w="63500">
            <a:solidFill>
              <a:srgbClr val="FF25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AAC4C997-178C-774C-A455-179412C1D0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" t="40873" r="6035" b="32485"/>
          <a:stretch/>
        </p:blipFill>
        <p:spPr>
          <a:xfrm>
            <a:off x="647824" y="3513048"/>
            <a:ext cx="6107439" cy="11859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6359F5E-B764-F04B-B806-2D38544422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57" t="49144" r="26173" b="42861"/>
          <a:stretch/>
        </p:blipFill>
        <p:spPr>
          <a:xfrm>
            <a:off x="5217051" y="2403498"/>
            <a:ext cx="386286" cy="50321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B1264B5-D40B-5E4A-A910-86BB72D1D4D2}"/>
              </a:ext>
            </a:extLst>
          </p:cNvPr>
          <p:cNvGrpSpPr/>
          <p:nvPr/>
        </p:nvGrpSpPr>
        <p:grpSpPr>
          <a:xfrm>
            <a:off x="1223888" y="5119788"/>
            <a:ext cx="6377075" cy="974058"/>
            <a:chOff x="16645657" y="16849349"/>
            <a:chExt cx="11734537" cy="1792377"/>
          </a:xfrm>
        </p:grpSpPr>
        <p:pic>
          <p:nvPicPr>
            <p:cNvPr id="24" name="Image" descr="Image">
              <a:extLst>
                <a:ext uri="{FF2B5EF4-FFF2-40B4-BE49-F238E27FC236}">
                  <a16:creationId xmlns:a16="http://schemas.microsoft.com/office/drawing/2014/main" id="{C62D38D2-922D-2240-ADE8-17ACFFF2B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6645657" y="16849349"/>
              <a:ext cx="11099801" cy="64808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5" name="Image" descr="Image">
              <a:extLst>
                <a:ext uri="{FF2B5EF4-FFF2-40B4-BE49-F238E27FC236}">
                  <a16:creationId xmlns:a16="http://schemas.microsoft.com/office/drawing/2014/main" id="{4BDADFDC-A13B-7C44-8F29-1D443013E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6645657" y="17899660"/>
              <a:ext cx="11734537" cy="742066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247559421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356829"/>
            <a:ext cx="9070975" cy="553998"/>
          </a:xfrm>
        </p:spPr>
        <p:txBody>
          <a:bodyPr>
            <a:spAutoFit/>
          </a:bodyPr>
          <a:lstStyle/>
          <a:p>
            <a:pPr eaLnBrk="1"/>
            <a:r>
              <a:rPr lang="en-US" sz="3600" dirty="0">
                <a:latin typeface="Calibri"/>
              </a:rPr>
              <a:t>Memory Model: Inferring parameters</a:t>
            </a: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89AF70C-CF62-3949-A0E8-7B478CE69687}" type="slidenum">
              <a:rPr lang="fi-FI"/>
              <a:pPr/>
              <a:t>11</a:t>
            </a:fld>
            <a:endParaRPr lang="fi-FI" dirty="0"/>
          </a:p>
        </p:txBody>
      </p:sp>
      <p:sp>
        <p:nvSpPr>
          <p:cNvPr id="6" name=": Time in between reviews">
            <a:extLst>
              <a:ext uri="{FF2B5EF4-FFF2-40B4-BE49-F238E27FC236}">
                <a16:creationId xmlns:a16="http://schemas.microsoft.com/office/drawing/2014/main" id="{B769984F-30AF-8544-A8FE-2198C3FFDDAD}"/>
              </a:ext>
            </a:extLst>
          </p:cNvPr>
          <p:cNvSpPr txBox="1"/>
          <p:nvPr/>
        </p:nvSpPr>
        <p:spPr>
          <a:xfrm>
            <a:off x="7733478" y="2105585"/>
            <a:ext cx="102657" cy="121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39B491-ED9A-0943-8685-733E76E3D898}"/>
              </a:ext>
            </a:extLst>
          </p:cNvPr>
          <p:cNvSpPr txBox="1"/>
          <p:nvPr/>
        </p:nvSpPr>
        <p:spPr>
          <a:xfrm>
            <a:off x="5729284" y="1820234"/>
            <a:ext cx="3074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: Memory decay rate.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D46B42-2379-C64C-89AC-DE3AD6E32EF7}"/>
              </a:ext>
            </a:extLst>
          </p:cNvPr>
          <p:cNvSpPr txBox="1"/>
          <p:nvPr/>
        </p:nvSpPr>
        <p:spPr>
          <a:xfrm>
            <a:off x="5688384" y="2433791"/>
            <a:ext cx="3435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: Time since last review.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D61119-31AC-3340-B50F-BFC06E5092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85" t="19797" r="43464" b="67484"/>
          <a:stretch/>
        </p:blipFill>
        <p:spPr>
          <a:xfrm>
            <a:off x="4994640" y="1894184"/>
            <a:ext cx="693744" cy="4468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D624F9-7588-7B47-9B95-DBC046A37D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6" t="49144" r="26173" b="36867"/>
          <a:stretch/>
        </p:blipFill>
        <p:spPr>
          <a:xfrm>
            <a:off x="647824" y="1920235"/>
            <a:ext cx="2627783" cy="4967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B17842-3011-3241-86C7-47DF98889E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3" t="50832" r="58310" b="37157"/>
          <a:stretch/>
        </p:blipFill>
        <p:spPr>
          <a:xfrm>
            <a:off x="5041665" y="1323131"/>
            <a:ext cx="712106" cy="3928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EE6F11B-04B3-1E43-97EC-1B922B197FE9}"/>
              </a:ext>
            </a:extLst>
          </p:cNvPr>
          <p:cNvSpPr txBox="1"/>
          <p:nvPr/>
        </p:nvSpPr>
        <p:spPr>
          <a:xfrm>
            <a:off x="5761344" y="1259557"/>
            <a:ext cx="3042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: Probability of recall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B8BFC75-FB24-DC42-87AD-3717A7C00A4E}"/>
              </a:ext>
            </a:extLst>
          </p:cNvPr>
          <p:cNvCxnSpPr>
            <a:cxnSpLocks/>
          </p:cNvCxnSpPr>
          <p:nvPr/>
        </p:nvCxnSpPr>
        <p:spPr>
          <a:xfrm>
            <a:off x="7226300" y="3730201"/>
            <a:ext cx="0" cy="318485"/>
          </a:xfrm>
          <a:prstGeom prst="straightConnector1">
            <a:avLst/>
          </a:prstGeom>
          <a:ln w="63500">
            <a:solidFill>
              <a:srgbClr val="008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858440E-05D6-1543-889B-27D4DA30089B}"/>
              </a:ext>
            </a:extLst>
          </p:cNvPr>
          <p:cNvCxnSpPr>
            <a:cxnSpLocks/>
          </p:cNvCxnSpPr>
          <p:nvPr/>
        </p:nvCxnSpPr>
        <p:spPr>
          <a:xfrm>
            <a:off x="7199393" y="4211993"/>
            <a:ext cx="0" cy="320690"/>
          </a:xfrm>
          <a:prstGeom prst="straightConnector1">
            <a:avLst/>
          </a:prstGeom>
          <a:ln w="63500">
            <a:solidFill>
              <a:srgbClr val="FF25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AAC4C997-178C-774C-A455-179412C1D0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" t="40873" r="6035" b="32485"/>
          <a:stretch/>
        </p:blipFill>
        <p:spPr>
          <a:xfrm>
            <a:off x="647824" y="3513048"/>
            <a:ext cx="6107439" cy="11859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6359F5E-B764-F04B-B806-2D38544422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57" t="49144" r="26173" b="42861"/>
          <a:stretch/>
        </p:blipFill>
        <p:spPr>
          <a:xfrm>
            <a:off x="5217051" y="2403498"/>
            <a:ext cx="386286" cy="50321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D041F06-F9FD-3D4E-AF70-89EE356740D1}"/>
              </a:ext>
            </a:extLst>
          </p:cNvPr>
          <p:cNvGrpSpPr/>
          <p:nvPr/>
        </p:nvGrpSpPr>
        <p:grpSpPr>
          <a:xfrm>
            <a:off x="1023987" y="6444133"/>
            <a:ext cx="6776876" cy="471924"/>
            <a:chOff x="1359781" y="6886575"/>
            <a:chExt cx="6776876" cy="471924"/>
          </a:xfrm>
        </p:grpSpPr>
        <p:sp>
          <p:nvSpPr>
            <p:cNvPr id="23" name="We can estimate parameters    and    from Data!">
              <a:extLst>
                <a:ext uri="{FF2B5EF4-FFF2-40B4-BE49-F238E27FC236}">
                  <a16:creationId xmlns:a16="http://schemas.microsoft.com/office/drawing/2014/main" id="{8C971758-8DC0-DC49-BEA6-27527580B5F6}"/>
                </a:ext>
              </a:extLst>
            </p:cNvPr>
            <p:cNvSpPr txBox="1"/>
            <p:nvPr/>
          </p:nvSpPr>
          <p:spPr>
            <a:xfrm>
              <a:off x="1359781" y="6886575"/>
              <a:ext cx="6776876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3900"/>
              </a:lvl1pPr>
            </a:lstStyle>
            <a:p>
              <a:r>
                <a:rPr sz="2400" dirty="0"/>
                <a:t>We can estimate parameters    </a:t>
              </a:r>
              <a:r>
                <a:rPr lang="en-US" sz="2400" dirty="0"/>
                <a:t> </a:t>
              </a:r>
              <a:r>
                <a:rPr sz="2400" dirty="0"/>
                <a:t>and    </a:t>
              </a:r>
              <a:r>
                <a:rPr lang="en-US" sz="2400" dirty="0"/>
                <a:t> </a:t>
              </a:r>
              <a:r>
                <a:rPr sz="2400" dirty="0"/>
                <a:t>from </a:t>
              </a:r>
              <a:r>
                <a:rPr lang="en-US" sz="2400" dirty="0"/>
                <a:t>d</a:t>
              </a:r>
              <a:r>
                <a:rPr sz="2400" dirty="0"/>
                <a:t>ata</a:t>
              </a:r>
              <a:r>
                <a:rPr lang="en-US" sz="2400" dirty="0"/>
                <a:t>.</a:t>
              </a:r>
              <a:r>
                <a:rPr sz="2400" dirty="0"/>
                <a:t> 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178E639-FA8F-A240-885A-A4F2078E35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09" t="47134" r="57922" b="48501"/>
            <a:stretch/>
          </p:blipFill>
          <p:spPr>
            <a:xfrm>
              <a:off x="5410194" y="7067508"/>
              <a:ext cx="226891" cy="19713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3A0F26E-7889-3145-B4A0-D409147C5C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86" t="56500" r="57948" b="34797"/>
            <a:stretch/>
          </p:blipFill>
          <p:spPr>
            <a:xfrm>
              <a:off x="6290713" y="6951219"/>
              <a:ext cx="248210" cy="392999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423DDA6-57BC-004B-ACD2-12B706E58E93}"/>
              </a:ext>
            </a:extLst>
          </p:cNvPr>
          <p:cNvGrpSpPr/>
          <p:nvPr/>
        </p:nvGrpSpPr>
        <p:grpSpPr>
          <a:xfrm>
            <a:off x="1223888" y="5119788"/>
            <a:ext cx="6377075" cy="974058"/>
            <a:chOff x="16645657" y="16849349"/>
            <a:chExt cx="11734537" cy="1792377"/>
          </a:xfrm>
        </p:grpSpPr>
        <p:pic>
          <p:nvPicPr>
            <p:cNvPr id="29" name="Image" descr="Image">
              <a:extLst>
                <a:ext uri="{FF2B5EF4-FFF2-40B4-BE49-F238E27FC236}">
                  <a16:creationId xmlns:a16="http://schemas.microsoft.com/office/drawing/2014/main" id="{24C65CD0-4882-8248-80BD-E60A06A3A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6645657" y="16849349"/>
              <a:ext cx="11099801" cy="64808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0" name="Image" descr="Image">
              <a:extLst>
                <a:ext uri="{FF2B5EF4-FFF2-40B4-BE49-F238E27FC236}">
                  <a16:creationId xmlns:a16="http://schemas.microsoft.com/office/drawing/2014/main" id="{3895E2AF-4AAD-7046-80BF-F5D71E10D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6645657" y="17899660"/>
              <a:ext cx="11734537" cy="742066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16AD29BB-B711-E848-A616-C265C8B34E3F}"/>
              </a:ext>
            </a:extLst>
          </p:cNvPr>
          <p:cNvSpPr/>
          <p:nvPr/>
        </p:nvSpPr>
        <p:spPr>
          <a:xfrm>
            <a:off x="5805899" y="6856837"/>
            <a:ext cx="2030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[Settles et al. 2016]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92531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356829"/>
            <a:ext cx="9070975" cy="553998"/>
          </a:xfrm>
        </p:spPr>
        <p:txBody>
          <a:bodyPr>
            <a:spAutoFit/>
          </a:bodyPr>
          <a:lstStyle/>
          <a:p>
            <a:pPr eaLnBrk="1"/>
            <a:r>
              <a:rPr lang="en-US" sz="3600" i="1" dirty="0">
                <a:latin typeface="Calibri"/>
              </a:rPr>
              <a:t>Optimizing</a:t>
            </a:r>
            <a:r>
              <a:rPr lang="en-US" sz="3600" dirty="0">
                <a:latin typeface="Calibri"/>
              </a:rPr>
              <a:t> spaced repetition: The Scheduler</a:t>
            </a: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89AF70C-CF62-3949-A0E8-7B478CE69687}" type="slidenum">
              <a:rPr lang="fi-FI"/>
              <a:pPr/>
              <a:t>12</a:t>
            </a:fld>
            <a:endParaRPr lang="fi-FI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5F39CD-624D-1142-A23E-BC3959521233}"/>
              </a:ext>
            </a:extLst>
          </p:cNvPr>
          <p:cNvSpPr/>
          <p:nvPr/>
        </p:nvSpPr>
        <p:spPr>
          <a:xfrm>
            <a:off x="575816" y="1547589"/>
            <a:ext cx="1368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Calibri"/>
              </a:rPr>
              <a:t>Agent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B2900E0-4F81-EC43-B3E4-68C652B77E87}"/>
              </a:ext>
            </a:extLst>
          </p:cNvPr>
          <p:cNvSpPr/>
          <p:nvPr/>
        </p:nvSpPr>
        <p:spPr>
          <a:xfrm>
            <a:off x="391703" y="5075981"/>
            <a:ext cx="93450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Calibri"/>
              </a:rPr>
              <a:t>When to review to maximize recall probability?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0E5066-1BE6-BB4E-8E5E-23BCE6D4A5D3}"/>
              </a:ext>
            </a:extLst>
          </p:cNvPr>
          <p:cNvSpPr/>
          <p:nvPr/>
        </p:nvSpPr>
        <p:spPr>
          <a:xfrm>
            <a:off x="4788471" y="1529751"/>
            <a:ext cx="2681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Calibri"/>
              </a:rPr>
              <a:t>Environment</a:t>
            </a: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04365805-2DC8-E84B-BE38-79D991567645}"/>
              </a:ext>
            </a:extLst>
          </p:cNvPr>
          <p:cNvSpPr/>
          <p:nvPr/>
        </p:nvSpPr>
        <p:spPr bwMode="auto">
          <a:xfrm rot="16200000">
            <a:off x="1842113" y="4171824"/>
            <a:ext cx="235622" cy="3136443"/>
          </a:xfrm>
          <a:prstGeom prst="lef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D14360D-57DE-4743-BE8C-8A74EB434A9D}"/>
              </a:ext>
            </a:extLst>
          </p:cNvPr>
          <p:cNvSpPr/>
          <p:nvPr/>
        </p:nvSpPr>
        <p:spPr>
          <a:xfrm>
            <a:off x="783680" y="6300117"/>
            <a:ext cx="2672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charset="0"/>
              </a:rPr>
              <a:t>Design (optimal) </a:t>
            </a:r>
            <a:br>
              <a:rPr lang="en-US" sz="2000" b="1" dirty="0">
                <a:latin typeface="Calibri" charset="0"/>
              </a:rPr>
            </a:br>
            <a:r>
              <a:rPr lang="en-US" sz="2000" b="1" dirty="0">
                <a:latin typeface="Calibri" charset="0"/>
              </a:rPr>
              <a:t>reviewing intensities</a:t>
            </a:r>
            <a:endParaRPr lang="en-US" sz="2000" b="1" dirty="0"/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BD03606E-39A1-6D4E-A937-E65C7BECC8F1}"/>
              </a:ext>
            </a:extLst>
          </p:cNvPr>
          <p:cNvSpPr/>
          <p:nvPr/>
        </p:nvSpPr>
        <p:spPr bwMode="auto">
          <a:xfrm rot="16200000">
            <a:off x="7450402" y="4148249"/>
            <a:ext cx="292388" cy="3240359"/>
          </a:xfrm>
          <a:prstGeom prst="lef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77CD9C-2252-4048-9868-D4C9A77822C5}"/>
              </a:ext>
            </a:extLst>
          </p:cNvPr>
          <p:cNvSpPr/>
          <p:nvPr/>
        </p:nvSpPr>
        <p:spPr>
          <a:xfrm>
            <a:off x="7128544" y="5879570"/>
            <a:ext cx="969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charset="0"/>
              </a:rPr>
              <a:t>Marks</a:t>
            </a:r>
            <a:endParaRPr lang="en-US" sz="2000" b="1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338842-2F8B-DD46-A8CA-96DAEEF88188}"/>
              </a:ext>
            </a:extLst>
          </p:cNvPr>
          <p:cNvSpPr/>
          <p:nvPr/>
        </p:nvSpPr>
        <p:spPr>
          <a:xfrm>
            <a:off x="3954931" y="3711663"/>
            <a:ext cx="1224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charset="0"/>
              </a:rPr>
              <a:t>Learner</a:t>
            </a:r>
            <a:endParaRPr lang="en-US" sz="2000" b="1" dirty="0"/>
          </a:p>
        </p:txBody>
      </p:sp>
      <p:pic>
        <p:nvPicPr>
          <p:cNvPr id="26" name="Picture 6" descr="Image result for student icon duolingo">
            <a:extLst>
              <a:ext uri="{FF2B5EF4-FFF2-40B4-BE49-F238E27FC236}">
                <a16:creationId xmlns:a16="http://schemas.microsoft.com/office/drawing/2014/main" id="{7AB9F588-6258-5645-A283-1DD222B79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16" y="2441974"/>
            <a:ext cx="1422594" cy="153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9B05CC4-56CF-9740-98CF-87E206DF9265}"/>
              </a:ext>
            </a:extLst>
          </p:cNvPr>
          <p:cNvSpPr/>
          <p:nvPr/>
        </p:nvSpPr>
        <p:spPr>
          <a:xfrm>
            <a:off x="100337" y="4080063"/>
            <a:ext cx="24917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charset="0"/>
              </a:rPr>
              <a:t>Online learning platform</a:t>
            </a:r>
            <a:endParaRPr lang="en-US" sz="2000" b="1" dirty="0"/>
          </a:p>
        </p:txBody>
      </p:sp>
      <p:pic>
        <p:nvPicPr>
          <p:cNvPr id="28" name="Picture 10" descr="Image result for learner studying icon computer">
            <a:extLst>
              <a:ext uri="{FF2B5EF4-FFF2-40B4-BE49-F238E27FC236}">
                <a16:creationId xmlns:a16="http://schemas.microsoft.com/office/drawing/2014/main" id="{0370F78A-0909-BF4B-8411-98A6257C1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216" y="2623180"/>
            <a:ext cx="1002851" cy="100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8433E1A-2784-D04B-88E0-8BDD69CAD5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3498" y="2802138"/>
            <a:ext cx="4419843" cy="54926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1021DC3-5F99-EF45-9C0B-E03BCB24E28B}"/>
              </a:ext>
            </a:extLst>
          </p:cNvPr>
          <p:cNvSpPr/>
          <p:nvPr/>
        </p:nvSpPr>
        <p:spPr>
          <a:xfrm>
            <a:off x="4957317" y="3950140"/>
            <a:ext cx="21324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charset="0"/>
              </a:rPr>
              <a:t>Review &amp; </a:t>
            </a:r>
            <a:r>
              <a:rPr lang="en-US" sz="2000" b="1" dirty="0">
                <a:solidFill>
                  <a:srgbClr val="00B050"/>
                </a:solidFill>
                <a:latin typeface="Calibri" charset="0"/>
              </a:rPr>
              <a:t>successful</a:t>
            </a:r>
            <a:r>
              <a:rPr lang="en-US" sz="2000" b="1" dirty="0">
                <a:latin typeface="Calibri" charset="0"/>
              </a:rPr>
              <a:t> recall</a:t>
            </a:r>
            <a:endParaRPr lang="en-US" sz="2000" b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8D1CEDD-18F7-9646-ABBF-28D95071CF3B}"/>
              </a:ext>
            </a:extLst>
          </p:cNvPr>
          <p:cNvSpPr/>
          <p:nvPr/>
        </p:nvSpPr>
        <p:spPr>
          <a:xfrm>
            <a:off x="7010232" y="3844252"/>
            <a:ext cx="24447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charset="0"/>
              </a:rPr>
              <a:t>Review &amp; </a:t>
            </a:r>
            <a:r>
              <a:rPr lang="en-US" sz="2000" b="1" dirty="0">
                <a:solidFill>
                  <a:schemeClr val="accent2"/>
                </a:solidFill>
                <a:latin typeface="Calibri" charset="0"/>
              </a:rPr>
              <a:t>unsuccessful</a:t>
            </a:r>
            <a:r>
              <a:rPr lang="en-US" sz="2000" b="1" dirty="0">
                <a:latin typeface="Calibri" charset="0"/>
              </a:rPr>
              <a:t> recall</a:t>
            </a:r>
            <a:endParaRPr lang="en-US" sz="2000" b="1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18599F1-D06F-D44A-96EF-06457F432C6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688384" y="3351400"/>
            <a:ext cx="108012" cy="5987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FD71D79-837F-4F4B-845B-D4C4E484B54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248862" y="3361430"/>
            <a:ext cx="347734" cy="53622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F08FFE4-48EE-9A4C-8AAA-4AE76914F037}"/>
              </a:ext>
            </a:extLst>
          </p:cNvPr>
          <p:cNvCxnSpPr/>
          <p:nvPr/>
        </p:nvCxnSpPr>
        <p:spPr bwMode="auto">
          <a:xfrm>
            <a:off x="1906331" y="6101110"/>
            <a:ext cx="36004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09AC47B3-A584-3F44-A631-421579AF06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1243" y="5986563"/>
            <a:ext cx="540837" cy="28803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D47E55C-8B6A-104D-AF76-411FE5DE11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1181" y="5940077"/>
            <a:ext cx="541311" cy="334518"/>
          </a:xfrm>
          <a:prstGeom prst="rect">
            <a:avLst/>
          </a:prstGeom>
        </p:spPr>
      </p:pic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BCA364B7-37CA-9445-A454-DF3C730B0A15}"/>
              </a:ext>
            </a:extLst>
          </p:cNvPr>
          <p:cNvSpPr/>
          <p:nvPr/>
        </p:nvSpPr>
        <p:spPr bwMode="auto">
          <a:xfrm>
            <a:off x="363565" y="1330978"/>
            <a:ext cx="1939947" cy="3662783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7AACBF0F-64D6-CE4F-A1B3-8B09BCDEAD09}"/>
              </a:ext>
            </a:extLst>
          </p:cNvPr>
          <p:cNvSpPr/>
          <p:nvPr/>
        </p:nvSpPr>
        <p:spPr bwMode="auto">
          <a:xfrm>
            <a:off x="2953128" y="2827374"/>
            <a:ext cx="504056" cy="50405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9917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356829"/>
            <a:ext cx="9070975" cy="553998"/>
          </a:xfrm>
        </p:spPr>
        <p:txBody>
          <a:bodyPr>
            <a:spAutoFit/>
          </a:bodyPr>
          <a:lstStyle/>
          <a:p>
            <a:pPr eaLnBrk="1"/>
            <a:r>
              <a:rPr lang="en-US" sz="3600" dirty="0">
                <a:latin typeface="Calibri"/>
              </a:rPr>
              <a:t>Representing actions of the teacher as MTPPs</a:t>
            </a: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89AF70C-CF62-3949-A0E8-7B478CE69687}" type="slidenum">
              <a:rPr lang="fi-FI"/>
              <a:pPr/>
              <a:t>13</a:t>
            </a:fld>
            <a:endParaRPr lang="fi-FI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0B9A469-93CE-504E-8B4E-F6761591F502}"/>
              </a:ext>
            </a:extLst>
          </p:cNvPr>
          <p:cNvGrpSpPr/>
          <p:nvPr/>
        </p:nvGrpSpPr>
        <p:grpSpPr>
          <a:xfrm>
            <a:off x="5200095" y="2749148"/>
            <a:ext cx="4068074" cy="916361"/>
            <a:chOff x="15921351" y="8852176"/>
            <a:chExt cx="12635137" cy="2846151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7E44CBA-8F24-C545-94DF-20FCF1A89CEF}"/>
                </a:ext>
              </a:extLst>
            </p:cNvPr>
            <p:cNvCxnSpPr/>
            <p:nvPr/>
          </p:nvCxnSpPr>
          <p:spPr>
            <a:xfrm>
              <a:off x="16645657" y="10660701"/>
              <a:ext cx="1191083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5C5A68D-EACD-B745-89F1-69BCFFAD01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86" t="42470" r="40812" b="39768"/>
            <a:stretch/>
          </p:blipFill>
          <p:spPr>
            <a:xfrm>
              <a:off x="19341837" y="10945595"/>
              <a:ext cx="1202022" cy="752732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31" name="Image" descr="Image">
              <a:extLst>
                <a:ext uri="{FF2B5EF4-FFF2-40B4-BE49-F238E27FC236}">
                  <a16:creationId xmlns:a16="http://schemas.microsoft.com/office/drawing/2014/main" id="{9735BEA1-A2EB-7B41-9E59-93A2943D6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134897" y="11019251"/>
              <a:ext cx="1143568" cy="605419"/>
            </a:xfrm>
            <a:prstGeom prst="rect">
              <a:avLst/>
            </a:prstGeom>
            <a:ln w="38100">
              <a:noFill/>
              <a:miter lim="400000"/>
            </a:ln>
          </p:spPr>
        </p:pic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24BA2FE6-AD99-7044-A0E5-1D7D7C60918D}"/>
                </a:ext>
              </a:extLst>
            </p:cNvPr>
            <p:cNvSpPr/>
            <p:nvPr/>
          </p:nvSpPr>
          <p:spPr>
            <a:xfrm>
              <a:off x="16818409" y="8852176"/>
              <a:ext cx="11525559" cy="1505785"/>
            </a:xfrm>
            <a:custGeom>
              <a:avLst/>
              <a:gdLst>
                <a:gd name="connsiteX0" fmla="*/ 3573 w 8849862"/>
                <a:gd name="connsiteY0" fmla="*/ 2551817 h 2701399"/>
                <a:gd name="connsiteX1" fmla="*/ 194959 w 8849862"/>
                <a:gd name="connsiteY1" fmla="*/ 2424226 h 2701399"/>
                <a:gd name="connsiteX2" fmla="*/ 1258215 w 8849862"/>
                <a:gd name="connsiteY2" fmla="*/ 21268 h 2701399"/>
                <a:gd name="connsiteX3" fmla="*/ 3724969 w 8849862"/>
                <a:gd name="connsiteY3" fmla="*/ 2062719 h 2701399"/>
                <a:gd name="connsiteX4" fmla="*/ 5022141 w 8849862"/>
                <a:gd name="connsiteY4" fmla="*/ 1446031 h 2701399"/>
                <a:gd name="connsiteX5" fmla="*/ 6255518 w 8849862"/>
                <a:gd name="connsiteY5" fmla="*/ 2551817 h 2701399"/>
                <a:gd name="connsiteX6" fmla="*/ 8020522 w 8849862"/>
                <a:gd name="connsiteY6" fmla="*/ 3 h 2701399"/>
                <a:gd name="connsiteX7" fmla="*/ 8849862 w 8849862"/>
                <a:gd name="connsiteY7" fmla="*/ 2530552 h 2701399"/>
                <a:gd name="connsiteX0" fmla="*/ 3573 w 8849862"/>
                <a:gd name="connsiteY0" fmla="*/ 2588393 h 2722284"/>
                <a:gd name="connsiteX1" fmla="*/ 194959 w 8849862"/>
                <a:gd name="connsiteY1" fmla="*/ 2424226 h 2722284"/>
                <a:gd name="connsiteX2" fmla="*/ 1258215 w 8849862"/>
                <a:gd name="connsiteY2" fmla="*/ 21268 h 2722284"/>
                <a:gd name="connsiteX3" fmla="*/ 3724969 w 8849862"/>
                <a:gd name="connsiteY3" fmla="*/ 2062719 h 2722284"/>
                <a:gd name="connsiteX4" fmla="*/ 5022141 w 8849862"/>
                <a:gd name="connsiteY4" fmla="*/ 1446031 h 2722284"/>
                <a:gd name="connsiteX5" fmla="*/ 6255518 w 8849862"/>
                <a:gd name="connsiteY5" fmla="*/ 2551817 h 2722284"/>
                <a:gd name="connsiteX6" fmla="*/ 8020522 w 8849862"/>
                <a:gd name="connsiteY6" fmla="*/ 3 h 2722284"/>
                <a:gd name="connsiteX7" fmla="*/ 8849862 w 8849862"/>
                <a:gd name="connsiteY7" fmla="*/ 2530552 h 2722284"/>
                <a:gd name="connsiteX0" fmla="*/ 0 w 8846289"/>
                <a:gd name="connsiteY0" fmla="*/ 2588393 h 2588393"/>
                <a:gd name="connsiteX1" fmla="*/ 191386 w 8846289"/>
                <a:gd name="connsiteY1" fmla="*/ 2424226 h 2588393"/>
                <a:gd name="connsiteX2" fmla="*/ 1254642 w 8846289"/>
                <a:gd name="connsiteY2" fmla="*/ 21268 h 2588393"/>
                <a:gd name="connsiteX3" fmla="*/ 3721396 w 8846289"/>
                <a:gd name="connsiteY3" fmla="*/ 2062719 h 2588393"/>
                <a:gd name="connsiteX4" fmla="*/ 5018568 w 8846289"/>
                <a:gd name="connsiteY4" fmla="*/ 1446031 h 2588393"/>
                <a:gd name="connsiteX5" fmla="*/ 6251945 w 8846289"/>
                <a:gd name="connsiteY5" fmla="*/ 2551817 h 2588393"/>
                <a:gd name="connsiteX6" fmla="*/ 8016949 w 8846289"/>
                <a:gd name="connsiteY6" fmla="*/ 3 h 2588393"/>
                <a:gd name="connsiteX7" fmla="*/ 8846289 w 8846289"/>
                <a:gd name="connsiteY7" fmla="*/ 2530552 h 2588393"/>
                <a:gd name="connsiteX0" fmla="*/ 0 w 8846289"/>
                <a:gd name="connsiteY0" fmla="*/ 2588393 h 2633107"/>
                <a:gd name="connsiteX1" fmla="*/ 191386 w 8846289"/>
                <a:gd name="connsiteY1" fmla="*/ 2424226 h 2633107"/>
                <a:gd name="connsiteX2" fmla="*/ 1254642 w 8846289"/>
                <a:gd name="connsiteY2" fmla="*/ 21268 h 2633107"/>
                <a:gd name="connsiteX3" fmla="*/ 3721396 w 8846289"/>
                <a:gd name="connsiteY3" fmla="*/ 2062719 h 2633107"/>
                <a:gd name="connsiteX4" fmla="*/ 5018568 w 8846289"/>
                <a:gd name="connsiteY4" fmla="*/ 1446031 h 2633107"/>
                <a:gd name="connsiteX5" fmla="*/ 6251945 w 8846289"/>
                <a:gd name="connsiteY5" fmla="*/ 2551817 h 2633107"/>
                <a:gd name="connsiteX6" fmla="*/ 8016949 w 8846289"/>
                <a:gd name="connsiteY6" fmla="*/ 3 h 2633107"/>
                <a:gd name="connsiteX7" fmla="*/ 8846289 w 8846289"/>
                <a:gd name="connsiteY7" fmla="*/ 2530552 h 2633107"/>
                <a:gd name="connsiteX0" fmla="*/ 0 w 8846289"/>
                <a:gd name="connsiteY0" fmla="*/ 2588393 h 2687985"/>
                <a:gd name="connsiteX1" fmla="*/ 191386 w 8846289"/>
                <a:gd name="connsiteY1" fmla="*/ 2424226 h 2687985"/>
                <a:gd name="connsiteX2" fmla="*/ 1254642 w 8846289"/>
                <a:gd name="connsiteY2" fmla="*/ 21268 h 2687985"/>
                <a:gd name="connsiteX3" fmla="*/ 3721396 w 8846289"/>
                <a:gd name="connsiteY3" fmla="*/ 2062719 h 2687985"/>
                <a:gd name="connsiteX4" fmla="*/ 5018568 w 8846289"/>
                <a:gd name="connsiteY4" fmla="*/ 1446031 h 2687985"/>
                <a:gd name="connsiteX5" fmla="*/ 6251945 w 8846289"/>
                <a:gd name="connsiteY5" fmla="*/ 2551817 h 2687985"/>
                <a:gd name="connsiteX6" fmla="*/ 8016949 w 8846289"/>
                <a:gd name="connsiteY6" fmla="*/ 3 h 2687985"/>
                <a:gd name="connsiteX7" fmla="*/ 8846289 w 8846289"/>
                <a:gd name="connsiteY7" fmla="*/ 2530552 h 2687985"/>
                <a:gd name="connsiteX0" fmla="*/ 0 w 8846289"/>
                <a:gd name="connsiteY0" fmla="*/ 2734697 h 2780166"/>
                <a:gd name="connsiteX1" fmla="*/ 191386 w 8846289"/>
                <a:gd name="connsiteY1" fmla="*/ 2424226 h 2780166"/>
                <a:gd name="connsiteX2" fmla="*/ 1254642 w 8846289"/>
                <a:gd name="connsiteY2" fmla="*/ 21268 h 2780166"/>
                <a:gd name="connsiteX3" fmla="*/ 3721396 w 8846289"/>
                <a:gd name="connsiteY3" fmla="*/ 2062719 h 2780166"/>
                <a:gd name="connsiteX4" fmla="*/ 5018568 w 8846289"/>
                <a:gd name="connsiteY4" fmla="*/ 1446031 h 2780166"/>
                <a:gd name="connsiteX5" fmla="*/ 6251945 w 8846289"/>
                <a:gd name="connsiteY5" fmla="*/ 2551817 h 2780166"/>
                <a:gd name="connsiteX6" fmla="*/ 8016949 w 8846289"/>
                <a:gd name="connsiteY6" fmla="*/ 3 h 2780166"/>
                <a:gd name="connsiteX7" fmla="*/ 8846289 w 8846289"/>
                <a:gd name="connsiteY7" fmla="*/ 2530552 h 2780166"/>
                <a:gd name="connsiteX0" fmla="*/ 0 w 8846289"/>
                <a:gd name="connsiteY0" fmla="*/ 2698121 h 2754320"/>
                <a:gd name="connsiteX1" fmla="*/ 191386 w 8846289"/>
                <a:gd name="connsiteY1" fmla="*/ 2424226 h 2754320"/>
                <a:gd name="connsiteX2" fmla="*/ 1254642 w 8846289"/>
                <a:gd name="connsiteY2" fmla="*/ 21268 h 2754320"/>
                <a:gd name="connsiteX3" fmla="*/ 3721396 w 8846289"/>
                <a:gd name="connsiteY3" fmla="*/ 2062719 h 2754320"/>
                <a:gd name="connsiteX4" fmla="*/ 5018568 w 8846289"/>
                <a:gd name="connsiteY4" fmla="*/ 1446031 h 2754320"/>
                <a:gd name="connsiteX5" fmla="*/ 6251945 w 8846289"/>
                <a:gd name="connsiteY5" fmla="*/ 2551817 h 2754320"/>
                <a:gd name="connsiteX6" fmla="*/ 8016949 w 8846289"/>
                <a:gd name="connsiteY6" fmla="*/ 3 h 2754320"/>
                <a:gd name="connsiteX7" fmla="*/ 8846289 w 8846289"/>
                <a:gd name="connsiteY7" fmla="*/ 2530552 h 2754320"/>
                <a:gd name="connsiteX0" fmla="*/ 0 w 8846289"/>
                <a:gd name="connsiteY0" fmla="*/ 2698121 h 2698121"/>
                <a:gd name="connsiteX1" fmla="*/ 191386 w 8846289"/>
                <a:gd name="connsiteY1" fmla="*/ 2424226 h 2698121"/>
                <a:gd name="connsiteX2" fmla="*/ 1254642 w 8846289"/>
                <a:gd name="connsiteY2" fmla="*/ 21268 h 2698121"/>
                <a:gd name="connsiteX3" fmla="*/ 3721396 w 8846289"/>
                <a:gd name="connsiteY3" fmla="*/ 2062719 h 2698121"/>
                <a:gd name="connsiteX4" fmla="*/ 5018568 w 8846289"/>
                <a:gd name="connsiteY4" fmla="*/ 1446031 h 2698121"/>
                <a:gd name="connsiteX5" fmla="*/ 6251945 w 8846289"/>
                <a:gd name="connsiteY5" fmla="*/ 2551817 h 2698121"/>
                <a:gd name="connsiteX6" fmla="*/ 8016949 w 8846289"/>
                <a:gd name="connsiteY6" fmla="*/ 3 h 2698121"/>
                <a:gd name="connsiteX7" fmla="*/ 8846289 w 8846289"/>
                <a:gd name="connsiteY7" fmla="*/ 2530552 h 2698121"/>
                <a:gd name="connsiteX0" fmla="*/ 0 w 8846289"/>
                <a:gd name="connsiteY0" fmla="*/ 2698121 h 2698121"/>
                <a:gd name="connsiteX1" fmla="*/ 191386 w 8846289"/>
                <a:gd name="connsiteY1" fmla="*/ 2424226 h 2698121"/>
                <a:gd name="connsiteX2" fmla="*/ 1254642 w 8846289"/>
                <a:gd name="connsiteY2" fmla="*/ 21268 h 2698121"/>
                <a:gd name="connsiteX3" fmla="*/ 3721396 w 8846289"/>
                <a:gd name="connsiteY3" fmla="*/ 2062719 h 2698121"/>
                <a:gd name="connsiteX4" fmla="*/ 5018568 w 8846289"/>
                <a:gd name="connsiteY4" fmla="*/ 1446031 h 2698121"/>
                <a:gd name="connsiteX5" fmla="*/ 6251945 w 8846289"/>
                <a:gd name="connsiteY5" fmla="*/ 2551817 h 2698121"/>
                <a:gd name="connsiteX6" fmla="*/ 8016949 w 8846289"/>
                <a:gd name="connsiteY6" fmla="*/ 3 h 2698121"/>
                <a:gd name="connsiteX7" fmla="*/ 8846289 w 8846289"/>
                <a:gd name="connsiteY7" fmla="*/ 2530552 h 2698121"/>
                <a:gd name="connsiteX0" fmla="*/ 151581 w 8997870"/>
                <a:gd name="connsiteY0" fmla="*/ 2698121 h 2922709"/>
                <a:gd name="connsiteX1" fmla="*/ 342967 w 8997870"/>
                <a:gd name="connsiteY1" fmla="*/ 2424226 h 2922709"/>
                <a:gd name="connsiteX2" fmla="*/ 1406223 w 8997870"/>
                <a:gd name="connsiteY2" fmla="*/ 21268 h 2922709"/>
                <a:gd name="connsiteX3" fmla="*/ 3872977 w 8997870"/>
                <a:gd name="connsiteY3" fmla="*/ 2062719 h 2922709"/>
                <a:gd name="connsiteX4" fmla="*/ 5170149 w 8997870"/>
                <a:gd name="connsiteY4" fmla="*/ 1446031 h 2922709"/>
                <a:gd name="connsiteX5" fmla="*/ 6403526 w 8997870"/>
                <a:gd name="connsiteY5" fmla="*/ 2551817 h 2922709"/>
                <a:gd name="connsiteX6" fmla="*/ 8168530 w 8997870"/>
                <a:gd name="connsiteY6" fmla="*/ 3 h 2922709"/>
                <a:gd name="connsiteX7" fmla="*/ 8997870 w 8997870"/>
                <a:gd name="connsiteY7" fmla="*/ 2530552 h 2922709"/>
                <a:gd name="connsiteX0" fmla="*/ 98087 w 9346712"/>
                <a:gd name="connsiteY0" fmla="*/ 2698121 h 2922709"/>
                <a:gd name="connsiteX1" fmla="*/ 691809 w 9346712"/>
                <a:gd name="connsiteY1" fmla="*/ 2424226 h 2922709"/>
                <a:gd name="connsiteX2" fmla="*/ 1755065 w 9346712"/>
                <a:gd name="connsiteY2" fmla="*/ 21268 h 2922709"/>
                <a:gd name="connsiteX3" fmla="*/ 4221819 w 9346712"/>
                <a:gd name="connsiteY3" fmla="*/ 2062719 h 2922709"/>
                <a:gd name="connsiteX4" fmla="*/ 5518991 w 9346712"/>
                <a:gd name="connsiteY4" fmla="*/ 1446031 h 2922709"/>
                <a:gd name="connsiteX5" fmla="*/ 6752368 w 9346712"/>
                <a:gd name="connsiteY5" fmla="*/ 2551817 h 2922709"/>
                <a:gd name="connsiteX6" fmla="*/ 8517372 w 9346712"/>
                <a:gd name="connsiteY6" fmla="*/ 3 h 2922709"/>
                <a:gd name="connsiteX7" fmla="*/ 9346712 w 9346712"/>
                <a:gd name="connsiteY7" fmla="*/ 2530552 h 2922709"/>
                <a:gd name="connsiteX0" fmla="*/ 0 w 8654903"/>
                <a:gd name="connsiteY0" fmla="*/ 2424226 h 2582287"/>
                <a:gd name="connsiteX1" fmla="*/ 1063256 w 8654903"/>
                <a:gd name="connsiteY1" fmla="*/ 21268 h 2582287"/>
                <a:gd name="connsiteX2" fmla="*/ 3530010 w 8654903"/>
                <a:gd name="connsiteY2" fmla="*/ 2062719 h 2582287"/>
                <a:gd name="connsiteX3" fmla="*/ 4827182 w 8654903"/>
                <a:gd name="connsiteY3" fmla="*/ 1446031 h 2582287"/>
                <a:gd name="connsiteX4" fmla="*/ 6060559 w 8654903"/>
                <a:gd name="connsiteY4" fmla="*/ 2551817 h 2582287"/>
                <a:gd name="connsiteX5" fmla="*/ 7825563 w 8654903"/>
                <a:gd name="connsiteY5" fmla="*/ 3 h 2582287"/>
                <a:gd name="connsiteX6" fmla="*/ 8654903 w 8654903"/>
                <a:gd name="connsiteY6" fmla="*/ 2530552 h 2582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54903" h="2582287">
                  <a:moveTo>
                    <a:pt x="0" y="2424226"/>
                  </a:moveTo>
                  <a:cubicBezTo>
                    <a:pt x="276163" y="1978084"/>
                    <a:pt x="474921" y="81519"/>
                    <a:pt x="1063256" y="21268"/>
                  </a:cubicBezTo>
                  <a:cubicBezTo>
                    <a:pt x="1651591" y="-38983"/>
                    <a:pt x="2902689" y="1825258"/>
                    <a:pt x="3530010" y="2062719"/>
                  </a:cubicBezTo>
                  <a:cubicBezTo>
                    <a:pt x="4157331" y="2300180"/>
                    <a:pt x="4405424" y="1364515"/>
                    <a:pt x="4827182" y="1446031"/>
                  </a:cubicBezTo>
                  <a:cubicBezTo>
                    <a:pt x="5248940" y="1527547"/>
                    <a:pt x="5560829" y="2792822"/>
                    <a:pt x="6060559" y="2551817"/>
                  </a:cubicBezTo>
                  <a:cubicBezTo>
                    <a:pt x="6560289" y="2310812"/>
                    <a:pt x="7393172" y="3547"/>
                    <a:pt x="7825563" y="3"/>
                  </a:cubicBezTo>
                  <a:cubicBezTo>
                    <a:pt x="8257954" y="-3541"/>
                    <a:pt x="8654903" y="2530552"/>
                    <a:pt x="8654903" y="253055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0DFB33D-6354-6C46-9C3B-FB67DBD702F9}"/>
                </a:ext>
              </a:extLst>
            </p:cNvPr>
            <p:cNvCxnSpPr/>
            <p:nvPr/>
          </p:nvCxnSpPr>
          <p:spPr>
            <a:xfrm>
              <a:off x="21037548" y="11225997"/>
              <a:ext cx="151765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8F8D08B-9032-FF4C-A16F-D8BED3F86335}"/>
                </a:ext>
              </a:extLst>
            </p:cNvPr>
            <p:cNvCxnSpPr/>
            <p:nvPr/>
          </p:nvCxnSpPr>
          <p:spPr>
            <a:xfrm>
              <a:off x="18808614" y="10206547"/>
              <a:ext cx="0" cy="454154"/>
            </a:xfrm>
            <a:prstGeom prst="straightConnector1">
              <a:avLst/>
            </a:prstGeom>
            <a:ln w="38100">
              <a:solidFill>
                <a:srgbClr val="0080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7E5AB0C7-2F05-5F4A-8DFB-BC99EE45821B}"/>
                </a:ext>
              </a:extLst>
            </p:cNvPr>
            <p:cNvCxnSpPr/>
            <p:nvPr/>
          </p:nvCxnSpPr>
          <p:spPr>
            <a:xfrm>
              <a:off x="19557650" y="10206547"/>
              <a:ext cx="0" cy="454154"/>
            </a:xfrm>
            <a:prstGeom prst="straightConnector1">
              <a:avLst/>
            </a:prstGeom>
            <a:ln w="38100">
              <a:solidFill>
                <a:srgbClr val="0080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5156EA68-31B1-8F4C-AB85-C0263D9566AF}"/>
                </a:ext>
              </a:extLst>
            </p:cNvPr>
            <p:cNvCxnSpPr/>
            <p:nvPr/>
          </p:nvCxnSpPr>
          <p:spPr>
            <a:xfrm>
              <a:off x="20523190" y="10206547"/>
              <a:ext cx="0" cy="454154"/>
            </a:xfrm>
            <a:prstGeom prst="straightConnector1">
              <a:avLst/>
            </a:prstGeom>
            <a:ln w="38100">
              <a:solidFill>
                <a:srgbClr val="0080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C19B110F-1EC8-8642-B135-D6826479D8C2}"/>
                </a:ext>
              </a:extLst>
            </p:cNvPr>
            <p:cNvCxnSpPr/>
            <p:nvPr/>
          </p:nvCxnSpPr>
          <p:spPr>
            <a:xfrm>
              <a:off x="18326528" y="10206547"/>
              <a:ext cx="0" cy="454154"/>
            </a:xfrm>
            <a:prstGeom prst="straightConnector1">
              <a:avLst/>
            </a:prstGeom>
            <a:ln w="38100">
              <a:solidFill>
                <a:srgbClr val="0080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EE35AC92-A1FD-FA4E-9B1F-825089F90F80}"/>
                </a:ext>
              </a:extLst>
            </p:cNvPr>
            <p:cNvCxnSpPr/>
            <p:nvPr/>
          </p:nvCxnSpPr>
          <p:spPr>
            <a:xfrm>
              <a:off x="18557755" y="10206547"/>
              <a:ext cx="0" cy="454154"/>
            </a:xfrm>
            <a:prstGeom prst="straightConnector1">
              <a:avLst/>
            </a:prstGeom>
            <a:ln w="38100">
              <a:solidFill>
                <a:srgbClr val="0080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E3EAE14-C68D-124F-854B-169AC1F2AC90}"/>
                </a:ext>
              </a:extLst>
            </p:cNvPr>
            <p:cNvCxnSpPr/>
            <p:nvPr/>
          </p:nvCxnSpPr>
          <p:spPr>
            <a:xfrm>
              <a:off x="28043341" y="10206547"/>
              <a:ext cx="0" cy="454154"/>
            </a:xfrm>
            <a:prstGeom prst="straightConnector1">
              <a:avLst/>
            </a:prstGeom>
            <a:ln w="38100">
              <a:solidFill>
                <a:srgbClr val="0080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C40924AA-0B52-7942-8E09-FED59EEBD5B1}"/>
                </a:ext>
              </a:extLst>
            </p:cNvPr>
            <p:cNvCxnSpPr/>
            <p:nvPr/>
          </p:nvCxnSpPr>
          <p:spPr>
            <a:xfrm>
              <a:off x="27814585" y="10206547"/>
              <a:ext cx="0" cy="454154"/>
            </a:xfrm>
            <a:prstGeom prst="straightConnector1">
              <a:avLst/>
            </a:prstGeom>
            <a:ln w="38100">
              <a:solidFill>
                <a:srgbClr val="0080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1DF07C08-6C1E-4843-8DE0-8454A3E986A4}"/>
                </a:ext>
              </a:extLst>
            </p:cNvPr>
            <p:cNvCxnSpPr/>
            <p:nvPr/>
          </p:nvCxnSpPr>
          <p:spPr>
            <a:xfrm>
              <a:off x="27336364" y="10206547"/>
              <a:ext cx="0" cy="454154"/>
            </a:xfrm>
            <a:prstGeom prst="straightConnector1">
              <a:avLst/>
            </a:prstGeom>
            <a:ln w="38100">
              <a:solidFill>
                <a:srgbClr val="0080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1BECB3A2-F750-4D46-A0CE-3027F554E57D}"/>
                </a:ext>
              </a:extLst>
            </p:cNvPr>
            <p:cNvCxnSpPr/>
            <p:nvPr/>
          </p:nvCxnSpPr>
          <p:spPr>
            <a:xfrm>
              <a:off x="27551826" y="10206547"/>
              <a:ext cx="0" cy="454154"/>
            </a:xfrm>
            <a:prstGeom prst="straightConnector1">
              <a:avLst/>
            </a:prstGeom>
            <a:ln w="38100">
              <a:solidFill>
                <a:srgbClr val="0080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4C5F6EC4-EF3E-2D48-A4CB-D4163B3A4437}"/>
                </a:ext>
              </a:extLst>
            </p:cNvPr>
            <p:cNvCxnSpPr/>
            <p:nvPr/>
          </p:nvCxnSpPr>
          <p:spPr>
            <a:xfrm>
              <a:off x="27702374" y="10206547"/>
              <a:ext cx="0" cy="454154"/>
            </a:xfrm>
            <a:prstGeom prst="straightConnector1">
              <a:avLst/>
            </a:prstGeom>
            <a:ln w="38100">
              <a:solidFill>
                <a:srgbClr val="0080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89EDF501-8809-014E-93FB-88068C685446}"/>
                </a:ext>
              </a:extLst>
            </p:cNvPr>
            <p:cNvCxnSpPr/>
            <p:nvPr/>
          </p:nvCxnSpPr>
          <p:spPr>
            <a:xfrm>
              <a:off x="23661146" y="10206547"/>
              <a:ext cx="0" cy="454154"/>
            </a:xfrm>
            <a:prstGeom prst="straightConnector1">
              <a:avLst/>
            </a:prstGeom>
            <a:ln w="38100">
              <a:solidFill>
                <a:srgbClr val="0080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93009ED6-19E1-0648-BE87-2667D04F06DF}"/>
                </a:ext>
              </a:extLst>
            </p:cNvPr>
            <p:cNvCxnSpPr/>
            <p:nvPr/>
          </p:nvCxnSpPr>
          <p:spPr>
            <a:xfrm>
              <a:off x="17160498" y="10206547"/>
              <a:ext cx="0" cy="454154"/>
            </a:xfrm>
            <a:prstGeom prst="straightConnector1">
              <a:avLst/>
            </a:prstGeom>
            <a:ln w="38100">
              <a:solidFill>
                <a:srgbClr val="FF25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0F023877-E146-B04F-A82E-F8A9C3E566FF}"/>
                </a:ext>
              </a:extLst>
            </p:cNvPr>
            <p:cNvCxnSpPr/>
            <p:nvPr/>
          </p:nvCxnSpPr>
          <p:spPr>
            <a:xfrm>
              <a:off x="17614707" y="10206547"/>
              <a:ext cx="0" cy="454154"/>
            </a:xfrm>
            <a:prstGeom prst="straightConnector1">
              <a:avLst/>
            </a:prstGeom>
            <a:ln w="38100">
              <a:solidFill>
                <a:srgbClr val="FF25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D0658470-F4EB-F347-A8CB-C5949F66D88C}"/>
                </a:ext>
              </a:extLst>
            </p:cNvPr>
            <p:cNvCxnSpPr/>
            <p:nvPr/>
          </p:nvCxnSpPr>
          <p:spPr>
            <a:xfrm>
              <a:off x="17956293" y="10206547"/>
              <a:ext cx="0" cy="454154"/>
            </a:xfrm>
            <a:prstGeom prst="straightConnector1">
              <a:avLst/>
            </a:prstGeom>
            <a:ln w="38100">
              <a:solidFill>
                <a:srgbClr val="FF25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50C00377-668D-4C46-8E46-A94BD9E40352}"/>
                </a:ext>
              </a:extLst>
            </p:cNvPr>
            <p:cNvCxnSpPr/>
            <p:nvPr/>
          </p:nvCxnSpPr>
          <p:spPr>
            <a:xfrm>
              <a:off x="21845120" y="10206547"/>
              <a:ext cx="0" cy="454154"/>
            </a:xfrm>
            <a:prstGeom prst="straightConnector1">
              <a:avLst/>
            </a:prstGeom>
            <a:ln w="38100">
              <a:solidFill>
                <a:srgbClr val="FF25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79A798CF-262F-534F-B83C-ECED623E05E1}"/>
                </a:ext>
              </a:extLst>
            </p:cNvPr>
            <p:cNvCxnSpPr/>
            <p:nvPr/>
          </p:nvCxnSpPr>
          <p:spPr>
            <a:xfrm>
              <a:off x="24668385" y="10206547"/>
              <a:ext cx="0" cy="454154"/>
            </a:xfrm>
            <a:prstGeom prst="straightConnector1">
              <a:avLst/>
            </a:prstGeom>
            <a:ln w="38100">
              <a:solidFill>
                <a:srgbClr val="FF25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BD276DB7-097B-754B-875A-8C58C5689A7F}"/>
                </a:ext>
              </a:extLst>
            </p:cNvPr>
            <p:cNvCxnSpPr/>
            <p:nvPr/>
          </p:nvCxnSpPr>
          <p:spPr>
            <a:xfrm>
              <a:off x="25994556" y="10206547"/>
              <a:ext cx="0" cy="454154"/>
            </a:xfrm>
            <a:prstGeom prst="straightConnector1">
              <a:avLst/>
            </a:prstGeom>
            <a:ln w="38100">
              <a:solidFill>
                <a:srgbClr val="FF25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47BC07D3-D0A7-B94A-B921-CB9062539187}"/>
                </a:ext>
              </a:extLst>
            </p:cNvPr>
            <p:cNvCxnSpPr/>
            <p:nvPr/>
          </p:nvCxnSpPr>
          <p:spPr>
            <a:xfrm>
              <a:off x="26656960" y="10206547"/>
              <a:ext cx="0" cy="454154"/>
            </a:xfrm>
            <a:prstGeom prst="straightConnector1">
              <a:avLst/>
            </a:prstGeom>
            <a:ln w="38100">
              <a:solidFill>
                <a:srgbClr val="FF25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7767BE5D-B4B7-ED44-92F6-D2E7438D37D3}"/>
                </a:ext>
              </a:extLst>
            </p:cNvPr>
            <p:cNvCxnSpPr/>
            <p:nvPr/>
          </p:nvCxnSpPr>
          <p:spPr>
            <a:xfrm>
              <a:off x="19047899" y="10206547"/>
              <a:ext cx="0" cy="454154"/>
            </a:xfrm>
            <a:prstGeom prst="straightConnector1">
              <a:avLst/>
            </a:prstGeom>
            <a:ln w="38100">
              <a:solidFill>
                <a:srgbClr val="0080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CFBA9EA2-9682-DF49-9AB6-68AE4E4A9F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86" t="42470" r="40812" b="39768"/>
            <a:stretch/>
          </p:blipFill>
          <p:spPr>
            <a:xfrm>
              <a:off x="15921351" y="9046918"/>
              <a:ext cx="1202022" cy="752732"/>
            </a:xfrm>
            <a:prstGeom prst="rect">
              <a:avLst/>
            </a:prstGeom>
            <a:ln w="38100">
              <a:noFill/>
            </a:ln>
          </p:spPr>
        </p:pic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EBD10B0A-0AF2-6742-85BA-577C4A593046}"/>
                </a:ext>
              </a:extLst>
            </p:cNvPr>
            <p:cNvCxnSpPr/>
            <p:nvPr/>
          </p:nvCxnSpPr>
          <p:spPr>
            <a:xfrm>
              <a:off x="26972866" y="10211463"/>
              <a:ext cx="0" cy="454154"/>
            </a:xfrm>
            <a:prstGeom prst="straightConnector1">
              <a:avLst/>
            </a:prstGeom>
            <a:ln w="38100">
              <a:solidFill>
                <a:srgbClr val="FF25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9E9831B5-22C8-DB46-AFCF-7BC7CAE8569E}"/>
                </a:ext>
              </a:extLst>
            </p:cNvPr>
            <p:cNvCxnSpPr/>
            <p:nvPr/>
          </p:nvCxnSpPr>
          <p:spPr>
            <a:xfrm>
              <a:off x="23174043" y="10215631"/>
              <a:ext cx="0" cy="454154"/>
            </a:xfrm>
            <a:prstGeom prst="straightConnector1">
              <a:avLst/>
            </a:prstGeom>
            <a:ln w="38100">
              <a:solidFill>
                <a:srgbClr val="0080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0AF55822-BC6C-3D43-B1FA-57BEC644F435}"/>
                </a:ext>
              </a:extLst>
            </p:cNvPr>
            <p:cNvCxnSpPr/>
            <p:nvPr/>
          </p:nvCxnSpPr>
          <p:spPr>
            <a:xfrm>
              <a:off x="18213455" y="10211462"/>
              <a:ext cx="0" cy="454154"/>
            </a:xfrm>
            <a:prstGeom prst="straightConnector1">
              <a:avLst/>
            </a:prstGeom>
            <a:ln w="38100">
              <a:solidFill>
                <a:srgbClr val="0080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B997397-A75C-074D-9B03-FA8959FE91F0}"/>
              </a:ext>
            </a:extLst>
          </p:cNvPr>
          <p:cNvGrpSpPr/>
          <p:nvPr/>
        </p:nvGrpSpPr>
        <p:grpSpPr>
          <a:xfrm>
            <a:off x="1767036" y="5345318"/>
            <a:ext cx="6513638" cy="1569660"/>
            <a:chOff x="16555321" y="5481167"/>
            <a:chExt cx="5967140" cy="1569660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961A1D4-069F-5E4F-B13E-40D7FE0C2A20}"/>
                </a:ext>
              </a:extLst>
            </p:cNvPr>
            <p:cNvSpPr txBox="1"/>
            <p:nvPr/>
          </p:nvSpPr>
          <p:spPr>
            <a:xfrm>
              <a:off x="16555321" y="5481167"/>
              <a:ext cx="59671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itchFamily="2" charset="2"/>
                <a:buChar char="Ø"/>
              </a:pPr>
              <a:r>
                <a:rPr lang="en-US" sz="2400" dirty="0"/>
                <a:t>We will control the </a:t>
              </a:r>
              <a:r>
                <a:rPr lang="en-US" sz="2400" i="1" dirty="0"/>
                <a:t>rate </a:t>
              </a:r>
              <a:r>
                <a:rPr lang="en-US" sz="2400" dirty="0"/>
                <a:t>of reviewing           </a:t>
              </a:r>
            </a:p>
            <a:p>
              <a:pPr marL="342900" indent="-342900">
                <a:buFont typeface="Wingdings" pitchFamily="2" charset="2"/>
                <a:buChar char="Ø"/>
              </a:pPr>
              <a:endParaRPr lang="en-US" sz="2400" dirty="0"/>
            </a:p>
            <a:p>
              <a:pPr marL="342900" indent="-342900">
                <a:buFont typeface="Wingdings" pitchFamily="2" charset="2"/>
                <a:buChar char="Ø"/>
              </a:pPr>
              <a:r>
                <a:rPr lang="en-US" sz="2400" dirty="0"/>
                <a:t>For simplicity, we will consider the problem for just </a:t>
              </a:r>
              <a:r>
                <a:rPr lang="en-US" sz="2400" b="1" dirty="0"/>
                <a:t>one item</a:t>
              </a:r>
              <a:r>
                <a:rPr lang="en-US" sz="2400" dirty="0"/>
                <a:t>.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FC7AAAC3-E34E-0841-BE44-9D84A9F730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86" t="42470" r="40812" b="39768"/>
            <a:stretch/>
          </p:blipFill>
          <p:spPr>
            <a:xfrm>
              <a:off x="21466997" y="5506951"/>
              <a:ext cx="678571" cy="463854"/>
            </a:xfrm>
            <a:prstGeom prst="rect">
              <a:avLst/>
            </a:prstGeom>
          </p:spPr>
        </p:pic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4FE04EBC-D124-434B-A45C-E421C6A3925A}"/>
              </a:ext>
            </a:extLst>
          </p:cNvPr>
          <p:cNvSpPr/>
          <p:nvPr/>
        </p:nvSpPr>
        <p:spPr>
          <a:xfrm>
            <a:off x="575816" y="1547589"/>
            <a:ext cx="1368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Calibri"/>
              </a:rPr>
              <a:t>Agent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F01E1AC-7278-3244-9E51-A810C8D82EC8}"/>
              </a:ext>
            </a:extLst>
          </p:cNvPr>
          <p:cNvSpPr/>
          <p:nvPr/>
        </p:nvSpPr>
        <p:spPr>
          <a:xfrm>
            <a:off x="4788471" y="1529751"/>
            <a:ext cx="2681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Calibri"/>
              </a:rPr>
              <a:t>Environment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70EE692-A447-674A-8C2F-193B0E876497}"/>
              </a:ext>
            </a:extLst>
          </p:cNvPr>
          <p:cNvSpPr/>
          <p:nvPr/>
        </p:nvSpPr>
        <p:spPr>
          <a:xfrm>
            <a:off x="3954931" y="3711663"/>
            <a:ext cx="1224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charset="0"/>
              </a:rPr>
              <a:t>Learner</a:t>
            </a:r>
            <a:endParaRPr lang="en-US" sz="2000" b="1" dirty="0"/>
          </a:p>
        </p:txBody>
      </p:sp>
      <p:pic>
        <p:nvPicPr>
          <p:cNvPr id="63" name="Picture 6" descr="Image result for student icon duolingo">
            <a:extLst>
              <a:ext uri="{FF2B5EF4-FFF2-40B4-BE49-F238E27FC236}">
                <a16:creationId xmlns:a16="http://schemas.microsoft.com/office/drawing/2014/main" id="{B9B4C3C8-15AC-2B48-A804-F3108901E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16" y="2441974"/>
            <a:ext cx="1422594" cy="153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3D3C6A9B-5797-2A48-B12F-AB2D25B71A3F}"/>
              </a:ext>
            </a:extLst>
          </p:cNvPr>
          <p:cNvSpPr/>
          <p:nvPr/>
        </p:nvSpPr>
        <p:spPr>
          <a:xfrm>
            <a:off x="100337" y="4080063"/>
            <a:ext cx="24917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charset="0"/>
              </a:rPr>
              <a:t>Online learning platform</a:t>
            </a:r>
            <a:endParaRPr lang="en-US" sz="2000" b="1" dirty="0"/>
          </a:p>
        </p:txBody>
      </p:sp>
      <p:pic>
        <p:nvPicPr>
          <p:cNvPr id="65" name="Picture 10" descr="Image result for learner studying icon computer">
            <a:extLst>
              <a:ext uri="{FF2B5EF4-FFF2-40B4-BE49-F238E27FC236}">
                <a16:creationId xmlns:a16="http://schemas.microsoft.com/office/drawing/2014/main" id="{785EDE5F-A502-5047-85E0-5778FFD41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216" y="2623180"/>
            <a:ext cx="1002851" cy="100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ight Arrow 70">
            <a:extLst>
              <a:ext uri="{FF2B5EF4-FFF2-40B4-BE49-F238E27FC236}">
                <a16:creationId xmlns:a16="http://schemas.microsoft.com/office/drawing/2014/main" id="{5325E61C-3259-D246-ADF2-893D3832ABF8}"/>
              </a:ext>
            </a:extLst>
          </p:cNvPr>
          <p:cNvSpPr/>
          <p:nvPr/>
        </p:nvSpPr>
        <p:spPr bwMode="auto">
          <a:xfrm>
            <a:off x="2953128" y="2827374"/>
            <a:ext cx="504056" cy="50405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58522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356829"/>
            <a:ext cx="9070975" cy="553998"/>
          </a:xfrm>
        </p:spPr>
        <p:txBody>
          <a:bodyPr>
            <a:spAutoFit/>
          </a:bodyPr>
          <a:lstStyle/>
          <a:p>
            <a:pPr eaLnBrk="1"/>
            <a:r>
              <a:rPr lang="en-US" sz="3600" dirty="0">
                <a:latin typeface="Calibri"/>
              </a:rPr>
              <a:t>Spaced repetition: Uniform baseline</a:t>
            </a: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89AF70C-CF62-3949-A0E8-7B478CE69687}" type="slidenum">
              <a:rPr lang="fi-FI"/>
              <a:pPr/>
              <a:t>14</a:t>
            </a:fld>
            <a:endParaRPr lang="fi-FI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5F39CD-624D-1142-A23E-BC3959521233}"/>
              </a:ext>
            </a:extLst>
          </p:cNvPr>
          <p:cNvSpPr/>
          <p:nvPr/>
        </p:nvSpPr>
        <p:spPr>
          <a:xfrm>
            <a:off x="575816" y="1547589"/>
            <a:ext cx="1368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Calibri"/>
              </a:rPr>
              <a:t>Agent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0E5066-1BE6-BB4E-8E5E-23BCE6D4A5D3}"/>
              </a:ext>
            </a:extLst>
          </p:cNvPr>
          <p:cNvSpPr/>
          <p:nvPr/>
        </p:nvSpPr>
        <p:spPr>
          <a:xfrm>
            <a:off x="4788471" y="1529751"/>
            <a:ext cx="2681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Calibri"/>
              </a:rPr>
              <a:t>Environment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338842-2F8B-DD46-A8CA-96DAEEF88188}"/>
              </a:ext>
            </a:extLst>
          </p:cNvPr>
          <p:cNvSpPr/>
          <p:nvPr/>
        </p:nvSpPr>
        <p:spPr>
          <a:xfrm>
            <a:off x="3954931" y="3711663"/>
            <a:ext cx="1224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charset="0"/>
              </a:rPr>
              <a:t>Learner</a:t>
            </a:r>
            <a:endParaRPr lang="en-US" sz="2000" b="1" dirty="0"/>
          </a:p>
        </p:txBody>
      </p:sp>
      <p:pic>
        <p:nvPicPr>
          <p:cNvPr id="26" name="Picture 6" descr="Image result for student icon duolingo">
            <a:extLst>
              <a:ext uri="{FF2B5EF4-FFF2-40B4-BE49-F238E27FC236}">
                <a16:creationId xmlns:a16="http://schemas.microsoft.com/office/drawing/2014/main" id="{7AB9F588-6258-5645-A283-1DD222B79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16" y="2441974"/>
            <a:ext cx="1422594" cy="153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9B05CC4-56CF-9740-98CF-87E206DF9265}"/>
              </a:ext>
            </a:extLst>
          </p:cNvPr>
          <p:cNvSpPr/>
          <p:nvPr/>
        </p:nvSpPr>
        <p:spPr>
          <a:xfrm>
            <a:off x="100337" y="4080063"/>
            <a:ext cx="24917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charset="0"/>
              </a:rPr>
              <a:t>Online learning platform</a:t>
            </a:r>
            <a:endParaRPr lang="en-US" sz="2000" b="1" dirty="0"/>
          </a:p>
        </p:txBody>
      </p:sp>
      <p:pic>
        <p:nvPicPr>
          <p:cNvPr id="28" name="Picture 10" descr="Image result for learner studying icon computer">
            <a:extLst>
              <a:ext uri="{FF2B5EF4-FFF2-40B4-BE49-F238E27FC236}">
                <a16:creationId xmlns:a16="http://schemas.microsoft.com/office/drawing/2014/main" id="{0370F78A-0909-BF4B-8411-98A6257C1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216" y="2623180"/>
            <a:ext cx="1002851" cy="100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ight Arrow 37">
            <a:extLst>
              <a:ext uri="{FF2B5EF4-FFF2-40B4-BE49-F238E27FC236}">
                <a16:creationId xmlns:a16="http://schemas.microsoft.com/office/drawing/2014/main" id="{7AACBF0F-64D6-CE4F-A1B3-8B09BCDEAD09}"/>
              </a:ext>
            </a:extLst>
          </p:cNvPr>
          <p:cNvSpPr/>
          <p:nvPr/>
        </p:nvSpPr>
        <p:spPr bwMode="auto">
          <a:xfrm>
            <a:off x="2953128" y="2827374"/>
            <a:ext cx="504056" cy="50405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9AE7F40-736F-2041-97F9-4B64279144DE}"/>
              </a:ext>
            </a:extLst>
          </p:cNvPr>
          <p:cNvCxnSpPr/>
          <p:nvPr/>
        </p:nvCxnSpPr>
        <p:spPr>
          <a:xfrm>
            <a:off x="5433296" y="3331430"/>
            <a:ext cx="383487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C70856CE-BA05-964E-BF24-7858059186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6" t="42470" r="40812" b="39768"/>
          <a:stretch/>
        </p:blipFill>
        <p:spPr>
          <a:xfrm>
            <a:off x="6301372" y="3423156"/>
            <a:ext cx="387009" cy="242353"/>
          </a:xfrm>
          <a:prstGeom prst="rect">
            <a:avLst/>
          </a:prstGeom>
          <a:ln w="38100">
            <a:noFill/>
          </a:ln>
        </p:spPr>
      </p:pic>
      <p:pic>
        <p:nvPicPr>
          <p:cNvPr id="42" name="Image" descr="Image">
            <a:extLst>
              <a:ext uri="{FF2B5EF4-FFF2-40B4-BE49-F238E27FC236}">
                <a16:creationId xmlns:a16="http://schemas.microsoft.com/office/drawing/2014/main" id="{8C7557D2-68DC-8E4B-888B-694F9CECB5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522606" y="3446870"/>
            <a:ext cx="368189" cy="194924"/>
          </a:xfrm>
          <a:prstGeom prst="rect">
            <a:avLst/>
          </a:prstGeom>
          <a:ln w="38100">
            <a:noFill/>
            <a:miter lim="400000"/>
          </a:ln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1824FB8-865A-744A-AEEF-BE4B1FDC3B35}"/>
              </a:ext>
            </a:extLst>
          </p:cNvPr>
          <p:cNvCxnSpPr/>
          <p:nvPr/>
        </p:nvCxnSpPr>
        <p:spPr>
          <a:xfrm>
            <a:off x="6847332" y="3513435"/>
            <a:ext cx="48863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6C6BF84-4B91-344A-8340-AC1E0FDBC812}"/>
              </a:ext>
            </a:extLst>
          </p:cNvPr>
          <p:cNvCxnSpPr/>
          <p:nvPr/>
        </p:nvCxnSpPr>
        <p:spPr>
          <a:xfrm>
            <a:off x="6370857" y="3185208"/>
            <a:ext cx="0" cy="146222"/>
          </a:xfrm>
          <a:prstGeom prst="straightConnector1">
            <a:avLst/>
          </a:prstGeom>
          <a:ln w="38100">
            <a:solidFill>
              <a:srgbClr val="008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5887A21-032A-5C43-AAEC-0B4BEAF749C7}"/>
              </a:ext>
            </a:extLst>
          </p:cNvPr>
          <p:cNvCxnSpPr/>
          <p:nvPr/>
        </p:nvCxnSpPr>
        <p:spPr>
          <a:xfrm>
            <a:off x="6681727" y="3185208"/>
            <a:ext cx="0" cy="146222"/>
          </a:xfrm>
          <a:prstGeom prst="straightConnector1">
            <a:avLst/>
          </a:prstGeom>
          <a:ln w="38100">
            <a:solidFill>
              <a:srgbClr val="008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E715C3C-A5B3-5846-AD65-120133EB62A7}"/>
              </a:ext>
            </a:extLst>
          </p:cNvPr>
          <p:cNvCxnSpPr/>
          <p:nvPr/>
        </p:nvCxnSpPr>
        <p:spPr>
          <a:xfrm>
            <a:off x="5974478" y="3185208"/>
            <a:ext cx="0" cy="146222"/>
          </a:xfrm>
          <a:prstGeom prst="straightConnector1">
            <a:avLst/>
          </a:prstGeom>
          <a:ln w="38100">
            <a:solidFill>
              <a:srgbClr val="008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5D57A34-A73F-4543-A4A8-5567E4087028}"/>
              </a:ext>
            </a:extLst>
          </p:cNvPr>
          <p:cNvCxnSpPr/>
          <p:nvPr/>
        </p:nvCxnSpPr>
        <p:spPr>
          <a:xfrm>
            <a:off x="9102954" y="3185208"/>
            <a:ext cx="0" cy="146222"/>
          </a:xfrm>
          <a:prstGeom prst="straightConnector1">
            <a:avLst/>
          </a:prstGeom>
          <a:ln w="38100">
            <a:solidFill>
              <a:srgbClr val="008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7E549A1-374D-6F42-94E9-F067F680A45F}"/>
              </a:ext>
            </a:extLst>
          </p:cNvPr>
          <p:cNvCxnSpPr/>
          <p:nvPr/>
        </p:nvCxnSpPr>
        <p:spPr>
          <a:xfrm>
            <a:off x="8875332" y="3185208"/>
            <a:ext cx="0" cy="146222"/>
          </a:xfrm>
          <a:prstGeom prst="straightConnector1">
            <a:avLst/>
          </a:prstGeom>
          <a:ln w="38100">
            <a:solidFill>
              <a:srgbClr val="008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6240085-C966-8546-A8FE-13FB42F18BD1}"/>
              </a:ext>
            </a:extLst>
          </p:cNvPr>
          <p:cNvCxnSpPr/>
          <p:nvPr/>
        </p:nvCxnSpPr>
        <p:spPr>
          <a:xfrm>
            <a:off x="7692039" y="3185208"/>
            <a:ext cx="0" cy="146222"/>
          </a:xfrm>
          <a:prstGeom prst="straightConnector1">
            <a:avLst/>
          </a:prstGeom>
          <a:ln w="38100">
            <a:solidFill>
              <a:srgbClr val="008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14ED06E-A891-4E44-8C80-B39994105C05}"/>
              </a:ext>
            </a:extLst>
          </p:cNvPr>
          <p:cNvCxnSpPr/>
          <p:nvPr/>
        </p:nvCxnSpPr>
        <p:spPr>
          <a:xfrm>
            <a:off x="5599057" y="3185208"/>
            <a:ext cx="0" cy="146222"/>
          </a:xfrm>
          <a:prstGeom prst="straightConnector1">
            <a:avLst/>
          </a:prstGeom>
          <a:ln w="38100">
            <a:solidFill>
              <a:srgbClr val="FF25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FD3720B-1DAC-AE45-9330-06319A472AE0}"/>
              </a:ext>
            </a:extLst>
          </p:cNvPr>
          <p:cNvCxnSpPr/>
          <p:nvPr/>
        </p:nvCxnSpPr>
        <p:spPr>
          <a:xfrm>
            <a:off x="5745297" y="3185208"/>
            <a:ext cx="0" cy="146222"/>
          </a:xfrm>
          <a:prstGeom prst="straightConnector1">
            <a:avLst/>
          </a:prstGeom>
          <a:ln w="38100">
            <a:solidFill>
              <a:srgbClr val="FF25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7224157-062F-FA4F-87CC-107CE2028E59}"/>
              </a:ext>
            </a:extLst>
          </p:cNvPr>
          <p:cNvCxnSpPr/>
          <p:nvPr/>
        </p:nvCxnSpPr>
        <p:spPr>
          <a:xfrm>
            <a:off x="7107342" y="3185208"/>
            <a:ext cx="0" cy="146222"/>
          </a:xfrm>
          <a:prstGeom prst="straightConnector1">
            <a:avLst/>
          </a:prstGeom>
          <a:ln w="38100">
            <a:solidFill>
              <a:srgbClr val="FF25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4FE604E-C646-A043-9AD6-FA50982DD765}"/>
              </a:ext>
            </a:extLst>
          </p:cNvPr>
          <p:cNvCxnSpPr/>
          <p:nvPr/>
        </p:nvCxnSpPr>
        <p:spPr>
          <a:xfrm>
            <a:off x="8016335" y="3185208"/>
            <a:ext cx="0" cy="146222"/>
          </a:xfrm>
          <a:prstGeom prst="straightConnector1">
            <a:avLst/>
          </a:prstGeom>
          <a:ln w="38100">
            <a:solidFill>
              <a:srgbClr val="FF25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3BBBD405-349F-BF4F-AFD5-9DA974832D67}"/>
              </a:ext>
            </a:extLst>
          </p:cNvPr>
          <p:cNvCxnSpPr/>
          <p:nvPr/>
        </p:nvCxnSpPr>
        <p:spPr>
          <a:xfrm>
            <a:off x="8443316" y="3185208"/>
            <a:ext cx="0" cy="146222"/>
          </a:xfrm>
          <a:prstGeom prst="straightConnector1">
            <a:avLst/>
          </a:prstGeom>
          <a:ln w="38100">
            <a:solidFill>
              <a:srgbClr val="FF25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EF96B5B-FCFA-9948-A7CC-5A5E5912EB39}"/>
              </a:ext>
            </a:extLst>
          </p:cNvPr>
          <p:cNvCxnSpPr/>
          <p:nvPr/>
        </p:nvCxnSpPr>
        <p:spPr>
          <a:xfrm>
            <a:off x="8656587" y="3185208"/>
            <a:ext cx="0" cy="146222"/>
          </a:xfrm>
          <a:prstGeom prst="straightConnector1">
            <a:avLst/>
          </a:prstGeom>
          <a:ln w="38100">
            <a:solidFill>
              <a:srgbClr val="FF25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3B2E2240-CD68-704F-A190-A2433831C78E}"/>
              </a:ext>
            </a:extLst>
          </p:cNvPr>
          <p:cNvCxnSpPr/>
          <p:nvPr/>
        </p:nvCxnSpPr>
        <p:spPr>
          <a:xfrm>
            <a:off x="6206735" y="3185208"/>
            <a:ext cx="0" cy="146222"/>
          </a:xfrm>
          <a:prstGeom prst="straightConnector1">
            <a:avLst/>
          </a:prstGeom>
          <a:ln w="38100">
            <a:solidFill>
              <a:srgbClr val="008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50CE0A8C-DE07-DC4B-A66D-4D7E2965F1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6" t="42470" r="40812" b="39768"/>
          <a:stretch/>
        </p:blipFill>
        <p:spPr>
          <a:xfrm>
            <a:off x="5200095" y="2811848"/>
            <a:ext cx="387009" cy="242353"/>
          </a:xfrm>
          <a:prstGeom prst="rect">
            <a:avLst/>
          </a:prstGeom>
          <a:ln w="38100">
            <a:noFill/>
          </a:ln>
        </p:spPr>
      </p:pic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8E905E0A-E566-9344-B678-B5DE67288282}"/>
              </a:ext>
            </a:extLst>
          </p:cNvPr>
          <p:cNvCxnSpPr/>
          <p:nvPr/>
        </p:nvCxnSpPr>
        <p:spPr>
          <a:xfrm>
            <a:off x="7535209" y="3188133"/>
            <a:ext cx="0" cy="146222"/>
          </a:xfrm>
          <a:prstGeom prst="straightConnector1">
            <a:avLst/>
          </a:prstGeom>
          <a:ln w="38100">
            <a:solidFill>
              <a:srgbClr val="008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CDC6661-FB04-D245-B840-89D8B41C8EE9}"/>
              </a:ext>
            </a:extLst>
          </p:cNvPr>
          <p:cNvCxnSpPr>
            <a:cxnSpLocks/>
          </p:cNvCxnSpPr>
          <p:nvPr/>
        </p:nvCxnSpPr>
        <p:spPr bwMode="auto">
          <a:xfrm>
            <a:off x="5599057" y="2830866"/>
            <a:ext cx="350389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8" name="Picture 67">
            <a:extLst>
              <a:ext uri="{FF2B5EF4-FFF2-40B4-BE49-F238E27FC236}">
                <a16:creationId xmlns:a16="http://schemas.microsoft.com/office/drawing/2014/main" id="{0BA05DD5-4C85-E149-A401-153EA364F61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5" t="29929" r="36355" b="56558"/>
          <a:stretch/>
        </p:blipFill>
        <p:spPr>
          <a:xfrm>
            <a:off x="461326" y="5503832"/>
            <a:ext cx="1769724" cy="60408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37AA25A-ABC8-8449-A70E-FD4C3A5AD149}"/>
              </a:ext>
            </a:extLst>
          </p:cNvPr>
          <p:cNvSpPr/>
          <p:nvPr/>
        </p:nvSpPr>
        <p:spPr bwMode="auto">
          <a:xfrm>
            <a:off x="3384128" y="4571925"/>
            <a:ext cx="5491204" cy="1535996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Does not exploit spacing effect at all.</a:t>
            </a:r>
          </a:p>
        </p:txBody>
      </p:sp>
    </p:spTree>
    <p:extLst>
      <p:ext uri="{BB962C8B-B14F-4D97-AF65-F5344CB8AC3E}">
        <p14:creationId xmlns:p14="http://schemas.microsoft.com/office/powerpoint/2010/main" val="23868810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356829"/>
            <a:ext cx="9070975" cy="553998"/>
          </a:xfrm>
        </p:spPr>
        <p:txBody>
          <a:bodyPr>
            <a:spAutoFit/>
          </a:bodyPr>
          <a:lstStyle/>
          <a:p>
            <a:pPr eaLnBrk="1"/>
            <a:r>
              <a:rPr lang="en-US" sz="3600" dirty="0">
                <a:latin typeface="Calibri"/>
              </a:rPr>
              <a:t>Spaced repetition: Threshold Heuristic</a:t>
            </a: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89AF70C-CF62-3949-A0E8-7B478CE69687}" type="slidenum">
              <a:rPr lang="fi-FI"/>
              <a:pPr/>
              <a:t>15</a:t>
            </a:fld>
            <a:endParaRPr lang="fi-FI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5F39CD-624D-1142-A23E-BC3959521233}"/>
              </a:ext>
            </a:extLst>
          </p:cNvPr>
          <p:cNvSpPr/>
          <p:nvPr/>
        </p:nvSpPr>
        <p:spPr>
          <a:xfrm>
            <a:off x="575816" y="1547589"/>
            <a:ext cx="1368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Calibri"/>
              </a:rPr>
              <a:t>Agent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0E5066-1BE6-BB4E-8E5E-23BCE6D4A5D3}"/>
              </a:ext>
            </a:extLst>
          </p:cNvPr>
          <p:cNvSpPr/>
          <p:nvPr/>
        </p:nvSpPr>
        <p:spPr>
          <a:xfrm>
            <a:off x="4788471" y="1529751"/>
            <a:ext cx="2681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Calibri"/>
              </a:rPr>
              <a:t>Environment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338842-2F8B-DD46-A8CA-96DAEEF88188}"/>
              </a:ext>
            </a:extLst>
          </p:cNvPr>
          <p:cNvSpPr/>
          <p:nvPr/>
        </p:nvSpPr>
        <p:spPr>
          <a:xfrm>
            <a:off x="3954931" y="3711663"/>
            <a:ext cx="1224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charset="0"/>
              </a:rPr>
              <a:t>Learner</a:t>
            </a:r>
            <a:endParaRPr lang="en-US" sz="2000" b="1" dirty="0"/>
          </a:p>
        </p:txBody>
      </p:sp>
      <p:pic>
        <p:nvPicPr>
          <p:cNvPr id="26" name="Picture 6" descr="Image result for student icon duolingo">
            <a:extLst>
              <a:ext uri="{FF2B5EF4-FFF2-40B4-BE49-F238E27FC236}">
                <a16:creationId xmlns:a16="http://schemas.microsoft.com/office/drawing/2014/main" id="{7AB9F588-6258-5645-A283-1DD222B79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16" y="2441974"/>
            <a:ext cx="1422594" cy="153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9B05CC4-56CF-9740-98CF-87E206DF9265}"/>
              </a:ext>
            </a:extLst>
          </p:cNvPr>
          <p:cNvSpPr/>
          <p:nvPr/>
        </p:nvSpPr>
        <p:spPr>
          <a:xfrm>
            <a:off x="100337" y="4080063"/>
            <a:ext cx="24917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charset="0"/>
              </a:rPr>
              <a:t>Online learning platform</a:t>
            </a:r>
            <a:endParaRPr lang="en-US" sz="2000" b="1" dirty="0"/>
          </a:p>
        </p:txBody>
      </p:sp>
      <p:pic>
        <p:nvPicPr>
          <p:cNvPr id="28" name="Picture 10" descr="Image result for learner studying icon computer">
            <a:extLst>
              <a:ext uri="{FF2B5EF4-FFF2-40B4-BE49-F238E27FC236}">
                <a16:creationId xmlns:a16="http://schemas.microsoft.com/office/drawing/2014/main" id="{0370F78A-0909-BF4B-8411-98A6257C1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216" y="2623180"/>
            <a:ext cx="1002851" cy="100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ight Arrow 37">
            <a:extLst>
              <a:ext uri="{FF2B5EF4-FFF2-40B4-BE49-F238E27FC236}">
                <a16:creationId xmlns:a16="http://schemas.microsoft.com/office/drawing/2014/main" id="{7AACBF0F-64D6-CE4F-A1B3-8B09BCDEAD09}"/>
              </a:ext>
            </a:extLst>
          </p:cNvPr>
          <p:cNvSpPr/>
          <p:nvPr/>
        </p:nvSpPr>
        <p:spPr bwMode="auto">
          <a:xfrm>
            <a:off x="2953128" y="2827374"/>
            <a:ext cx="504056" cy="50405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59568A4-E8AA-0A4F-AD27-7F41826D03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1" t="59155" r="43729" b="28376"/>
          <a:stretch/>
        </p:blipFill>
        <p:spPr>
          <a:xfrm>
            <a:off x="521178" y="6444133"/>
            <a:ext cx="1500016" cy="350666"/>
          </a:xfrm>
          <a:prstGeom prst="rect">
            <a:avLst/>
          </a:prstGeom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5672D5D-F369-4348-AE92-219BD55B6C03}"/>
              </a:ext>
            </a:extLst>
          </p:cNvPr>
          <p:cNvCxnSpPr/>
          <p:nvPr/>
        </p:nvCxnSpPr>
        <p:spPr>
          <a:xfrm>
            <a:off x="5433296" y="3331430"/>
            <a:ext cx="383487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B4371078-350B-5049-8D8C-7ECEBE8847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6" t="42470" r="40812" b="39768"/>
          <a:stretch/>
        </p:blipFill>
        <p:spPr>
          <a:xfrm>
            <a:off x="6301372" y="3423156"/>
            <a:ext cx="387009" cy="242353"/>
          </a:xfrm>
          <a:prstGeom prst="rect">
            <a:avLst/>
          </a:prstGeom>
          <a:ln w="38100">
            <a:noFill/>
          </a:ln>
        </p:spPr>
      </p:pic>
      <p:pic>
        <p:nvPicPr>
          <p:cNvPr id="43" name="Image" descr="Image">
            <a:extLst>
              <a:ext uri="{FF2B5EF4-FFF2-40B4-BE49-F238E27FC236}">
                <a16:creationId xmlns:a16="http://schemas.microsoft.com/office/drawing/2014/main" id="{1EFA717B-E411-284D-988F-F0355F3DEA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522606" y="3446870"/>
            <a:ext cx="368189" cy="194924"/>
          </a:xfrm>
          <a:prstGeom prst="rect">
            <a:avLst/>
          </a:prstGeom>
          <a:ln w="38100">
            <a:noFill/>
            <a:miter lim="400000"/>
          </a:ln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B7262A4-2D2F-D847-B4A4-D649B22C9A4D}"/>
              </a:ext>
            </a:extLst>
          </p:cNvPr>
          <p:cNvCxnSpPr/>
          <p:nvPr/>
        </p:nvCxnSpPr>
        <p:spPr>
          <a:xfrm>
            <a:off x="6847332" y="3513435"/>
            <a:ext cx="48863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id="{8BE7B06C-F552-6247-9DE6-CFC4E506E0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6" t="42470" r="40812" b="39768"/>
          <a:stretch/>
        </p:blipFill>
        <p:spPr>
          <a:xfrm>
            <a:off x="5200095" y="2811848"/>
            <a:ext cx="387009" cy="242353"/>
          </a:xfrm>
          <a:prstGeom prst="rect">
            <a:avLst/>
          </a:prstGeom>
          <a:ln w="38100">
            <a:noFill/>
          </a:ln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286D5631-B40C-0C45-B6B0-9C6656114688}"/>
              </a:ext>
            </a:extLst>
          </p:cNvPr>
          <p:cNvSpPr/>
          <p:nvPr/>
        </p:nvSpPr>
        <p:spPr bwMode="auto">
          <a:xfrm>
            <a:off x="4579741" y="5077503"/>
            <a:ext cx="1147482" cy="1040732"/>
          </a:xfrm>
          <a:custGeom>
            <a:avLst/>
            <a:gdLst>
              <a:gd name="connsiteX0" fmla="*/ 0 w 806824"/>
              <a:gd name="connsiteY0" fmla="*/ 0 h 1035423"/>
              <a:gd name="connsiteX1" fmla="*/ 134471 w 806824"/>
              <a:gd name="connsiteY1" fmla="*/ 685800 h 1035423"/>
              <a:gd name="connsiteX2" fmla="*/ 806824 w 806824"/>
              <a:gd name="connsiteY2" fmla="*/ 1035423 h 1035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6824" h="1035423">
                <a:moveTo>
                  <a:pt x="0" y="0"/>
                </a:moveTo>
                <a:cubicBezTo>
                  <a:pt x="0" y="256615"/>
                  <a:pt x="0" y="513230"/>
                  <a:pt x="134471" y="685800"/>
                </a:cubicBezTo>
                <a:cubicBezTo>
                  <a:pt x="268942" y="858370"/>
                  <a:pt x="537883" y="946896"/>
                  <a:pt x="806824" y="1035423"/>
                </a:cubicBezTo>
              </a:path>
            </a:pathLst>
          </a:cu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7FA1AAEA-D299-FE40-89E6-3108F64FA3F2}"/>
              </a:ext>
            </a:extLst>
          </p:cNvPr>
          <p:cNvSpPr/>
          <p:nvPr/>
        </p:nvSpPr>
        <p:spPr bwMode="auto">
          <a:xfrm>
            <a:off x="5732595" y="5077503"/>
            <a:ext cx="597329" cy="1040732"/>
          </a:xfrm>
          <a:custGeom>
            <a:avLst/>
            <a:gdLst>
              <a:gd name="connsiteX0" fmla="*/ 0 w 806824"/>
              <a:gd name="connsiteY0" fmla="*/ 0 h 1035423"/>
              <a:gd name="connsiteX1" fmla="*/ 134471 w 806824"/>
              <a:gd name="connsiteY1" fmla="*/ 685800 h 1035423"/>
              <a:gd name="connsiteX2" fmla="*/ 806824 w 806824"/>
              <a:gd name="connsiteY2" fmla="*/ 1035423 h 1035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6824" h="1035423">
                <a:moveTo>
                  <a:pt x="0" y="0"/>
                </a:moveTo>
                <a:cubicBezTo>
                  <a:pt x="0" y="256615"/>
                  <a:pt x="0" y="513230"/>
                  <a:pt x="134471" y="685800"/>
                </a:cubicBezTo>
                <a:cubicBezTo>
                  <a:pt x="268942" y="858370"/>
                  <a:pt x="537883" y="946896"/>
                  <a:pt x="806824" y="1035423"/>
                </a:cubicBezTo>
              </a:path>
            </a:pathLst>
          </a:cu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F018253E-4385-C94B-8BEC-730C51975287}"/>
              </a:ext>
            </a:extLst>
          </p:cNvPr>
          <p:cNvSpPr/>
          <p:nvPr/>
        </p:nvSpPr>
        <p:spPr bwMode="auto">
          <a:xfrm>
            <a:off x="6335296" y="5077503"/>
            <a:ext cx="1588161" cy="1040732"/>
          </a:xfrm>
          <a:custGeom>
            <a:avLst/>
            <a:gdLst>
              <a:gd name="connsiteX0" fmla="*/ 0 w 806824"/>
              <a:gd name="connsiteY0" fmla="*/ 0 h 1035423"/>
              <a:gd name="connsiteX1" fmla="*/ 134471 w 806824"/>
              <a:gd name="connsiteY1" fmla="*/ 685800 h 1035423"/>
              <a:gd name="connsiteX2" fmla="*/ 806824 w 806824"/>
              <a:gd name="connsiteY2" fmla="*/ 1035423 h 1035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6824" h="1035423">
                <a:moveTo>
                  <a:pt x="0" y="0"/>
                </a:moveTo>
                <a:cubicBezTo>
                  <a:pt x="0" y="256615"/>
                  <a:pt x="0" y="513230"/>
                  <a:pt x="134471" y="685800"/>
                </a:cubicBezTo>
                <a:cubicBezTo>
                  <a:pt x="268942" y="858370"/>
                  <a:pt x="537883" y="946896"/>
                  <a:pt x="806824" y="1035423"/>
                </a:cubicBezTo>
              </a:path>
            </a:pathLst>
          </a:cu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3" name="Freeform 62">
            <a:extLst>
              <a:ext uri="{FF2B5EF4-FFF2-40B4-BE49-F238E27FC236}">
                <a16:creationId xmlns:a16="http://schemas.microsoft.com/office/drawing/2014/main" id="{B87FD950-98E0-744E-B345-46200AD22EF4}"/>
              </a:ext>
            </a:extLst>
          </p:cNvPr>
          <p:cNvSpPr/>
          <p:nvPr/>
        </p:nvSpPr>
        <p:spPr bwMode="auto">
          <a:xfrm>
            <a:off x="7928829" y="5077503"/>
            <a:ext cx="942923" cy="1040732"/>
          </a:xfrm>
          <a:custGeom>
            <a:avLst/>
            <a:gdLst>
              <a:gd name="connsiteX0" fmla="*/ 0 w 806824"/>
              <a:gd name="connsiteY0" fmla="*/ 0 h 1035423"/>
              <a:gd name="connsiteX1" fmla="*/ 134471 w 806824"/>
              <a:gd name="connsiteY1" fmla="*/ 685800 h 1035423"/>
              <a:gd name="connsiteX2" fmla="*/ 806824 w 806824"/>
              <a:gd name="connsiteY2" fmla="*/ 1035423 h 1035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6824" h="1035423">
                <a:moveTo>
                  <a:pt x="0" y="0"/>
                </a:moveTo>
                <a:cubicBezTo>
                  <a:pt x="0" y="256615"/>
                  <a:pt x="0" y="513230"/>
                  <a:pt x="134471" y="685800"/>
                </a:cubicBezTo>
                <a:cubicBezTo>
                  <a:pt x="268942" y="858370"/>
                  <a:pt x="537883" y="946896"/>
                  <a:pt x="806824" y="1035423"/>
                </a:cubicBezTo>
              </a:path>
            </a:pathLst>
          </a:cu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4" name="Freeform 63">
            <a:extLst>
              <a:ext uri="{FF2B5EF4-FFF2-40B4-BE49-F238E27FC236}">
                <a16:creationId xmlns:a16="http://schemas.microsoft.com/office/drawing/2014/main" id="{5F5A39C4-87D6-B642-8091-5E5327540212}"/>
              </a:ext>
            </a:extLst>
          </p:cNvPr>
          <p:cNvSpPr/>
          <p:nvPr/>
        </p:nvSpPr>
        <p:spPr bwMode="auto">
          <a:xfrm>
            <a:off x="8877123" y="5077503"/>
            <a:ext cx="422937" cy="1040732"/>
          </a:xfrm>
          <a:custGeom>
            <a:avLst/>
            <a:gdLst>
              <a:gd name="connsiteX0" fmla="*/ 0 w 806824"/>
              <a:gd name="connsiteY0" fmla="*/ 0 h 1035423"/>
              <a:gd name="connsiteX1" fmla="*/ 134471 w 806824"/>
              <a:gd name="connsiteY1" fmla="*/ 685800 h 1035423"/>
              <a:gd name="connsiteX2" fmla="*/ 806824 w 806824"/>
              <a:gd name="connsiteY2" fmla="*/ 1035423 h 1035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6824" h="1035423">
                <a:moveTo>
                  <a:pt x="0" y="0"/>
                </a:moveTo>
                <a:cubicBezTo>
                  <a:pt x="0" y="256615"/>
                  <a:pt x="0" y="513230"/>
                  <a:pt x="134471" y="685800"/>
                </a:cubicBezTo>
                <a:cubicBezTo>
                  <a:pt x="268942" y="858370"/>
                  <a:pt x="537883" y="946896"/>
                  <a:pt x="806824" y="1035423"/>
                </a:cubicBezTo>
              </a:path>
            </a:pathLst>
          </a:cu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2E2831B-E7CC-DA4F-B7F0-6C928F3DB1C0}"/>
              </a:ext>
            </a:extLst>
          </p:cNvPr>
          <p:cNvCxnSpPr>
            <a:cxnSpLocks/>
          </p:cNvCxnSpPr>
          <p:nvPr/>
        </p:nvCxnSpPr>
        <p:spPr bwMode="auto">
          <a:xfrm flipV="1">
            <a:off x="4176216" y="4787949"/>
            <a:ext cx="0" cy="165618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EEF4FFF-F31A-664E-8034-2B0988C7755B}"/>
              </a:ext>
            </a:extLst>
          </p:cNvPr>
          <p:cNvCxnSpPr>
            <a:cxnSpLocks/>
          </p:cNvCxnSpPr>
          <p:nvPr/>
        </p:nvCxnSpPr>
        <p:spPr bwMode="auto">
          <a:xfrm>
            <a:off x="4176216" y="6444133"/>
            <a:ext cx="561662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3A7FB5-578B-9942-A490-FD580DB861DB}"/>
              </a:ext>
            </a:extLst>
          </p:cNvPr>
          <p:cNvCxnSpPr/>
          <p:nvPr/>
        </p:nvCxnSpPr>
        <p:spPr bwMode="auto">
          <a:xfrm>
            <a:off x="4176216" y="5077503"/>
            <a:ext cx="5256584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26435CA-3B4A-5142-A258-333250EAD012}"/>
              </a:ext>
            </a:extLst>
          </p:cNvPr>
          <p:cNvCxnSpPr/>
          <p:nvPr/>
        </p:nvCxnSpPr>
        <p:spPr bwMode="auto">
          <a:xfrm>
            <a:off x="4176216" y="6156101"/>
            <a:ext cx="5256584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339AD4F-F104-2F4F-A01C-8307CCD6EA3B}"/>
              </a:ext>
            </a:extLst>
          </p:cNvPr>
          <p:cNvSpPr txBox="1"/>
          <p:nvPr/>
        </p:nvSpPr>
        <p:spPr>
          <a:xfrm>
            <a:off x="3683948" y="4895696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E497251-46ED-B144-B43E-F2608E362B26}"/>
              </a:ext>
            </a:extLst>
          </p:cNvPr>
          <p:cNvSpPr txBox="1"/>
          <p:nvPr/>
        </p:nvSpPr>
        <p:spPr>
          <a:xfrm>
            <a:off x="3621575" y="6259467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0.0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270F3AC5-4C3E-8D49-8060-13A0265CD4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2" t="60489" r="66098" b="26847"/>
          <a:stretch/>
        </p:blipFill>
        <p:spPr>
          <a:xfrm>
            <a:off x="3221566" y="5955998"/>
            <a:ext cx="592922" cy="40020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6856C8F-C9AB-C542-A4F5-B7B45E1B73E7}"/>
              </a:ext>
            </a:extLst>
          </p:cNvPr>
          <p:cNvCxnSpPr>
            <a:stCxn id="61" idx="0"/>
          </p:cNvCxnSpPr>
          <p:nvPr/>
        </p:nvCxnSpPr>
        <p:spPr bwMode="auto">
          <a:xfrm flipH="1">
            <a:off x="5727223" y="5077503"/>
            <a:ext cx="5372" cy="18090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0" name="Picture 69">
            <a:extLst>
              <a:ext uri="{FF2B5EF4-FFF2-40B4-BE49-F238E27FC236}">
                <a16:creationId xmlns:a16="http://schemas.microsoft.com/office/drawing/2014/main" id="{2B90B30A-7A96-7C4F-A2D2-0827532E6B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1628" r="46111" b="30138"/>
          <a:stretch/>
        </p:blipFill>
        <p:spPr>
          <a:xfrm>
            <a:off x="5599057" y="6755717"/>
            <a:ext cx="194914" cy="2602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66A4AA2-0065-5946-8F29-DB3E98058B70}"/>
              </a:ext>
            </a:extLst>
          </p:cNvPr>
          <p:cNvSpPr txBox="1"/>
          <p:nvPr/>
        </p:nvSpPr>
        <p:spPr>
          <a:xfrm>
            <a:off x="6525491" y="2759825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???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8828C70-13FE-C04A-A73F-762C5991965A}"/>
              </a:ext>
            </a:extLst>
          </p:cNvPr>
          <p:cNvSpPr txBox="1"/>
          <p:nvPr/>
        </p:nvSpPr>
        <p:spPr>
          <a:xfrm>
            <a:off x="495075" y="5678347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[Bjork, 1994]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661AEF0-3580-8548-A0D6-FC9DB2C09912}"/>
              </a:ext>
            </a:extLst>
          </p:cNvPr>
          <p:cNvSpPr txBox="1"/>
          <p:nvPr/>
        </p:nvSpPr>
        <p:spPr>
          <a:xfrm>
            <a:off x="342929" y="5263396"/>
            <a:ext cx="2173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“desirable difficulty”</a:t>
            </a:r>
          </a:p>
        </p:txBody>
      </p:sp>
    </p:spTree>
    <p:extLst>
      <p:ext uri="{BB962C8B-B14F-4D97-AF65-F5344CB8AC3E}">
        <p14:creationId xmlns:p14="http://schemas.microsoft.com/office/powerpoint/2010/main" val="28244509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1" grpId="0" animBg="1"/>
      <p:bldP spid="62" grpId="0" animBg="1"/>
      <p:bldP spid="63" grpId="0" animBg="1"/>
      <p:bldP spid="64" grpId="0" animBg="1"/>
      <p:bldP spid="12" grpId="0"/>
      <p:bldP spid="6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356829"/>
            <a:ext cx="9070975" cy="553998"/>
          </a:xfrm>
        </p:spPr>
        <p:txBody>
          <a:bodyPr>
            <a:spAutoFit/>
          </a:bodyPr>
          <a:lstStyle/>
          <a:p>
            <a:pPr eaLnBrk="1"/>
            <a:r>
              <a:rPr lang="en-US" sz="3600" dirty="0">
                <a:latin typeface="Calibri"/>
              </a:rPr>
              <a:t>Spaced repetition: Threshold Heuristic</a:t>
            </a: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89AF70C-CF62-3949-A0E8-7B478CE69687}" type="slidenum">
              <a:rPr lang="fi-FI"/>
              <a:pPr/>
              <a:t>16</a:t>
            </a:fld>
            <a:endParaRPr lang="fi-FI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5F39CD-624D-1142-A23E-BC3959521233}"/>
              </a:ext>
            </a:extLst>
          </p:cNvPr>
          <p:cNvSpPr/>
          <p:nvPr/>
        </p:nvSpPr>
        <p:spPr>
          <a:xfrm>
            <a:off x="575816" y="1547589"/>
            <a:ext cx="1368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Calibri"/>
              </a:rPr>
              <a:t>Agent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0E5066-1BE6-BB4E-8E5E-23BCE6D4A5D3}"/>
              </a:ext>
            </a:extLst>
          </p:cNvPr>
          <p:cNvSpPr/>
          <p:nvPr/>
        </p:nvSpPr>
        <p:spPr>
          <a:xfrm>
            <a:off x="4788471" y="1529751"/>
            <a:ext cx="2681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Calibri"/>
              </a:rPr>
              <a:t>Environment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338842-2F8B-DD46-A8CA-96DAEEF88188}"/>
              </a:ext>
            </a:extLst>
          </p:cNvPr>
          <p:cNvSpPr/>
          <p:nvPr/>
        </p:nvSpPr>
        <p:spPr>
          <a:xfrm>
            <a:off x="3954931" y="3711663"/>
            <a:ext cx="1224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charset="0"/>
              </a:rPr>
              <a:t>Learner</a:t>
            </a:r>
            <a:endParaRPr lang="en-US" sz="2000" b="1" dirty="0"/>
          </a:p>
        </p:txBody>
      </p:sp>
      <p:pic>
        <p:nvPicPr>
          <p:cNvPr id="26" name="Picture 6" descr="Image result for student icon duolingo">
            <a:extLst>
              <a:ext uri="{FF2B5EF4-FFF2-40B4-BE49-F238E27FC236}">
                <a16:creationId xmlns:a16="http://schemas.microsoft.com/office/drawing/2014/main" id="{7AB9F588-6258-5645-A283-1DD222B79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16" y="2441974"/>
            <a:ext cx="1422594" cy="153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9B05CC4-56CF-9740-98CF-87E206DF9265}"/>
              </a:ext>
            </a:extLst>
          </p:cNvPr>
          <p:cNvSpPr/>
          <p:nvPr/>
        </p:nvSpPr>
        <p:spPr>
          <a:xfrm>
            <a:off x="100337" y="4080063"/>
            <a:ext cx="24917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charset="0"/>
              </a:rPr>
              <a:t>Online learning platform</a:t>
            </a:r>
            <a:endParaRPr lang="en-US" sz="2000" b="1" dirty="0"/>
          </a:p>
        </p:txBody>
      </p:sp>
      <p:pic>
        <p:nvPicPr>
          <p:cNvPr id="28" name="Picture 10" descr="Image result for learner studying icon computer">
            <a:extLst>
              <a:ext uri="{FF2B5EF4-FFF2-40B4-BE49-F238E27FC236}">
                <a16:creationId xmlns:a16="http://schemas.microsoft.com/office/drawing/2014/main" id="{0370F78A-0909-BF4B-8411-98A6257C1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216" y="2623180"/>
            <a:ext cx="1002851" cy="100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ight Arrow 37">
            <a:extLst>
              <a:ext uri="{FF2B5EF4-FFF2-40B4-BE49-F238E27FC236}">
                <a16:creationId xmlns:a16="http://schemas.microsoft.com/office/drawing/2014/main" id="{7AACBF0F-64D6-CE4F-A1B3-8B09BCDEAD09}"/>
              </a:ext>
            </a:extLst>
          </p:cNvPr>
          <p:cNvSpPr/>
          <p:nvPr/>
        </p:nvSpPr>
        <p:spPr bwMode="auto">
          <a:xfrm>
            <a:off x="2953128" y="2827374"/>
            <a:ext cx="504056" cy="50405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5672D5D-F369-4348-AE92-219BD55B6C03}"/>
              </a:ext>
            </a:extLst>
          </p:cNvPr>
          <p:cNvCxnSpPr/>
          <p:nvPr/>
        </p:nvCxnSpPr>
        <p:spPr>
          <a:xfrm>
            <a:off x="5433296" y="3331430"/>
            <a:ext cx="383487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B4371078-350B-5049-8D8C-7ECEBE8847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6" t="42470" r="40812" b="39768"/>
          <a:stretch/>
        </p:blipFill>
        <p:spPr>
          <a:xfrm>
            <a:off x="6301372" y="3423156"/>
            <a:ext cx="387009" cy="242353"/>
          </a:xfrm>
          <a:prstGeom prst="rect">
            <a:avLst/>
          </a:prstGeom>
          <a:ln w="38100">
            <a:noFill/>
          </a:ln>
        </p:spPr>
      </p:pic>
      <p:pic>
        <p:nvPicPr>
          <p:cNvPr id="43" name="Image" descr="Image">
            <a:extLst>
              <a:ext uri="{FF2B5EF4-FFF2-40B4-BE49-F238E27FC236}">
                <a16:creationId xmlns:a16="http://schemas.microsoft.com/office/drawing/2014/main" id="{1EFA717B-E411-284D-988F-F0355F3DEA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522606" y="3446870"/>
            <a:ext cx="368189" cy="194924"/>
          </a:xfrm>
          <a:prstGeom prst="rect">
            <a:avLst/>
          </a:prstGeom>
          <a:ln w="38100">
            <a:noFill/>
            <a:miter lim="400000"/>
          </a:ln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B7262A4-2D2F-D847-B4A4-D649B22C9A4D}"/>
              </a:ext>
            </a:extLst>
          </p:cNvPr>
          <p:cNvCxnSpPr/>
          <p:nvPr/>
        </p:nvCxnSpPr>
        <p:spPr>
          <a:xfrm>
            <a:off x="6847332" y="3513435"/>
            <a:ext cx="48863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352D17EF-C957-A246-AF0F-8B202D88E618}"/>
              </a:ext>
            </a:extLst>
          </p:cNvPr>
          <p:cNvCxnSpPr/>
          <p:nvPr/>
        </p:nvCxnSpPr>
        <p:spPr>
          <a:xfrm>
            <a:off x="5616376" y="3185208"/>
            <a:ext cx="0" cy="146222"/>
          </a:xfrm>
          <a:prstGeom prst="straightConnector1">
            <a:avLst/>
          </a:prstGeom>
          <a:ln w="38100">
            <a:solidFill>
              <a:srgbClr val="008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21D17FD-AA9A-A147-B712-7DBAC7C7BDEA}"/>
              </a:ext>
            </a:extLst>
          </p:cNvPr>
          <p:cNvCxnSpPr/>
          <p:nvPr/>
        </p:nvCxnSpPr>
        <p:spPr>
          <a:xfrm>
            <a:off x="9000752" y="3185208"/>
            <a:ext cx="0" cy="146222"/>
          </a:xfrm>
          <a:prstGeom prst="straightConnector1">
            <a:avLst/>
          </a:prstGeom>
          <a:ln w="38100">
            <a:solidFill>
              <a:srgbClr val="008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DDD6349-AF93-7048-B580-C36A691B0849}"/>
              </a:ext>
            </a:extLst>
          </p:cNvPr>
          <p:cNvCxnSpPr/>
          <p:nvPr/>
        </p:nvCxnSpPr>
        <p:spPr>
          <a:xfrm>
            <a:off x="6480472" y="3185208"/>
            <a:ext cx="0" cy="146222"/>
          </a:xfrm>
          <a:prstGeom prst="straightConnector1">
            <a:avLst/>
          </a:prstGeom>
          <a:ln w="38100">
            <a:solidFill>
              <a:srgbClr val="FF25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C6A3E86-8483-AB48-A505-B2F91D829573}"/>
              </a:ext>
            </a:extLst>
          </p:cNvPr>
          <p:cNvCxnSpPr/>
          <p:nvPr/>
        </p:nvCxnSpPr>
        <p:spPr>
          <a:xfrm>
            <a:off x="8016335" y="3185208"/>
            <a:ext cx="0" cy="146222"/>
          </a:xfrm>
          <a:prstGeom prst="straightConnector1">
            <a:avLst/>
          </a:prstGeom>
          <a:ln w="38100">
            <a:solidFill>
              <a:srgbClr val="FF25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BABDCB5-35AA-4D44-9460-58AA489B82B9}"/>
              </a:ext>
            </a:extLst>
          </p:cNvPr>
          <p:cNvCxnSpPr/>
          <p:nvPr/>
        </p:nvCxnSpPr>
        <p:spPr>
          <a:xfrm>
            <a:off x="8656587" y="3185208"/>
            <a:ext cx="0" cy="146222"/>
          </a:xfrm>
          <a:prstGeom prst="straightConnector1">
            <a:avLst/>
          </a:prstGeom>
          <a:ln w="38100">
            <a:solidFill>
              <a:srgbClr val="FF25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id="{8BE7B06C-F552-6247-9DE6-CFC4E506E0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6" t="42470" r="40812" b="39768"/>
          <a:stretch/>
        </p:blipFill>
        <p:spPr>
          <a:xfrm>
            <a:off x="5200095" y="2811848"/>
            <a:ext cx="387009" cy="242353"/>
          </a:xfrm>
          <a:prstGeom prst="rect">
            <a:avLst/>
          </a:prstGeom>
          <a:ln w="38100">
            <a:noFill/>
          </a:ln>
        </p:spPr>
      </p:pic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605433C9-02CE-DD41-80F9-4DED66C747D6}"/>
              </a:ext>
            </a:extLst>
          </p:cNvPr>
          <p:cNvCxnSpPr/>
          <p:nvPr/>
        </p:nvCxnSpPr>
        <p:spPr>
          <a:xfrm>
            <a:off x="6912520" y="3188133"/>
            <a:ext cx="0" cy="146222"/>
          </a:xfrm>
          <a:prstGeom prst="straightConnector1">
            <a:avLst/>
          </a:prstGeom>
          <a:ln w="38100">
            <a:solidFill>
              <a:srgbClr val="008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 2">
            <a:extLst>
              <a:ext uri="{FF2B5EF4-FFF2-40B4-BE49-F238E27FC236}">
                <a16:creationId xmlns:a16="http://schemas.microsoft.com/office/drawing/2014/main" id="{286D5631-B40C-0C45-B6B0-9C6656114688}"/>
              </a:ext>
            </a:extLst>
          </p:cNvPr>
          <p:cNvSpPr/>
          <p:nvPr/>
        </p:nvSpPr>
        <p:spPr bwMode="auto">
          <a:xfrm>
            <a:off x="5634990" y="2483612"/>
            <a:ext cx="806824" cy="517712"/>
          </a:xfrm>
          <a:custGeom>
            <a:avLst/>
            <a:gdLst>
              <a:gd name="connsiteX0" fmla="*/ 0 w 806824"/>
              <a:gd name="connsiteY0" fmla="*/ 0 h 1035423"/>
              <a:gd name="connsiteX1" fmla="*/ 134471 w 806824"/>
              <a:gd name="connsiteY1" fmla="*/ 685800 h 1035423"/>
              <a:gd name="connsiteX2" fmla="*/ 806824 w 806824"/>
              <a:gd name="connsiteY2" fmla="*/ 1035423 h 1035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6824" h="1035423">
                <a:moveTo>
                  <a:pt x="0" y="0"/>
                </a:moveTo>
                <a:cubicBezTo>
                  <a:pt x="0" y="256615"/>
                  <a:pt x="0" y="513230"/>
                  <a:pt x="134471" y="685800"/>
                </a:cubicBezTo>
                <a:cubicBezTo>
                  <a:pt x="268942" y="858370"/>
                  <a:pt x="537883" y="946896"/>
                  <a:pt x="806824" y="1035423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7FA1AAEA-D299-FE40-89E6-3108F64FA3F2}"/>
              </a:ext>
            </a:extLst>
          </p:cNvPr>
          <p:cNvSpPr/>
          <p:nvPr/>
        </p:nvSpPr>
        <p:spPr bwMode="auto">
          <a:xfrm>
            <a:off x="6427335" y="2463860"/>
            <a:ext cx="419997" cy="517712"/>
          </a:xfrm>
          <a:custGeom>
            <a:avLst/>
            <a:gdLst>
              <a:gd name="connsiteX0" fmla="*/ 0 w 806824"/>
              <a:gd name="connsiteY0" fmla="*/ 0 h 1035423"/>
              <a:gd name="connsiteX1" fmla="*/ 134471 w 806824"/>
              <a:gd name="connsiteY1" fmla="*/ 685800 h 1035423"/>
              <a:gd name="connsiteX2" fmla="*/ 806824 w 806824"/>
              <a:gd name="connsiteY2" fmla="*/ 1035423 h 1035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6824" h="1035423">
                <a:moveTo>
                  <a:pt x="0" y="0"/>
                </a:moveTo>
                <a:cubicBezTo>
                  <a:pt x="0" y="256615"/>
                  <a:pt x="0" y="513230"/>
                  <a:pt x="134471" y="685800"/>
                </a:cubicBezTo>
                <a:cubicBezTo>
                  <a:pt x="268942" y="858370"/>
                  <a:pt x="537883" y="946896"/>
                  <a:pt x="806824" y="1035423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F018253E-4385-C94B-8BEC-730C51975287}"/>
              </a:ext>
            </a:extLst>
          </p:cNvPr>
          <p:cNvSpPr/>
          <p:nvPr/>
        </p:nvSpPr>
        <p:spPr bwMode="auto">
          <a:xfrm>
            <a:off x="6899659" y="2470281"/>
            <a:ext cx="1116676" cy="517712"/>
          </a:xfrm>
          <a:custGeom>
            <a:avLst/>
            <a:gdLst>
              <a:gd name="connsiteX0" fmla="*/ 0 w 806824"/>
              <a:gd name="connsiteY0" fmla="*/ 0 h 1035423"/>
              <a:gd name="connsiteX1" fmla="*/ 134471 w 806824"/>
              <a:gd name="connsiteY1" fmla="*/ 685800 h 1035423"/>
              <a:gd name="connsiteX2" fmla="*/ 806824 w 806824"/>
              <a:gd name="connsiteY2" fmla="*/ 1035423 h 1035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6824" h="1035423">
                <a:moveTo>
                  <a:pt x="0" y="0"/>
                </a:moveTo>
                <a:cubicBezTo>
                  <a:pt x="0" y="256615"/>
                  <a:pt x="0" y="513230"/>
                  <a:pt x="134471" y="685800"/>
                </a:cubicBezTo>
                <a:cubicBezTo>
                  <a:pt x="268942" y="858370"/>
                  <a:pt x="537883" y="946896"/>
                  <a:pt x="806824" y="1035423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3" name="Freeform 62">
            <a:extLst>
              <a:ext uri="{FF2B5EF4-FFF2-40B4-BE49-F238E27FC236}">
                <a16:creationId xmlns:a16="http://schemas.microsoft.com/office/drawing/2014/main" id="{B87FD950-98E0-744E-B345-46200AD22EF4}"/>
              </a:ext>
            </a:extLst>
          </p:cNvPr>
          <p:cNvSpPr/>
          <p:nvPr/>
        </p:nvSpPr>
        <p:spPr bwMode="auto">
          <a:xfrm>
            <a:off x="7993594" y="2459348"/>
            <a:ext cx="662993" cy="517712"/>
          </a:xfrm>
          <a:custGeom>
            <a:avLst/>
            <a:gdLst>
              <a:gd name="connsiteX0" fmla="*/ 0 w 806824"/>
              <a:gd name="connsiteY0" fmla="*/ 0 h 1035423"/>
              <a:gd name="connsiteX1" fmla="*/ 134471 w 806824"/>
              <a:gd name="connsiteY1" fmla="*/ 685800 h 1035423"/>
              <a:gd name="connsiteX2" fmla="*/ 806824 w 806824"/>
              <a:gd name="connsiteY2" fmla="*/ 1035423 h 1035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6824" h="1035423">
                <a:moveTo>
                  <a:pt x="0" y="0"/>
                </a:moveTo>
                <a:cubicBezTo>
                  <a:pt x="0" y="256615"/>
                  <a:pt x="0" y="513230"/>
                  <a:pt x="134471" y="685800"/>
                </a:cubicBezTo>
                <a:cubicBezTo>
                  <a:pt x="268942" y="858370"/>
                  <a:pt x="537883" y="946896"/>
                  <a:pt x="806824" y="1035423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4" name="Freeform 63">
            <a:extLst>
              <a:ext uri="{FF2B5EF4-FFF2-40B4-BE49-F238E27FC236}">
                <a16:creationId xmlns:a16="http://schemas.microsoft.com/office/drawing/2014/main" id="{5F5A39C4-87D6-B642-8091-5E5327540212}"/>
              </a:ext>
            </a:extLst>
          </p:cNvPr>
          <p:cNvSpPr/>
          <p:nvPr/>
        </p:nvSpPr>
        <p:spPr bwMode="auto">
          <a:xfrm>
            <a:off x="8656588" y="2448493"/>
            <a:ext cx="297378" cy="517712"/>
          </a:xfrm>
          <a:custGeom>
            <a:avLst/>
            <a:gdLst>
              <a:gd name="connsiteX0" fmla="*/ 0 w 806824"/>
              <a:gd name="connsiteY0" fmla="*/ 0 h 1035423"/>
              <a:gd name="connsiteX1" fmla="*/ 134471 w 806824"/>
              <a:gd name="connsiteY1" fmla="*/ 685800 h 1035423"/>
              <a:gd name="connsiteX2" fmla="*/ 806824 w 806824"/>
              <a:gd name="connsiteY2" fmla="*/ 1035423 h 1035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6824" h="1035423">
                <a:moveTo>
                  <a:pt x="0" y="0"/>
                </a:moveTo>
                <a:cubicBezTo>
                  <a:pt x="0" y="256615"/>
                  <a:pt x="0" y="513230"/>
                  <a:pt x="134471" y="685800"/>
                </a:cubicBezTo>
                <a:cubicBezTo>
                  <a:pt x="268942" y="858370"/>
                  <a:pt x="537883" y="946896"/>
                  <a:pt x="806824" y="1035423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81ED30AF-0D85-4046-8BD4-0228F0D691E0}"/>
              </a:ext>
            </a:extLst>
          </p:cNvPr>
          <p:cNvSpPr/>
          <p:nvPr/>
        </p:nvSpPr>
        <p:spPr bwMode="auto">
          <a:xfrm>
            <a:off x="4579741" y="5077503"/>
            <a:ext cx="1147482" cy="1040732"/>
          </a:xfrm>
          <a:custGeom>
            <a:avLst/>
            <a:gdLst>
              <a:gd name="connsiteX0" fmla="*/ 0 w 806824"/>
              <a:gd name="connsiteY0" fmla="*/ 0 h 1035423"/>
              <a:gd name="connsiteX1" fmla="*/ 134471 w 806824"/>
              <a:gd name="connsiteY1" fmla="*/ 685800 h 1035423"/>
              <a:gd name="connsiteX2" fmla="*/ 806824 w 806824"/>
              <a:gd name="connsiteY2" fmla="*/ 1035423 h 1035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6824" h="1035423">
                <a:moveTo>
                  <a:pt x="0" y="0"/>
                </a:moveTo>
                <a:cubicBezTo>
                  <a:pt x="0" y="256615"/>
                  <a:pt x="0" y="513230"/>
                  <a:pt x="134471" y="685800"/>
                </a:cubicBezTo>
                <a:cubicBezTo>
                  <a:pt x="268942" y="858370"/>
                  <a:pt x="537883" y="946896"/>
                  <a:pt x="806824" y="1035423"/>
                </a:cubicBezTo>
              </a:path>
            </a:pathLst>
          </a:cu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5" name="Freeform 64">
            <a:extLst>
              <a:ext uri="{FF2B5EF4-FFF2-40B4-BE49-F238E27FC236}">
                <a16:creationId xmlns:a16="http://schemas.microsoft.com/office/drawing/2014/main" id="{BDDCDA15-C812-3D45-8CDF-330984D257F3}"/>
              </a:ext>
            </a:extLst>
          </p:cNvPr>
          <p:cNvSpPr/>
          <p:nvPr/>
        </p:nvSpPr>
        <p:spPr bwMode="auto">
          <a:xfrm>
            <a:off x="5732595" y="5077503"/>
            <a:ext cx="597329" cy="1040732"/>
          </a:xfrm>
          <a:custGeom>
            <a:avLst/>
            <a:gdLst>
              <a:gd name="connsiteX0" fmla="*/ 0 w 806824"/>
              <a:gd name="connsiteY0" fmla="*/ 0 h 1035423"/>
              <a:gd name="connsiteX1" fmla="*/ 134471 w 806824"/>
              <a:gd name="connsiteY1" fmla="*/ 685800 h 1035423"/>
              <a:gd name="connsiteX2" fmla="*/ 806824 w 806824"/>
              <a:gd name="connsiteY2" fmla="*/ 1035423 h 1035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6824" h="1035423">
                <a:moveTo>
                  <a:pt x="0" y="0"/>
                </a:moveTo>
                <a:cubicBezTo>
                  <a:pt x="0" y="256615"/>
                  <a:pt x="0" y="513230"/>
                  <a:pt x="134471" y="685800"/>
                </a:cubicBezTo>
                <a:cubicBezTo>
                  <a:pt x="268942" y="858370"/>
                  <a:pt x="537883" y="946896"/>
                  <a:pt x="806824" y="1035423"/>
                </a:cubicBezTo>
              </a:path>
            </a:pathLst>
          </a:cu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361B85FE-23A5-0648-8E16-80D8A09038F8}"/>
              </a:ext>
            </a:extLst>
          </p:cNvPr>
          <p:cNvSpPr/>
          <p:nvPr/>
        </p:nvSpPr>
        <p:spPr bwMode="auto">
          <a:xfrm>
            <a:off x="6335296" y="5077503"/>
            <a:ext cx="1588161" cy="1040732"/>
          </a:xfrm>
          <a:custGeom>
            <a:avLst/>
            <a:gdLst>
              <a:gd name="connsiteX0" fmla="*/ 0 w 806824"/>
              <a:gd name="connsiteY0" fmla="*/ 0 h 1035423"/>
              <a:gd name="connsiteX1" fmla="*/ 134471 w 806824"/>
              <a:gd name="connsiteY1" fmla="*/ 685800 h 1035423"/>
              <a:gd name="connsiteX2" fmla="*/ 806824 w 806824"/>
              <a:gd name="connsiteY2" fmla="*/ 1035423 h 1035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6824" h="1035423">
                <a:moveTo>
                  <a:pt x="0" y="0"/>
                </a:moveTo>
                <a:cubicBezTo>
                  <a:pt x="0" y="256615"/>
                  <a:pt x="0" y="513230"/>
                  <a:pt x="134471" y="685800"/>
                </a:cubicBezTo>
                <a:cubicBezTo>
                  <a:pt x="268942" y="858370"/>
                  <a:pt x="537883" y="946896"/>
                  <a:pt x="806824" y="1035423"/>
                </a:cubicBezTo>
              </a:path>
            </a:pathLst>
          </a:cu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E8FA8B09-1F16-6D47-8C93-02D204314B2D}"/>
              </a:ext>
            </a:extLst>
          </p:cNvPr>
          <p:cNvSpPr/>
          <p:nvPr/>
        </p:nvSpPr>
        <p:spPr bwMode="auto">
          <a:xfrm>
            <a:off x="7928829" y="5077503"/>
            <a:ext cx="942923" cy="1040732"/>
          </a:xfrm>
          <a:custGeom>
            <a:avLst/>
            <a:gdLst>
              <a:gd name="connsiteX0" fmla="*/ 0 w 806824"/>
              <a:gd name="connsiteY0" fmla="*/ 0 h 1035423"/>
              <a:gd name="connsiteX1" fmla="*/ 134471 w 806824"/>
              <a:gd name="connsiteY1" fmla="*/ 685800 h 1035423"/>
              <a:gd name="connsiteX2" fmla="*/ 806824 w 806824"/>
              <a:gd name="connsiteY2" fmla="*/ 1035423 h 1035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6824" h="1035423">
                <a:moveTo>
                  <a:pt x="0" y="0"/>
                </a:moveTo>
                <a:cubicBezTo>
                  <a:pt x="0" y="256615"/>
                  <a:pt x="0" y="513230"/>
                  <a:pt x="134471" y="685800"/>
                </a:cubicBezTo>
                <a:cubicBezTo>
                  <a:pt x="268942" y="858370"/>
                  <a:pt x="537883" y="946896"/>
                  <a:pt x="806824" y="1035423"/>
                </a:cubicBezTo>
              </a:path>
            </a:pathLst>
          </a:cu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8" name="Freeform 67">
            <a:extLst>
              <a:ext uri="{FF2B5EF4-FFF2-40B4-BE49-F238E27FC236}">
                <a16:creationId xmlns:a16="http://schemas.microsoft.com/office/drawing/2014/main" id="{611B2867-5C84-3546-8D40-97F805F30396}"/>
              </a:ext>
            </a:extLst>
          </p:cNvPr>
          <p:cNvSpPr/>
          <p:nvPr/>
        </p:nvSpPr>
        <p:spPr bwMode="auto">
          <a:xfrm>
            <a:off x="8877123" y="5077503"/>
            <a:ext cx="422937" cy="1040732"/>
          </a:xfrm>
          <a:custGeom>
            <a:avLst/>
            <a:gdLst>
              <a:gd name="connsiteX0" fmla="*/ 0 w 806824"/>
              <a:gd name="connsiteY0" fmla="*/ 0 h 1035423"/>
              <a:gd name="connsiteX1" fmla="*/ 134471 w 806824"/>
              <a:gd name="connsiteY1" fmla="*/ 685800 h 1035423"/>
              <a:gd name="connsiteX2" fmla="*/ 806824 w 806824"/>
              <a:gd name="connsiteY2" fmla="*/ 1035423 h 1035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6824" h="1035423">
                <a:moveTo>
                  <a:pt x="0" y="0"/>
                </a:moveTo>
                <a:cubicBezTo>
                  <a:pt x="0" y="256615"/>
                  <a:pt x="0" y="513230"/>
                  <a:pt x="134471" y="685800"/>
                </a:cubicBezTo>
                <a:cubicBezTo>
                  <a:pt x="268942" y="858370"/>
                  <a:pt x="537883" y="946896"/>
                  <a:pt x="806824" y="1035423"/>
                </a:cubicBezTo>
              </a:path>
            </a:pathLst>
          </a:cu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B2CA120C-739D-D742-90AD-4228DC3198BF}"/>
              </a:ext>
            </a:extLst>
          </p:cNvPr>
          <p:cNvCxnSpPr>
            <a:cxnSpLocks/>
          </p:cNvCxnSpPr>
          <p:nvPr/>
        </p:nvCxnSpPr>
        <p:spPr bwMode="auto">
          <a:xfrm flipV="1">
            <a:off x="4176216" y="4787949"/>
            <a:ext cx="0" cy="165618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CCAE10E1-612D-0A4D-9905-04EE3C71AE60}"/>
              </a:ext>
            </a:extLst>
          </p:cNvPr>
          <p:cNvCxnSpPr>
            <a:cxnSpLocks/>
          </p:cNvCxnSpPr>
          <p:nvPr/>
        </p:nvCxnSpPr>
        <p:spPr bwMode="auto">
          <a:xfrm>
            <a:off x="4176216" y="6444133"/>
            <a:ext cx="561662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4A24E5D-BC50-2D49-8F15-1B947F16E7F4}"/>
              </a:ext>
            </a:extLst>
          </p:cNvPr>
          <p:cNvCxnSpPr/>
          <p:nvPr/>
        </p:nvCxnSpPr>
        <p:spPr bwMode="auto">
          <a:xfrm>
            <a:off x="4176216" y="5077503"/>
            <a:ext cx="5256584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23DE929-FD14-574D-AD2B-B33407E4CFAD}"/>
              </a:ext>
            </a:extLst>
          </p:cNvPr>
          <p:cNvCxnSpPr/>
          <p:nvPr/>
        </p:nvCxnSpPr>
        <p:spPr bwMode="auto">
          <a:xfrm>
            <a:off x="4176216" y="6156101"/>
            <a:ext cx="5256584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084B534E-B2FF-C643-B5FB-C77653125C0B}"/>
              </a:ext>
            </a:extLst>
          </p:cNvPr>
          <p:cNvSpPr txBox="1"/>
          <p:nvPr/>
        </p:nvSpPr>
        <p:spPr>
          <a:xfrm>
            <a:off x="3683948" y="4895696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1.0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9BDEA73-7125-B640-A594-8ABE12BD9C40}"/>
              </a:ext>
            </a:extLst>
          </p:cNvPr>
          <p:cNvSpPr txBox="1"/>
          <p:nvPr/>
        </p:nvSpPr>
        <p:spPr>
          <a:xfrm>
            <a:off x="3621575" y="6259467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0.0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4353C801-64C1-1D47-983B-8F0905BAF6B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2" t="60489" r="66098" b="26847"/>
          <a:stretch/>
        </p:blipFill>
        <p:spPr>
          <a:xfrm>
            <a:off x="3553462" y="5863945"/>
            <a:ext cx="592922" cy="400205"/>
          </a:xfrm>
          <a:prstGeom prst="rect">
            <a:avLst/>
          </a:prstGeom>
        </p:spPr>
      </p:pic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E315EB4-EA72-0140-B54F-67E4468F99A2}"/>
              </a:ext>
            </a:extLst>
          </p:cNvPr>
          <p:cNvCxnSpPr>
            <a:stCxn id="65" idx="0"/>
          </p:cNvCxnSpPr>
          <p:nvPr/>
        </p:nvCxnSpPr>
        <p:spPr bwMode="auto">
          <a:xfrm flipH="1">
            <a:off x="5727223" y="5077503"/>
            <a:ext cx="5372" cy="18090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7" name="Picture 76">
            <a:extLst>
              <a:ext uri="{FF2B5EF4-FFF2-40B4-BE49-F238E27FC236}">
                <a16:creationId xmlns:a16="http://schemas.microsoft.com/office/drawing/2014/main" id="{691B78A1-3C16-894F-B190-D9188234A5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1628" r="46111" b="30138"/>
          <a:stretch/>
        </p:blipFill>
        <p:spPr>
          <a:xfrm>
            <a:off x="5599057" y="6755717"/>
            <a:ext cx="194914" cy="26022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6E2A8176-0760-924E-B118-4D9EC18E8B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1" t="59155" r="43729" b="28376"/>
          <a:stretch/>
        </p:blipFill>
        <p:spPr>
          <a:xfrm>
            <a:off x="521178" y="6444133"/>
            <a:ext cx="1500016" cy="350666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E4E8D5CC-E3EC-9C48-9F0D-BF72E1E9DA63}"/>
              </a:ext>
            </a:extLst>
          </p:cNvPr>
          <p:cNvSpPr txBox="1"/>
          <p:nvPr/>
        </p:nvSpPr>
        <p:spPr>
          <a:xfrm>
            <a:off x="495075" y="5678347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[Bjork, 1994]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D5FEB82-C404-2F40-92D3-0EEC32569C8F}"/>
              </a:ext>
            </a:extLst>
          </p:cNvPr>
          <p:cNvSpPr txBox="1"/>
          <p:nvPr/>
        </p:nvSpPr>
        <p:spPr>
          <a:xfrm>
            <a:off x="342929" y="5263396"/>
            <a:ext cx="2173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“desirable difficulty”</a:t>
            </a:r>
          </a:p>
        </p:txBody>
      </p:sp>
    </p:spTree>
    <p:extLst>
      <p:ext uri="{BB962C8B-B14F-4D97-AF65-F5344CB8AC3E}">
        <p14:creationId xmlns:p14="http://schemas.microsoft.com/office/powerpoint/2010/main" val="96142696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356829"/>
            <a:ext cx="9070975" cy="553998"/>
          </a:xfrm>
        </p:spPr>
        <p:txBody>
          <a:bodyPr>
            <a:spAutoFit/>
          </a:bodyPr>
          <a:lstStyle/>
          <a:p>
            <a:pPr eaLnBrk="1"/>
            <a:r>
              <a:rPr lang="en-US" sz="3600" i="1" dirty="0">
                <a:latin typeface="Calibri"/>
              </a:rPr>
              <a:t>Optimizing</a:t>
            </a:r>
            <a:r>
              <a:rPr lang="en-US" sz="3600" dirty="0">
                <a:latin typeface="Calibri"/>
              </a:rPr>
              <a:t> spacing between repetition</a:t>
            </a: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89AF70C-CF62-3949-A0E8-7B478CE69687}" type="slidenum">
              <a:rPr lang="fi-FI"/>
              <a:pPr/>
              <a:t>17</a:t>
            </a:fld>
            <a:endParaRPr lang="fi-FI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5F39CD-624D-1142-A23E-BC3959521233}"/>
              </a:ext>
            </a:extLst>
          </p:cNvPr>
          <p:cNvSpPr/>
          <p:nvPr/>
        </p:nvSpPr>
        <p:spPr>
          <a:xfrm>
            <a:off x="575816" y="1547589"/>
            <a:ext cx="1368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Calibri"/>
              </a:rPr>
              <a:t>Agent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B2900E0-4F81-EC43-B3E4-68C652B77E87}"/>
              </a:ext>
            </a:extLst>
          </p:cNvPr>
          <p:cNvSpPr/>
          <p:nvPr/>
        </p:nvSpPr>
        <p:spPr>
          <a:xfrm>
            <a:off x="391703" y="5075981"/>
            <a:ext cx="93450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Calibri"/>
              </a:rPr>
              <a:t>When to review to maximize recall probability?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0E5066-1BE6-BB4E-8E5E-23BCE6D4A5D3}"/>
              </a:ext>
            </a:extLst>
          </p:cNvPr>
          <p:cNvSpPr/>
          <p:nvPr/>
        </p:nvSpPr>
        <p:spPr>
          <a:xfrm>
            <a:off x="4788471" y="1529751"/>
            <a:ext cx="2681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Calibri"/>
              </a:rPr>
              <a:t>Environment</a:t>
            </a: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04365805-2DC8-E84B-BE38-79D991567645}"/>
              </a:ext>
            </a:extLst>
          </p:cNvPr>
          <p:cNvSpPr/>
          <p:nvPr/>
        </p:nvSpPr>
        <p:spPr bwMode="auto">
          <a:xfrm rot="16200000">
            <a:off x="1842113" y="4171824"/>
            <a:ext cx="235622" cy="3136443"/>
          </a:xfrm>
          <a:prstGeom prst="lef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D14360D-57DE-4743-BE8C-8A74EB434A9D}"/>
              </a:ext>
            </a:extLst>
          </p:cNvPr>
          <p:cNvSpPr/>
          <p:nvPr/>
        </p:nvSpPr>
        <p:spPr>
          <a:xfrm>
            <a:off x="783680" y="6300117"/>
            <a:ext cx="2672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charset="0"/>
              </a:rPr>
              <a:t>Design (optimal) </a:t>
            </a:r>
            <a:br>
              <a:rPr lang="en-US" sz="2000" b="1" dirty="0">
                <a:latin typeface="Calibri" charset="0"/>
              </a:rPr>
            </a:br>
            <a:r>
              <a:rPr lang="en-US" sz="2000" b="1" dirty="0">
                <a:latin typeface="Calibri" charset="0"/>
              </a:rPr>
              <a:t>reviewing intensities</a:t>
            </a:r>
            <a:endParaRPr lang="en-US" sz="2000" b="1" dirty="0"/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BD03606E-39A1-6D4E-A937-E65C7BECC8F1}"/>
              </a:ext>
            </a:extLst>
          </p:cNvPr>
          <p:cNvSpPr/>
          <p:nvPr/>
        </p:nvSpPr>
        <p:spPr bwMode="auto">
          <a:xfrm rot="16200000">
            <a:off x="7450402" y="4148249"/>
            <a:ext cx="292388" cy="3240359"/>
          </a:xfrm>
          <a:prstGeom prst="lef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77CD9C-2252-4048-9868-D4C9A77822C5}"/>
              </a:ext>
            </a:extLst>
          </p:cNvPr>
          <p:cNvSpPr/>
          <p:nvPr/>
        </p:nvSpPr>
        <p:spPr>
          <a:xfrm>
            <a:off x="7128544" y="5879570"/>
            <a:ext cx="969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charset="0"/>
              </a:rPr>
              <a:t>Marks</a:t>
            </a:r>
            <a:endParaRPr lang="en-US" sz="2000" b="1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338842-2F8B-DD46-A8CA-96DAEEF88188}"/>
              </a:ext>
            </a:extLst>
          </p:cNvPr>
          <p:cNvSpPr/>
          <p:nvPr/>
        </p:nvSpPr>
        <p:spPr>
          <a:xfrm>
            <a:off x="3954931" y="3711663"/>
            <a:ext cx="1224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charset="0"/>
              </a:rPr>
              <a:t>Learner</a:t>
            </a:r>
            <a:endParaRPr lang="en-US" sz="2000" b="1" dirty="0"/>
          </a:p>
        </p:txBody>
      </p:sp>
      <p:pic>
        <p:nvPicPr>
          <p:cNvPr id="26" name="Picture 6" descr="Image result for student icon duolingo">
            <a:extLst>
              <a:ext uri="{FF2B5EF4-FFF2-40B4-BE49-F238E27FC236}">
                <a16:creationId xmlns:a16="http://schemas.microsoft.com/office/drawing/2014/main" id="{7AB9F588-6258-5645-A283-1DD222B79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16" y="2441974"/>
            <a:ext cx="1422594" cy="153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9B05CC4-56CF-9740-98CF-87E206DF9265}"/>
              </a:ext>
            </a:extLst>
          </p:cNvPr>
          <p:cNvSpPr/>
          <p:nvPr/>
        </p:nvSpPr>
        <p:spPr>
          <a:xfrm>
            <a:off x="100337" y="4080063"/>
            <a:ext cx="24917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charset="0"/>
              </a:rPr>
              <a:t>Online learning platform</a:t>
            </a:r>
            <a:endParaRPr lang="en-US" sz="2000" b="1" dirty="0"/>
          </a:p>
        </p:txBody>
      </p:sp>
      <p:pic>
        <p:nvPicPr>
          <p:cNvPr id="28" name="Picture 10" descr="Image result for learner studying icon computer">
            <a:extLst>
              <a:ext uri="{FF2B5EF4-FFF2-40B4-BE49-F238E27FC236}">
                <a16:creationId xmlns:a16="http://schemas.microsoft.com/office/drawing/2014/main" id="{0370F78A-0909-BF4B-8411-98A6257C1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216" y="2623180"/>
            <a:ext cx="1002851" cy="100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8433E1A-2784-D04B-88E0-8BDD69CAD5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3498" y="2802138"/>
            <a:ext cx="4419843" cy="54926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1021DC3-5F99-EF45-9C0B-E03BCB24E28B}"/>
              </a:ext>
            </a:extLst>
          </p:cNvPr>
          <p:cNvSpPr/>
          <p:nvPr/>
        </p:nvSpPr>
        <p:spPr>
          <a:xfrm>
            <a:off x="4957317" y="3950140"/>
            <a:ext cx="21324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charset="0"/>
              </a:rPr>
              <a:t>Review &amp; </a:t>
            </a:r>
            <a:r>
              <a:rPr lang="en-US" sz="2000" b="1" dirty="0">
                <a:solidFill>
                  <a:srgbClr val="00B050"/>
                </a:solidFill>
                <a:latin typeface="Calibri" charset="0"/>
              </a:rPr>
              <a:t>successful</a:t>
            </a:r>
            <a:r>
              <a:rPr lang="en-US" sz="2000" b="1" dirty="0">
                <a:latin typeface="Calibri" charset="0"/>
              </a:rPr>
              <a:t> recall</a:t>
            </a:r>
            <a:endParaRPr lang="en-US" sz="2000" b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8D1CEDD-18F7-9646-ABBF-28D95071CF3B}"/>
              </a:ext>
            </a:extLst>
          </p:cNvPr>
          <p:cNvSpPr/>
          <p:nvPr/>
        </p:nvSpPr>
        <p:spPr>
          <a:xfrm>
            <a:off x="7010232" y="3844252"/>
            <a:ext cx="24447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charset="0"/>
              </a:rPr>
              <a:t>Review &amp; </a:t>
            </a:r>
            <a:r>
              <a:rPr lang="en-US" sz="2000" b="1" dirty="0">
                <a:solidFill>
                  <a:schemeClr val="accent2"/>
                </a:solidFill>
                <a:latin typeface="Calibri" charset="0"/>
              </a:rPr>
              <a:t>unsuccessful</a:t>
            </a:r>
            <a:r>
              <a:rPr lang="en-US" sz="2000" b="1" dirty="0">
                <a:latin typeface="Calibri" charset="0"/>
              </a:rPr>
              <a:t> recall</a:t>
            </a:r>
            <a:endParaRPr lang="en-US" sz="2000" b="1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18599F1-D06F-D44A-96EF-06457F432C6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688384" y="3351400"/>
            <a:ext cx="108012" cy="5987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FD71D79-837F-4F4B-845B-D4C4E484B54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248862" y="3361430"/>
            <a:ext cx="347734" cy="53622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F08FFE4-48EE-9A4C-8AAA-4AE76914F037}"/>
              </a:ext>
            </a:extLst>
          </p:cNvPr>
          <p:cNvCxnSpPr/>
          <p:nvPr/>
        </p:nvCxnSpPr>
        <p:spPr bwMode="auto">
          <a:xfrm>
            <a:off x="1906331" y="6101110"/>
            <a:ext cx="36004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09AC47B3-A584-3F44-A631-421579AF06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1243" y="5986563"/>
            <a:ext cx="540837" cy="28803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D47E55C-8B6A-104D-AF76-411FE5DE11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1181" y="5940077"/>
            <a:ext cx="541311" cy="334518"/>
          </a:xfrm>
          <a:prstGeom prst="rect">
            <a:avLst/>
          </a:prstGeom>
        </p:spPr>
      </p:pic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BCA364B7-37CA-9445-A454-DF3C730B0A15}"/>
              </a:ext>
            </a:extLst>
          </p:cNvPr>
          <p:cNvSpPr/>
          <p:nvPr/>
        </p:nvSpPr>
        <p:spPr bwMode="auto">
          <a:xfrm>
            <a:off x="4070117" y="5073890"/>
            <a:ext cx="5666669" cy="597822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7AACBF0F-64D6-CE4F-A1B3-8B09BCDEAD09}"/>
              </a:ext>
            </a:extLst>
          </p:cNvPr>
          <p:cNvSpPr/>
          <p:nvPr/>
        </p:nvSpPr>
        <p:spPr bwMode="auto">
          <a:xfrm>
            <a:off x="2953128" y="2827374"/>
            <a:ext cx="504056" cy="50405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6366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356829"/>
            <a:ext cx="9070975" cy="553998"/>
          </a:xfrm>
        </p:spPr>
        <p:txBody>
          <a:bodyPr>
            <a:spAutoFit/>
          </a:bodyPr>
          <a:lstStyle/>
          <a:p>
            <a:pPr eaLnBrk="1"/>
            <a:r>
              <a:rPr lang="en-US" sz="3600" dirty="0">
                <a:latin typeface="Calibri"/>
              </a:rPr>
              <a:t>Optimization Objective</a:t>
            </a: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89AF70C-CF62-3949-A0E8-7B478CE69687}" type="slidenum">
              <a:rPr lang="fi-FI"/>
              <a:pPr/>
              <a:t>18</a:t>
            </a:fld>
            <a:endParaRPr lang="fi-FI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D5435E6-2DC6-E044-80FD-B3C2BFA5464B}"/>
              </a:ext>
            </a:extLst>
          </p:cNvPr>
          <p:cNvSpPr txBox="1"/>
          <p:nvPr/>
        </p:nvSpPr>
        <p:spPr>
          <a:xfrm>
            <a:off x="2352829" y="1560423"/>
            <a:ext cx="9746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Objective trades off high recall and high reviewing rate.</a:t>
            </a:r>
          </a:p>
        </p:txBody>
      </p:sp>
      <p:sp>
        <p:nvSpPr>
          <p:cNvPr id="61" name="Left Brace 60">
            <a:extLst>
              <a:ext uri="{FF2B5EF4-FFF2-40B4-BE49-F238E27FC236}">
                <a16:creationId xmlns:a16="http://schemas.microsoft.com/office/drawing/2014/main" id="{56AC5E34-5574-CF47-8A45-BCA7AF744E2C}"/>
              </a:ext>
            </a:extLst>
          </p:cNvPr>
          <p:cNvSpPr/>
          <p:nvPr/>
        </p:nvSpPr>
        <p:spPr>
          <a:xfrm rot="16200000">
            <a:off x="5624837" y="1380450"/>
            <a:ext cx="247023" cy="1489096"/>
          </a:xfrm>
          <a:prstGeom prst="leftBrace">
            <a:avLst>
              <a:gd name="adj1" fmla="val 56408"/>
              <a:gd name="adj2" fmla="val 83724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Left Brace 61">
            <a:extLst>
              <a:ext uri="{FF2B5EF4-FFF2-40B4-BE49-F238E27FC236}">
                <a16:creationId xmlns:a16="http://schemas.microsoft.com/office/drawing/2014/main" id="{3805D620-F0CE-844B-B6EA-19644864CBF4}"/>
              </a:ext>
            </a:extLst>
          </p:cNvPr>
          <p:cNvSpPr/>
          <p:nvPr/>
        </p:nvSpPr>
        <p:spPr>
          <a:xfrm rot="16200000">
            <a:off x="7918382" y="1297674"/>
            <a:ext cx="272023" cy="1656186"/>
          </a:xfrm>
          <a:prstGeom prst="leftBrace">
            <a:avLst>
              <a:gd name="adj1" fmla="val 47041"/>
              <a:gd name="adj2" fmla="val 36582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7AE420B2-B68E-3A4B-A6F9-4AD6BA7C09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3" t="40957" r="16731" b="40903"/>
          <a:stretch/>
        </p:blipFill>
        <p:spPr>
          <a:xfrm>
            <a:off x="200497" y="2474932"/>
            <a:ext cx="8728248" cy="1448921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189225D2-3082-4944-827A-96408E1972F5}"/>
              </a:ext>
            </a:extLst>
          </p:cNvPr>
          <p:cNvGrpSpPr/>
          <p:nvPr/>
        </p:nvGrpSpPr>
        <p:grpSpPr>
          <a:xfrm>
            <a:off x="2505412" y="4724203"/>
            <a:ext cx="6377075" cy="974058"/>
            <a:chOff x="16645657" y="16849349"/>
            <a:chExt cx="11734537" cy="1792377"/>
          </a:xfrm>
        </p:grpSpPr>
        <p:pic>
          <p:nvPicPr>
            <p:cNvPr id="65" name="Image" descr="Image">
              <a:extLst>
                <a:ext uri="{FF2B5EF4-FFF2-40B4-BE49-F238E27FC236}">
                  <a16:creationId xmlns:a16="http://schemas.microsoft.com/office/drawing/2014/main" id="{C38318D7-D66D-224D-993B-51FDD1020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645657" y="16849349"/>
              <a:ext cx="11099801" cy="64808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6" name="Image" descr="Image">
              <a:extLst>
                <a:ext uri="{FF2B5EF4-FFF2-40B4-BE49-F238E27FC236}">
                  <a16:creationId xmlns:a16="http://schemas.microsoft.com/office/drawing/2014/main" id="{C81C52A3-39F9-8140-9844-90003775C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6645657" y="17899660"/>
              <a:ext cx="11734537" cy="742066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C19897EC-7134-A04C-85AA-D5B31A314121}"/>
              </a:ext>
            </a:extLst>
          </p:cNvPr>
          <p:cNvSpPr/>
          <p:nvPr/>
        </p:nvSpPr>
        <p:spPr>
          <a:xfrm>
            <a:off x="215776" y="4581599"/>
            <a:ext cx="1944216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/>
              </a:rPr>
              <a:t>Dynamics defined by Jump SDEs</a:t>
            </a:r>
          </a:p>
        </p:txBody>
      </p:sp>
      <p:sp>
        <p:nvSpPr>
          <p:cNvPr id="68" name="Left Brace 67">
            <a:extLst>
              <a:ext uri="{FF2B5EF4-FFF2-40B4-BE49-F238E27FC236}">
                <a16:creationId xmlns:a16="http://schemas.microsoft.com/office/drawing/2014/main" id="{8FC0C6F3-562F-294F-BFD1-BA9DAF7D0FE2}"/>
              </a:ext>
            </a:extLst>
          </p:cNvPr>
          <p:cNvSpPr/>
          <p:nvPr/>
        </p:nvSpPr>
        <p:spPr bwMode="auto">
          <a:xfrm>
            <a:off x="1935458" y="4653607"/>
            <a:ext cx="216024" cy="1124712"/>
          </a:xfrm>
          <a:prstGeom prst="lef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38734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356829"/>
            <a:ext cx="9070975" cy="553998"/>
          </a:xfrm>
        </p:spPr>
        <p:txBody>
          <a:bodyPr>
            <a:spAutoFit/>
          </a:bodyPr>
          <a:lstStyle/>
          <a:p>
            <a:pPr eaLnBrk="1"/>
            <a:r>
              <a:rPr lang="en-US" sz="3600" dirty="0">
                <a:latin typeface="Calibri"/>
              </a:rPr>
              <a:t>Stochastic Optimal Control: Cost-to-go</a:t>
            </a: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89AF70C-CF62-3949-A0E8-7B478CE69687}" type="slidenum">
              <a:rPr lang="fi-FI"/>
              <a:pPr/>
              <a:t>19</a:t>
            </a:fld>
            <a:endParaRPr lang="fi-FI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0C239D9-2FF6-A94A-8DF1-E880F70D62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3" t="40957" r="16731" b="40903"/>
          <a:stretch/>
        </p:blipFill>
        <p:spPr>
          <a:xfrm>
            <a:off x="476764" y="1348888"/>
            <a:ext cx="8728248" cy="144892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4666ADE-E983-3D40-8620-501A34E43B07}"/>
              </a:ext>
            </a:extLst>
          </p:cNvPr>
          <p:cNvGrpSpPr/>
          <p:nvPr/>
        </p:nvGrpSpPr>
        <p:grpSpPr>
          <a:xfrm>
            <a:off x="2448024" y="3102468"/>
            <a:ext cx="6377075" cy="974058"/>
            <a:chOff x="16645657" y="16849349"/>
            <a:chExt cx="11734537" cy="1792377"/>
          </a:xfrm>
        </p:grpSpPr>
        <p:pic>
          <p:nvPicPr>
            <p:cNvPr id="19" name="Image" descr="Image">
              <a:extLst>
                <a:ext uri="{FF2B5EF4-FFF2-40B4-BE49-F238E27FC236}">
                  <a16:creationId xmlns:a16="http://schemas.microsoft.com/office/drawing/2014/main" id="{0DAABAC8-ED4D-1547-89F5-31A05C932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645657" y="16849349"/>
              <a:ext cx="11099801" cy="64808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" name="Image" descr="Image">
              <a:extLst>
                <a:ext uri="{FF2B5EF4-FFF2-40B4-BE49-F238E27FC236}">
                  <a16:creationId xmlns:a16="http://schemas.microsoft.com/office/drawing/2014/main" id="{B818E75C-855B-074A-8288-796A6A6B1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6645657" y="17899660"/>
              <a:ext cx="11734537" cy="742066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96AD1906-96DC-E041-A769-F4F541A19C31}"/>
              </a:ext>
            </a:extLst>
          </p:cNvPr>
          <p:cNvSpPr/>
          <p:nvPr/>
        </p:nvSpPr>
        <p:spPr>
          <a:xfrm>
            <a:off x="158388" y="2959864"/>
            <a:ext cx="1944216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/>
              </a:rPr>
              <a:t>Dynamics defined by Jump SDEs</a:t>
            </a:r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4F5CC99D-E62F-954D-8991-45CCA2237F83}"/>
              </a:ext>
            </a:extLst>
          </p:cNvPr>
          <p:cNvSpPr/>
          <p:nvPr/>
        </p:nvSpPr>
        <p:spPr bwMode="auto">
          <a:xfrm>
            <a:off x="1878070" y="3031872"/>
            <a:ext cx="216024" cy="1124712"/>
          </a:xfrm>
          <a:prstGeom prst="lef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1E5269-BC6F-D842-9178-71EA4139A7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5" t="40501" r="18570" b="49872"/>
          <a:stretch/>
        </p:blipFill>
        <p:spPr>
          <a:xfrm>
            <a:off x="863848" y="6052240"/>
            <a:ext cx="5370015" cy="69684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BEB600D-FDED-0449-82C5-66180522A92A}"/>
              </a:ext>
            </a:extLst>
          </p:cNvPr>
          <p:cNvGrpSpPr/>
          <p:nvPr/>
        </p:nvGrpSpPr>
        <p:grpSpPr>
          <a:xfrm>
            <a:off x="468313" y="4896667"/>
            <a:ext cx="9561593" cy="900100"/>
            <a:chOff x="434554" y="1343478"/>
            <a:chExt cx="9561593" cy="90010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AF1FBC4-BE5E-1747-ADF7-07ED7EA69B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15" t="32738" r="37329" b="54688"/>
            <a:stretch/>
          </p:blipFill>
          <p:spPr>
            <a:xfrm>
              <a:off x="2306762" y="1343478"/>
              <a:ext cx="4656665" cy="9001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2566AF9-300C-954E-980D-397CA91FA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4554" y="1703518"/>
              <a:ext cx="1656184" cy="27114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26644D0-D069-1E45-8688-B8D5156A21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64" t="44692" r="28568" b="43118"/>
            <a:stretch/>
          </p:blipFill>
          <p:spPr>
            <a:xfrm>
              <a:off x="6963427" y="1370979"/>
              <a:ext cx="3032720" cy="8725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35863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310664"/>
            <a:ext cx="9612312" cy="584775"/>
          </a:xfrm>
        </p:spPr>
        <p:txBody>
          <a:bodyPr wrap="square">
            <a:spAutoFit/>
          </a:bodyPr>
          <a:lstStyle/>
          <a:p>
            <a:pPr eaLnBrk="1"/>
            <a:r>
              <a:rPr lang="en-US" sz="3800" dirty="0">
                <a:latin typeface="Calibri"/>
              </a:rPr>
              <a:t>What is </a:t>
            </a:r>
            <a:r>
              <a:rPr lang="en-US" sz="3800" i="1" dirty="0">
                <a:latin typeface="Calibri"/>
              </a:rPr>
              <a:t>learning?</a:t>
            </a:r>
            <a:endParaRPr lang="en-US" sz="3800" dirty="0"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DC525F-32A4-804A-8994-1063A67EC94C}"/>
              </a:ext>
            </a:extLst>
          </p:cNvPr>
          <p:cNvSpPr txBox="1"/>
          <p:nvPr/>
        </p:nvSpPr>
        <p:spPr>
          <a:xfrm>
            <a:off x="647824" y="1422621"/>
            <a:ext cx="57903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Declarative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versus</a:t>
            </a:r>
            <a:r>
              <a:rPr lang="en-US" sz="2400" dirty="0"/>
              <a:t> Procedural learning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400" dirty="0"/>
          </a:p>
        </p:txBody>
      </p:sp>
      <p:sp>
        <p:nvSpPr>
          <p:cNvPr id="51" name="Slide Number Placeholder 3">
            <a:extLst>
              <a:ext uri="{FF2B5EF4-FFF2-40B4-BE49-F238E27FC236}">
                <a16:creationId xmlns:a16="http://schemas.microsoft.com/office/drawing/2014/main" id="{A2A264AE-C34E-DC48-BAF8-B932DE7F9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226300" y="6886575"/>
            <a:ext cx="2349500" cy="522288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89AF70C-CF62-3949-A0E8-7B478CE69687}" type="slidenum">
              <a:rPr lang="fi-FI"/>
              <a:pPr/>
              <a:t>2</a:t>
            </a:fld>
            <a:endParaRPr lang="fi-FI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C863B7B-AD66-2846-976D-F06CFE008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488" y="2732700"/>
            <a:ext cx="2669158" cy="266915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2E39C3D-8676-8C4B-B56E-750AD6D3B1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044" y="3346610"/>
            <a:ext cx="1441339" cy="144133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86C626E-800C-3445-94CE-2D394CDC59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27" y="3402186"/>
            <a:ext cx="1330187" cy="1330187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776D6CC0-B6EE-3840-B6A8-A3AC15C9DC02}"/>
              </a:ext>
            </a:extLst>
          </p:cNvPr>
          <p:cNvGrpSpPr/>
          <p:nvPr/>
        </p:nvGrpSpPr>
        <p:grpSpPr>
          <a:xfrm>
            <a:off x="2405511" y="3741991"/>
            <a:ext cx="720080" cy="650576"/>
            <a:chOff x="1871960" y="3779837"/>
            <a:chExt cx="720080" cy="650576"/>
          </a:xfrm>
        </p:grpSpPr>
        <p:sp>
          <p:nvSpPr>
            <p:cNvPr id="50" name="Right Arrow 49">
              <a:extLst>
                <a:ext uri="{FF2B5EF4-FFF2-40B4-BE49-F238E27FC236}">
                  <a16:creationId xmlns:a16="http://schemas.microsoft.com/office/drawing/2014/main" id="{F4B33374-7203-944D-B494-955BFA2B6900}"/>
                </a:ext>
              </a:extLst>
            </p:cNvPr>
            <p:cNvSpPr/>
            <p:nvPr/>
          </p:nvSpPr>
          <p:spPr bwMode="auto">
            <a:xfrm>
              <a:off x="1871960" y="3779837"/>
              <a:ext cx="720080" cy="325288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9" name="Right Arrow 58">
              <a:extLst>
                <a:ext uri="{FF2B5EF4-FFF2-40B4-BE49-F238E27FC236}">
                  <a16:creationId xmlns:a16="http://schemas.microsoft.com/office/drawing/2014/main" id="{2ADE6FFF-8A0E-CC4A-9DA9-6A921ABF03C5}"/>
                </a:ext>
              </a:extLst>
            </p:cNvPr>
            <p:cNvSpPr/>
            <p:nvPr/>
          </p:nvSpPr>
          <p:spPr bwMode="auto">
            <a:xfrm flipH="1">
              <a:off x="1871960" y="4105125"/>
              <a:ext cx="720080" cy="325288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D7D9B81B-062B-5249-A37A-C647AD0EC648}"/>
              </a:ext>
            </a:extLst>
          </p:cNvPr>
          <p:cNvSpPr txBox="1"/>
          <p:nvPr/>
        </p:nvSpPr>
        <p:spPr>
          <a:xfrm>
            <a:off x="749327" y="5593722"/>
            <a:ext cx="4117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Learning a new language’s vocabulary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BD524F9-FA80-254A-93A5-0CB3DB70170F}"/>
              </a:ext>
            </a:extLst>
          </p:cNvPr>
          <p:cNvSpPr txBox="1"/>
          <p:nvPr/>
        </p:nvSpPr>
        <p:spPr>
          <a:xfrm>
            <a:off x="6481739" y="5590218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Learning how to ride a bike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A2C4FD65-76A1-A04A-A2EF-1633D41597D0}"/>
              </a:ext>
            </a:extLst>
          </p:cNvPr>
          <p:cNvSpPr/>
          <p:nvPr/>
        </p:nvSpPr>
        <p:spPr bwMode="auto">
          <a:xfrm>
            <a:off x="209391" y="2770300"/>
            <a:ext cx="5190961" cy="415387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3206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62" grpId="0"/>
      <p:bldP spid="5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3543214-9861-2840-8D2C-6484C9AB7460}"/>
              </a:ext>
            </a:extLst>
          </p:cNvPr>
          <p:cNvSpPr/>
          <p:nvPr/>
        </p:nvSpPr>
        <p:spPr bwMode="auto">
          <a:xfrm>
            <a:off x="358776" y="3707829"/>
            <a:ext cx="9217024" cy="1818869"/>
          </a:xfrm>
          <a:prstGeom prst="rect">
            <a:avLst/>
          </a:prstGeom>
          <a:solidFill>
            <a:schemeClr val="accent1">
              <a:alpha val="20000"/>
            </a:schemeClr>
          </a:solidFill>
          <a:ln w="9525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41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356829"/>
            <a:ext cx="9070975" cy="553998"/>
          </a:xfrm>
        </p:spPr>
        <p:txBody>
          <a:bodyPr>
            <a:spAutoFit/>
          </a:bodyPr>
          <a:lstStyle/>
          <a:p>
            <a:pPr eaLnBrk="1"/>
            <a:r>
              <a:rPr lang="en-US" sz="3600" dirty="0">
                <a:latin typeface="Calibri"/>
              </a:rPr>
              <a:t>Stochastic Optimal Control: Bellman principle</a:t>
            </a: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89AF70C-CF62-3949-A0E8-7B478CE69687}" type="slidenum">
              <a:rPr lang="fi-FI"/>
              <a:pPr/>
              <a:t>20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1E5269-BC6F-D842-9178-71EA4139A7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5" t="40501" r="18570" b="49872"/>
          <a:stretch/>
        </p:blipFill>
        <p:spPr>
          <a:xfrm>
            <a:off x="1950086" y="2527017"/>
            <a:ext cx="5370015" cy="69684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1A65C24-40C2-4540-9BCC-966E132FE50D}"/>
              </a:ext>
            </a:extLst>
          </p:cNvPr>
          <p:cNvSpPr/>
          <p:nvPr/>
        </p:nvSpPr>
        <p:spPr>
          <a:xfrm>
            <a:off x="430784" y="3779837"/>
            <a:ext cx="8856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latin typeface="Calibri"/>
              </a:rPr>
              <a:t>Lemma.</a:t>
            </a:r>
            <a:r>
              <a:rPr lang="en-US" sz="3000" dirty="0">
                <a:latin typeface="Calibri"/>
              </a:rPr>
              <a:t> The </a:t>
            </a:r>
            <a:r>
              <a:rPr lang="en-US" sz="3000" b="1" dirty="0">
                <a:latin typeface="Calibri"/>
              </a:rPr>
              <a:t>optimal cost-to-go </a:t>
            </a:r>
            <a:r>
              <a:rPr lang="en-US" sz="3000" dirty="0">
                <a:latin typeface="Calibri"/>
              </a:rPr>
              <a:t>satisfies </a:t>
            </a:r>
            <a:r>
              <a:rPr lang="en-US" sz="3000" b="1" dirty="0">
                <a:latin typeface="Calibri"/>
              </a:rPr>
              <a:t>Bellman’s Principle of Optimality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2331F4-64FF-5346-91DE-14AE83E2A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29" y="4957601"/>
            <a:ext cx="8339942" cy="40699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0C2787A-66B3-8849-986B-7BCEFC816B32}"/>
              </a:ext>
            </a:extLst>
          </p:cNvPr>
          <p:cNvSpPr/>
          <p:nvPr/>
        </p:nvSpPr>
        <p:spPr>
          <a:xfrm>
            <a:off x="337860" y="6102688"/>
            <a:ext cx="39823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latin typeface="Calibri"/>
              </a:rPr>
              <a:t>Proof same as before.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5196760-9D35-9541-89BE-172825F0F3FE}"/>
              </a:ext>
            </a:extLst>
          </p:cNvPr>
          <p:cNvGrpSpPr/>
          <p:nvPr/>
        </p:nvGrpSpPr>
        <p:grpSpPr>
          <a:xfrm>
            <a:off x="434554" y="1343478"/>
            <a:ext cx="9561593" cy="900100"/>
            <a:chOff x="434554" y="1343478"/>
            <a:chExt cx="9561593" cy="9001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D7A96EF-B8B9-A446-B9CA-EBA9D0CA21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15" t="32738" r="37329" b="54688"/>
            <a:stretch/>
          </p:blipFill>
          <p:spPr>
            <a:xfrm>
              <a:off x="2306762" y="1343478"/>
              <a:ext cx="4656665" cy="9001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30170B8-89F0-0E40-9E85-D0FAAEEBA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4554" y="1703518"/>
              <a:ext cx="1656184" cy="27114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3AFDFDD-FBF9-9440-A7F2-7484EBE1D6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64" t="44692" r="28568" b="43118"/>
            <a:stretch/>
          </p:blipFill>
          <p:spPr>
            <a:xfrm>
              <a:off x="6963427" y="1370979"/>
              <a:ext cx="3032720" cy="8725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29191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356829"/>
            <a:ext cx="9070975" cy="553998"/>
          </a:xfrm>
        </p:spPr>
        <p:txBody>
          <a:bodyPr>
            <a:spAutoFit/>
          </a:bodyPr>
          <a:lstStyle/>
          <a:p>
            <a:pPr eaLnBrk="1"/>
            <a:r>
              <a:rPr lang="en-US" sz="3600" dirty="0">
                <a:latin typeface="Calibri"/>
              </a:rPr>
              <a:t>Stochastic Optimal Control: Solution</a:t>
            </a: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89AF70C-CF62-3949-A0E8-7B478CE69687}" type="slidenum">
              <a:rPr lang="fi-FI"/>
              <a:pPr/>
              <a:t>21</a:t>
            </a:fld>
            <a:endParaRPr lang="fi-FI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E6EFD3-A94C-D84A-83DC-F8E3BBCC42DC}"/>
              </a:ext>
            </a:extLst>
          </p:cNvPr>
          <p:cNvSpPr/>
          <p:nvPr/>
        </p:nvSpPr>
        <p:spPr>
          <a:xfrm>
            <a:off x="207221" y="5456498"/>
            <a:ext cx="9593157" cy="843619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BF5159-1E20-754A-9D25-A7BB0438E0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" t="32910" r="4246" b="44435"/>
          <a:stretch/>
        </p:blipFill>
        <p:spPr>
          <a:xfrm>
            <a:off x="5768946" y="5570013"/>
            <a:ext cx="3744764" cy="5837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E942EB-E5A4-8243-934F-ADD44E420532}"/>
              </a:ext>
            </a:extLst>
          </p:cNvPr>
          <p:cNvSpPr txBox="1"/>
          <p:nvPr/>
        </p:nvSpPr>
        <p:spPr>
          <a:xfrm>
            <a:off x="419097" y="5584907"/>
            <a:ext cx="67124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Optimal solution (Mᴇᴍᴏʀɪᴢᴇ):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AA1703-5F60-4648-B96C-6AEBA7F16E24}"/>
              </a:ext>
            </a:extLst>
          </p:cNvPr>
          <p:cNvSpPr txBox="1"/>
          <p:nvPr/>
        </p:nvSpPr>
        <p:spPr>
          <a:xfrm>
            <a:off x="0" y="7025846"/>
            <a:ext cx="5319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http://</a:t>
            </a:r>
            <a:r>
              <a:rPr lang="en-US" sz="2400" dirty="0" err="1">
                <a:solidFill>
                  <a:srgbClr val="00B0F0"/>
                </a:solidFill>
              </a:rPr>
              <a:t>learning.mpi-sws.org</a:t>
            </a:r>
            <a:r>
              <a:rPr lang="en-US" sz="2400" dirty="0">
                <a:solidFill>
                  <a:srgbClr val="00B0F0"/>
                </a:solidFill>
              </a:rPr>
              <a:t>/memorize/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B07C29-21A4-C642-B19A-BDD3780082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1" t="42455" r="27142" b="33654"/>
          <a:stretch/>
        </p:blipFill>
        <p:spPr>
          <a:xfrm>
            <a:off x="1295896" y="1475581"/>
            <a:ext cx="7685907" cy="18722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2FB36BE-3BE2-1245-8C2A-7BA9565FE32F}"/>
              </a:ext>
            </a:extLst>
          </p:cNvPr>
          <p:cNvSpPr/>
          <p:nvPr/>
        </p:nvSpPr>
        <p:spPr bwMode="auto">
          <a:xfrm>
            <a:off x="8401050" y="2555701"/>
            <a:ext cx="743718" cy="7920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812A5D-87E1-8249-A5B8-17230974DB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9" t="28623" r="9284" b="60060"/>
          <a:stretch/>
        </p:blipFill>
        <p:spPr>
          <a:xfrm>
            <a:off x="192270" y="3317560"/>
            <a:ext cx="9817054" cy="8747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AE4FF8-D0F2-7343-8A2A-4DE2DA3DD8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7" t="52695" r="9283" b="42538"/>
          <a:stretch/>
        </p:blipFill>
        <p:spPr>
          <a:xfrm>
            <a:off x="456579" y="4504035"/>
            <a:ext cx="9364539" cy="36600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ADB35F8-49F3-C14E-A17D-FA098CB980C0}"/>
              </a:ext>
            </a:extLst>
          </p:cNvPr>
          <p:cNvSpPr/>
          <p:nvPr/>
        </p:nvSpPr>
        <p:spPr>
          <a:xfrm rot="20686336">
            <a:off x="5591810" y="6359469"/>
            <a:ext cx="352839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latin typeface="Calibri"/>
              </a:rPr>
              <a:t>It only depends on the</a:t>
            </a:r>
            <a:br>
              <a:rPr lang="en-US" sz="2600" b="1" dirty="0">
                <a:latin typeface="Calibri"/>
              </a:rPr>
            </a:br>
            <a:r>
              <a:rPr lang="en-US" sz="2600" b="1" dirty="0">
                <a:latin typeface="Calibri"/>
              </a:rPr>
              <a:t>recall failure prob.!</a:t>
            </a:r>
          </a:p>
        </p:txBody>
      </p:sp>
    </p:spTree>
    <p:extLst>
      <p:ext uri="{BB962C8B-B14F-4D97-AF65-F5344CB8AC3E}">
        <p14:creationId xmlns:p14="http://schemas.microsoft.com/office/powerpoint/2010/main" val="42775885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356829"/>
            <a:ext cx="9070975" cy="553998"/>
          </a:xfrm>
        </p:spPr>
        <p:txBody>
          <a:bodyPr>
            <a:spAutoFit/>
          </a:bodyPr>
          <a:lstStyle/>
          <a:p>
            <a:pPr eaLnBrk="1"/>
            <a:r>
              <a:rPr lang="en-US" sz="3600" dirty="0">
                <a:latin typeface="Calibri"/>
              </a:rPr>
              <a:t>Evaluating Memorize: Dataset</a:t>
            </a: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89AF70C-CF62-3949-A0E8-7B478CE69687}" type="slidenum">
              <a:rPr lang="fi-FI"/>
              <a:pPr/>
              <a:t>22</a:t>
            </a:fld>
            <a:endParaRPr lang="fi-FI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D62C58-CBDB-0247-BEB0-530E4942E9D1}"/>
              </a:ext>
            </a:extLst>
          </p:cNvPr>
          <p:cNvSpPr txBox="1"/>
          <p:nvPr/>
        </p:nvSpPr>
        <p:spPr>
          <a:xfrm>
            <a:off x="2679625" y="1403573"/>
            <a:ext cx="740100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Font typeface="Courier New" charset="0"/>
              <a:buChar char="o"/>
            </a:pPr>
            <a:r>
              <a:rPr lang="en-US" sz="3000" b="1" dirty="0"/>
              <a:t>Natural experiment</a:t>
            </a:r>
            <a:r>
              <a:rPr lang="en-US" sz="3000" dirty="0"/>
              <a:t> on Duolingo:</a:t>
            </a:r>
          </a:p>
          <a:p>
            <a:pPr marL="1143000" lvl="1" indent="-685800">
              <a:buFont typeface="Courier New" charset="0"/>
              <a:buChar char="o"/>
            </a:pPr>
            <a:r>
              <a:rPr lang="en-US" sz="3000" dirty="0"/>
              <a:t>12 million sessions</a:t>
            </a:r>
          </a:p>
          <a:p>
            <a:pPr marL="1143000" lvl="1" indent="-685800">
              <a:buFont typeface="Courier New" charset="0"/>
              <a:buChar char="o"/>
            </a:pPr>
            <a:r>
              <a:rPr lang="en-US" sz="3000" dirty="0"/>
              <a:t>5.3 million unique (user, word) pairs</a:t>
            </a:r>
          </a:p>
        </p:txBody>
      </p:sp>
      <p:pic>
        <p:nvPicPr>
          <p:cNvPr id="9" name="Picture 6" descr="Image result for student icon duolingo">
            <a:extLst>
              <a:ext uri="{FF2B5EF4-FFF2-40B4-BE49-F238E27FC236}">
                <a16:creationId xmlns:a16="http://schemas.microsoft.com/office/drawing/2014/main" id="{6F64DE34-A558-BA41-8F77-0782244D4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03573"/>
            <a:ext cx="1422594" cy="153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769C83-1A52-7F42-9A9B-D177EDFCDADB}"/>
              </a:ext>
            </a:extLst>
          </p:cNvPr>
          <p:cNvSpPr txBox="1"/>
          <p:nvPr/>
        </p:nvSpPr>
        <p:spPr>
          <a:xfrm>
            <a:off x="0" y="7025846"/>
            <a:ext cx="5319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http://</a:t>
            </a:r>
            <a:r>
              <a:rPr lang="en-US" sz="2400" dirty="0" err="1">
                <a:solidFill>
                  <a:srgbClr val="00B0F0"/>
                </a:solidFill>
              </a:rPr>
              <a:t>learning.mpi-sws.org</a:t>
            </a:r>
            <a:r>
              <a:rPr lang="en-US" sz="2400" dirty="0">
                <a:solidFill>
                  <a:srgbClr val="00B0F0"/>
                </a:solidFill>
              </a:rPr>
              <a:t>/memorize/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1DE3B7-DCB8-AA44-A153-F8A22DB72C06}"/>
              </a:ext>
            </a:extLst>
          </p:cNvPr>
          <p:cNvSpPr txBox="1"/>
          <p:nvPr/>
        </p:nvSpPr>
        <p:spPr>
          <a:xfrm>
            <a:off x="6987810" y="3004315"/>
            <a:ext cx="2826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[Settles &amp; </a:t>
            </a:r>
            <a:r>
              <a:rPr lang="en-US" b="1" dirty="0" err="1"/>
              <a:t>Meeder</a:t>
            </a:r>
            <a:r>
              <a:rPr lang="en-US" b="1" dirty="0"/>
              <a:t>, 2016]</a:t>
            </a:r>
          </a:p>
        </p:txBody>
      </p:sp>
    </p:spTree>
    <p:extLst>
      <p:ext uri="{BB962C8B-B14F-4D97-AF65-F5344CB8AC3E}">
        <p14:creationId xmlns:p14="http://schemas.microsoft.com/office/powerpoint/2010/main" val="227045142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356829"/>
            <a:ext cx="9070975" cy="553998"/>
          </a:xfrm>
        </p:spPr>
        <p:txBody>
          <a:bodyPr>
            <a:spAutoFit/>
          </a:bodyPr>
          <a:lstStyle/>
          <a:p>
            <a:pPr eaLnBrk="1"/>
            <a:r>
              <a:rPr lang="en-US" sz="3600" dirty="0">
                <a:latin typeface="Calibri"/>
              </a:rPr>
              <a:t>Evaluating Memorize: Metric</a:t>
            </a: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89AF70C-CF62-3949-A0E8-7B478CE69687}" type="slidenum">
              <a:rPr lang="fi-FI"/>
              <a:pPr/>
              <a:t>23</a:t>
            </a:fld>
            <a:endParaRPr lang="fi-FI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D62C58-CBDB-0247-BEB0-530E4942E9D1}"/>
              </a:ext>
            </a:extLst>
          </p:cNvPr>
          <p:cNvSpPr txBox="1"/>
          <p:nvPr/>
        </p:nvSpPr>
        <p:spPr>
          <a:xfrm>
            <a:off x="352158" y="3275781"/>
            <a:ext cx="90360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Font typeface="Courier New" charset="0"/>
              <a:buChar char="o"/>
            </a:pPr>
            <a:r>
              <a:rPr lang="en-US" sz="3000" dirty="0"/>
              <a:t>Find (user, item) pairs closest to each scheduler</a:t>
            </a:r>
            <a:br>
              <a:rPr lang="en-US" sz="3000" dirty="0"/>
            </a:br>
            <a:r>
              <a:rPr lang="en-US" sz="3000" dirty="0"/>
              <a:t>using top-quantile by likelihood.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161473-525C-DB47-8471-48F5019DAC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6" t="11019" r="70671" b="5990"/>
          <a:stretch/>
        </p:blipFill>
        <p:spPr>
          <a:xfrm>
            <a:off x="2015977" y="4499917"/>
            <a:ext cx="1296144" cy="28456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DBD5207-A42E-0B4E-AC66-6C83360AD7E6}"/>
              </a:ext>
            </a:extLst>
          </p:cNvPr>
          <p:cNvSpPr txBox="1"/>
          <p:nvPr/>
        </p:nvSpPr>
        <p:spPr>
          <a:xfrm>
            <a:off x="2679625" y="1403573"/>
            <a:ext cx="740100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Font typeface="Courier New" charset="0"/>
              <a:buChar char="o"/>
            </a:pPr>
            <a:r>
              <a:rPr lang="en-US" sz="3000" b="1" dirty="0"/>
              <a:t>Natural experiment</a:t>
            </a:r>
            <a:r>
              <a:rPr lang="en-US" sz="3000" dirty="0"/>
              <a:t> on Duolingo:</a:t>
            </a:r>
          </a:p>
          <a:p>
            <a:pPr marL="1143000" lvl="1" indent="-685800">
              <a:buFont typeface="Courier New" charset="0"/>
              <a:buChar char="o"/>
            </a:pPr>
            <a:r>
              <a:rPr lang="en-US" sz="3000" dirty="0"/>
              <a:t>12 million sessions</a:t>
            </a:r>
          </a:p>
          <a:p>
            <a:pPr marL="1143000" lvl="1" indent="-685800">
              <a:buFont typeface="Courier New" charset="0"/>
              <a:buChar char="o"/>
            </a:pPr>
            <a:r>
              <a:rPr lang="en-US" sz="3000" dirty="0"/>
              <a:t>5.3 million unique (user, word) pairs</a:t>
            </a:r>
          </a:p>
        </p:txBody>
      </p:sp>
      <p:pic>
        <p:nvPicPr>
          <p:cNvPr id="13" name="Picture 6" descr="Image result for student icon duolingo">
            <a:extLst>
              <a:ext uri="{FF2B5EF4-FFF2-40B4-BE49-F238E27FC236}">
                <a16:creationId xmlns:a16="http://schemas.microsoft.com/office/drawing/2014/main" id="{774D4537-BFE0-3C48-8C92-107E3D842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03573"/>
            <a:ext cx="1422594" cy="153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98A2BF-E77F-B745-B288-0C06B188D6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1" t="11019" r="3865" b="5990"/>
          <a:stretch/>
        </p:blipFill>
        <p:spPr>
          <a:xfrm>
            <a:off x="3312120" y="4470115"/>
            <a:ext cx="4013602" cy="284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312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356829"/>
            <a:ext cx="9070975" cy="553998"/>
          </a:xfrm>
        </p:spPr>
        <p:txBody>
          <a:bodyPr>
            <a:spAutoFit/>
          </a:bodyPr>
          <a:lstStyle/>
          <a:p>
            <a:pPr eaLnBrk="1"/>
            <a:r>
              <a:rPr lang="en-US" sz="3600" dirty="0">
                <a:latin typeface="Calibri"/>
              </a:rPr>
              <a:t>Evaluating Memorize: Metric</a:t>
            </a: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89AF70C-CF62-3949-A0E8-7B478CE69687}" type="slidenum">
              <a:rPr lang="fi-FI"/>
              <a:pPr/>
              <a:t>24</a:t>
            </a:fld>
            <a:endParaRPr lang="fi-FI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D62C58-CBDB-0247-BEB0-530E4942E9D1}"/>
              </a:ext>
            </a:extLst>
          </p:cNvPr>
          <p:cNvSpPr txBox="1"/>
          <p:nvPr/>
        </p:nvSpPr>
        <p:spPr>
          <a:xfrm>
            <a:off x="352158" y="3275781"/>
            <a:ext cx="90360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Font typeface="Courier New" charset="0"/>
              <a:buChar char="o"/>
            </a:pPr>
            <a:r>
              <a:rPr lang="en-US" sz="3000" dirty="0"/>
              <a:t>Find (user, item) pairs closest to each scheduler</a:t>
            </a:r>
            <a:br>
              <a:rPr lang="en-US" sz="3000" dirty="0"/>
            </a:br>
            <a:r>
              <a:rPr lang="en-US" sz="3000" dirty="0"/>
              <a:t>using top-quantile by likelihood.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BD5207-A42E-0B4E-AC66-6C83360AD7E6}"/>
              </a:ext>
            </a:extLst>
          </p:cNvPr>
          <p:cNvSpPr txBox="1"/>
          <p:nvPr/>
        </p:nvSpPr>
        <p:spPr>
          <a:xfrm>
            <a:off x="2679625" y="1403573"/>
            <a:ext cx="740100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Font typeface="Courier New" charset="0"/>
              <a:buChar char="o"/>
            </a:pPr>
            <a:r>
              <a:rPr lang="en-US" sz="3000" b="1" dirty="0"/>
              <a:t>Natural experiment</a:t>
            </a:r>
            <a:r>
              <a:rPr lang="en-US" sz="3000" dirty="0"/>
              <a:t> on Duolingo:</a:t>
            </a:r>
          </a:p>
          <a:p>
            <a:pPr marL="1143000" lvl="1" indent="-685800">
              <a:buFont typeface="Courier New" charset="0"/>
              <a:buChar char="o"/>
            </a:pPr>
            <a:r>
              <a:rPr lang="en-US" sz="3000" dirty="0"/>
              <a:t>12 million sessions</a:t>
            </a:r>
          </a:p>
          <a:p>
            <a:pPr marL="1143000" lvl="1" indent="-685800">
              <a:buFont typeface="Courier New" charset="0"/>
              <a:buChar char="o"/>
            </a:pPr>
            <a:r>
              <a:rPr lang="en-US" sz="3000" dirty="0"/>
              <a:t>5.3 million unique (user, word) pairs</a:t>
            </a:r>
          </a:p>
        </p:txBody>
      </p:sp>
      <p:pic>
        <p:nvPicPr>
          <p:cNvPr id="13" name="Picture 6" descr="Image result for student icon duolingo">
            <a:extLst>
              <a:ext uri="{FF2B5EF4-FFF2-40B4-BE49-F238E27FC236}">
                <a16:creationId xmlns:a16="http://schemas.microsoft.com/office/drawing/2014/main" id="{774D4537-BFE0-3C48-8C92-107E3D842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03573"/>
            <a:ext cx="1422594" cy="153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EBD324-CFD5-DE42-84A1-C73024B0489D}"/>
              </a:ext>
            </a:extLst>
          </p:cNvPr>
          <p:cNvSpPr txBox="1"/>
          <p:nvPr/>
        </p:nvSpPr>
        <p:spPr>
          <a:xfrm>
            <a:off x="352158" y="4461025"/>
            <a:ext cx="88006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Font typeface="Courier New" charset="0"/>
              <a:buChar char="o"/>
            </a:pPr>
            <a:r>
              <a:rPr lang="en-US" sz="3000" dirty="0"/>
              <a:t>Relative </a:t>
            </a:r>
            <a:r>
              <a:rPr lang="en-US" sz="3000" i="1" dirty="0"/>
              <a:t>empirical forgetting rate </a:t>
            </a:r>
            <a:r>
              <a:rPr lang="en-US" sz="3000" dirty="0"/>
              <a:t>as metric:</a:t>
            </a:r>
          </a:p>
          <a:p>
            <a:pPr marL="1143000" lvl="1" indent="-685800">
              <a:buFont typeface="Courier New" charset="0"/>
              <a:buChar char="o"/>
            </a:pPr>
            <a:r>
              <a:rPr lang="en-US" sz="2400" dirty="0"/>
              <a:t>Treat first n – 1 sessions as “study”</a:t>
            </a:r>
          </a:p>
          <a:p>
            <a:pPr marL="1143000" lvl="1" indent="-685800">
              <a:buFont typeface="Courier New" charset="0"/>
              <a:buChar char="o"/>
            </a:pPr>
            <a:r>
              <a:rPr lang="en-US" sz="2400" dirty="0"/>
              <a:t>Treat last attempt as the “test”, calculate forgetting rate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E8F576-BEC4-B74C-A1AF-C089D884DB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6" t="29881" r="32142" b="59735"/>
          <a:stretch/>
        </p:blipFill>
        <p:spPr>
          <a:xfrm>
            <a:off x="2679625" y="6004613"/>
            <a:ext cx="3528392" cy="59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3622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356829"/>
            <a:ext cx="9070975" cy="553998"/>
          </a:xfrm>
        </p:spPr>
        <p:txBody>
          <a:bodyPr>
            <a:spAutoFit/>
          </a:bodyPr>
          <a:lstStyle/>
          <a:p>
            <a:pPr eaLnBrk="1"/>
            <a:r>
              <a:rPr lang="en-US" sz="3600" dirty="0">
                <a:latin typeface="Calibri"/>
              </a:rPr>
              <a:t>Evaluating Memorize: Results</a:t>
            </a: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89AF70C-CF62-3949-A0E8-7B478CE69687}" type="slidenum">
              <a:rPr lang="fi-FI"/>
              <a:pPr/>
              <a:t>25</a:t>
            </a:fld>
            <a:endParaRPr lang="fi-FI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8F3A66-34DA-E749-B45E-2E41010BFD8D}"/>
              </a:ext>
            </a:extLst>
          </p:cNvPr>
          <p:cNvSpPr txBox="1"/>
          <p:nvPr/>
        </p:nvSpPr>
        <p:spPr>
          <a:xfrm>
            <a:off x="0" y="7025846"/>
            <a:ext cx="5319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http://</a:t>
            </a:r>
            <a:r>
              <a:rPr lang="en-US" sz="2400" dirty="0" err="1">
                <a:solidFill>
                  <a:srgbClr val="00B0F0"/>
                </a:solidFill>
              </a:rPr>
              <a:t>learning.mpi-sws.org</a:t>
            </a:r>
            <a:r>
              <a:rPr lang="en-US" sz="2400" dirty="0">
                <a:solidFill>
                  <a:srgbClr val="00B0F0"/>
                </a:solidFill>
              </a:rPr>
              <a:t>/memorize/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D6DC9D-2A19-5C4F-803F-6716AF91DC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3" t="19353" r="59076" b="42170"/>
          <a:stretch/>
        </p:blipFill>
        <p:spPr>
          <a:xfrm>
            <a:off x="2816323" y="3339824"/>
            <a:ext cx="3691998" cy="31820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973BB7-8E7B-1C4F-A608-D8D53242FFD1}"/>
              </a:ext>
            </a:extLst>
          </p:cNvPr>
          <p:cNvSpPr txBox="1"/>
          <p:nvPr/>
        </p:nvSpPr>
        <p:spPr>
          <a:xfrm>
            <a:off x="6192440" y="7072012"/>
            <a:ext cx="2501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[Tabibian </a:t>
            </a:r>
            <a:r>
              <a:rPr lang="en-US" b="1" i="1" dirty="0"/>
              <a:t>et. al.</a:t>
            </a:r>
            <a:r>
              <a:rPr lang="en-US" b="1" dirty="0"/>
              <a:t> 2019]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8365F0-6ED5-C549-A55D-6CD3E37FCF67}"/>
              </a:ext>
            </a:extLst>
          </p:cNvPr>
          <p:cNvSpPr txBox="1"/>
          <p:nvPr/>
        </p:nvSpPr>
        <p:spPr>
          <a:xfrm>
            <a:off x="468313" y="1547589"/>
            <a:ext cx="374493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Control for: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Number of reviews: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Duration of study: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75E40D-68CB-1741-A289-79C93BA20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2240" y="2483693"/>
            <a:ext cx="2679700" cy="393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C2E287-463E-C149-9D5E-73944D1AE2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8322" y="2123653"/>
            <a:ext cx="254000" cy="2159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A0ACE38-2585-F542-9FC6-DF5B1942CADA}"/>
              </a:ext>
            </a:extLst>
          </p:cNvPr>
          <p:cNvCxnSpPr>
            <a:cxnSpLocks/>
          </p:cNvCxnSpPr>
          <p:nvPr/>
        </p:nvCxnSpPr>
        <p:spPr bwMode="auto">
          <a:xfrm>
            <a:off x="2736056" y="3646731"/>
            <a:ext cx="0" cy="26234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A82F0AC-5AA6-E841-A230-12656CBD9B28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1457996" y="4792272"/>
            <a:ext cx="1997568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indent="-514350" algn="ctr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FF6309"/>
              </a:buClr>
              <a:buSzTx/>
              <a:tabLst/>
              <a:defRPr/>
            </a:pPr>
            <a:r>
              <a:rPr lang="en-US" sz="2400" b="1" kern="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Lower is better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DejaVu Sans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70858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356829"/>
            <a:ext cx="9070975" cy="553998"/>
          </a:xfrm>
        </p:spPr>
        <p:txBody>
          <a:bodyPr>
            <a:spAutoFit/>
          </a:bodyPr>
          <a:lstStyle/>
          <a:p>
            <a:pPr eaLnBrk="1"/>
            <a:r>
              <a:rPr lang="en-US" sz="3600" dirty="0">
                <a:latin typeface="Calibri"/>
              </a:rPr>
              <a:t>Evaluating Memorize: Results</a:t>
            </a: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89AF70C-CF62-3949-A0E8-7B478CE69687}" type="slidenum">
              <a:rPr lang="fi-FI"/>
              <a:pPr/>
              <a:t>26</a:t>
            </a:fld>
            <a:endParaRPr lang="fi-FI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8F3A66-34DA-E749-B45E-2E41010BFD8D}"/>
              </a:ext>
            </a:extLst>
          </p:cNvPr>
          <p:cNvSpPr txBox="1"/>
          <p:nvPr/>
        </p:nvSpPr>
        <p:spPr>
          <a:xfrm>
            <a:off x="0" y="7025846"/>
            <a:ext cx="5319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http://</a:t>
            </a:r>
            <a:r>
              <a:rPr lang="en-US" sz="2400" dirty="0" err="1">
                <a:solidFill>
                  <a:srgbClr val="00B0F0"/>
                </a:solidFill>
              </a:rPr>
              <a:t>learning.mpi-sws.org</a:t>
            </a:r>
            <a:r>
              <a:rPr lang="en-US" sz="2400" dirty="0">
                <a:solidFill>
                  <a:srgbClr val="00B0F0"/>
                </a:solidFill>
              </a:rPr>
              <a:t>/memorize/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D6DC9D-2A19-5C4F-803F-6716AF91DC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6" t="19930" r="33033" b="41593"/>
          <a:stretch/>
        </p:blipFill>
        <p:spPr>
          <a:xfrm>
            <a:off x="2816323" y="3339824"/>
            <a:ext cx="3691998" cy="31820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973BB7-8E7B-1C4F-A608-D8D53242FFD1}"/>
              </a:ext>
            </a:extLst>
          </p:cNvPr>
          <p:cNvSpPr txBox="1"/>
          <p:nvPr/>
        </p:nvSpPr>
        <p:spPr>
          <a:xfrm>
            <a:off x="6192440" y="7072012"/>
            <a:ext cx="2501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[Tabibian </a:t>
            </a:r>
            <a:r>
              <a:rPr lang="en-US" b="1" i="1" dirty="0"/>
              <a:t>et. al.</a:t>
            </a:r>
            <a:r>
              <a:rPr lang="en-US" b="1" dirty="0"/>
              <a:t> 2019]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8365F0-6ED5-C549-A55D-6CD3E37FCF67}"/>
              </a:ext>
            </a:extLst>
          </p:cNvPr>
          <p:cNvSpPr txBox="1"/>
          <p:nvPr/>
        </p:nvSpPr>
        <p:spPr>
          <a:xfrm>
            <a:off x="468313" y="1547589"/>
            <a:ext cx="374493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Control for: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Number of reviews: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Duration of study: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75E40D-68CB-1741-A289-79C93BA20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2240" y="2483693"/>
            <a:ext cx="2679700" cy="393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C2E287-463E-C149-9D5E-73944D1AE2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8322" y="2123653"/>
            <a:ext cx="254000" cy="2159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A0ACE38-2585-F542-9FC6-DF5B1942CADA}"/>
              </a:ext>
            </a:extLst>
          </p:cNvPr>
          <p:cNvCxnSpPr>
            <a:cxnSpLocks/>
          </p:cNvCxnSpPr>
          <p:nvPr/>
        </p:nvCxnSpPr>
        <p:spPr bwMode="auto">
          <a:xfrm>
            <a:off x="2736056" y="3646731"/>
            <a:ext cx="0" cy="26234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A82F0AC-5AA6-E841-A230-12656CBD9B28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1457996" y="4792272"/>
            <a:ext cx="1997568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indent="-514350" algn="ctr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FF6309"/>
              </a:buClr>
              <a:buSzTx/>
              <a:tabLst/>
              <a:defRPr/>
            </a:pPr>
            <a:r>
              <a:rPr lang="en-US" sz="2400" b="1" kern="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Lower is better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DejaVu Sans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65529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356829"/>
            <a:ext cx="9070975" cy="553998"/>
          </a:xfrm>
        </p:spPr>
        <p:txBody>
          <a:bodyPr>
            <a:spAutoFit/>
          </a:bodyPr>
          <a:lstStyle/>
          <a:p>
            <a:pPr eaLnBrk="1"/>
            <a:r>
              <a:rPr lang="en-US" sz="3600" dirty="0">
                <a:latin typeface="Calibri"/>
              </a:rPr>
              <a:t>Evaluating Memorize: Results</a:t>
            </a: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89AF70C-CF62-3949-A0E8-7B478CE69687}" type="slidenum">
              <a:rPr lang="fi-FI"/>
              <a:pPr/>
              <a:t>27</a:t>
            </a:fld>
            <a:endParaRPr lang="fi-FI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8F3A66-34DA-E749-B45E-2E41010BFD8D}"/>
              </a:ext>
            </a:extLst>
          </p:cNvPr>
          <p:cNvSpPr txBox="1"/>
          <p:nvPr/>
        </p:nvSpPr>
        <p:spPr>
          <a:xfrm>
            <a:off x="0" y="7025846"/>
            <a:ext cx="5319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http://</a:t>
            </a:r>
            <a:r>
              <a:rPr lang="en-US" sz="2400" dirty="0" err="1">
                <a:solidFill>
                  <a:srgbClr val="00B0F0"/>
                </a:solidFill>
              </a:rPr>
              <a:t>learning.mpi-sws.org</a:t>
            </a:r>
            <a:r>
              <a:rPr lang="en-US" sz="2400" dirty="0">
                <a:solidFill>
                  <a:srgbClr val="00B0F0"/>
                </a:solidFill>
              </a:rPr>
              <a:t>/memorize/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D6DC9D-2A19-5C4F-803F-6716AF91DC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29" t="19930" r="8510" b="41593"/>
          <a:stretch/>
        </p:blipFill>
        <p:spPr>
          <a:xfrm>
            <a:off x="2816323" y="3339824"/>
            <a:ext cx="3691998" cy="31820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973BB7-8E7B-1C4F-A608-D8D53242FFD1}"/>
              </a:ext>
            </a:extLst>
          </p:cNvPr>
          <p:cNvSpPr txBox="1"/>
          <p:nvPr/>
        </p:nvSpPr>
        <p:spPr>
          <a:xfrm>
            <a:off x="6192440" y="7072012"/>
            <a:ext cx="2501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[Tabibian </a:t>
            </a:r>
            <a:r>
              <a:rPr lang="en-US" b="1" i="1" dirty="0"/>
              <a:t>et. al.</a:t>
            </a:r>
            <a:r>
              <a:rPr lang="en-US" b="1" dirty="0"/>
              <a:t> 2019]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8365F0-6ED5-C549-A55D-6CD3E37FCF67}"/>
              </a:ext>
            </a:extLst>
          </p:cNvPr>
          <p:cNvSpPr txBox="1"/>
          <p:nvPr/>
        </p:nvSpPr>
        <p:spPr>
          <a:xfrm>
            <a:off x="468313" y="1547589"/>
            <a:ext cx="374493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Control for: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Number of reviews: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Duration of study: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75E40D-68CB-1741-A289-79C93BA20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2240" y="2483693"/>
            <a:ext cx="2679700" cy="393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C2E287-463E-C149-9D5E-73944D1AE2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8322" y="2123653"/>
            <a:ext cx="254000" cy="2159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A0ACE38-2585-F542-9FC6-DF5B1942CADA}"/>
              </a:ext>
            </a:extLst>
          </p:cNvPr>
          <p:cNvCxnSpPr>
            <a:cxnSpLocks/>
          </p:cNvCxnSpPr>
          <p:nvPr/>
        </p:nvCxnSpPr>
        <p:spPr bwMode="auto">
          <a:xfrm>
            <a:off x="2736056" y="3646731"/>
            <a:ext cx="0" cy="26234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A82F0AC-5AA6-E841-A230-12656CBD9B28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1457996" y="4792272"/>
            <a:ext cx="1997568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indent="-514350" algn="ctr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FF6309"/>
              </a:buClr>
              <a:buSzTx/>
              <a:tabLst/>
              <a:defRPr/>
            </a:pPr>
            <a:r>
              <a:rPr lang="en-US" sz="2400" b="1" kern="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Lower is better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DejaVu Sans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632985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356829"/>
            <a:ext cx="9070975" cy="553998"/>
          </a:xfrm>
        </p:spPr>
        <p:txBody>
          <a:bodyPr>
            <a:spAutoFit/>
          </a:bodyPr>
          <a:lstStyle/>
          <a:p>
            <a:pPr eaLnBrk="1"/>
            <a:r>
              <a:rPr lang="en-US" sz="3600" dirty="0">
                <a:latin typeface="Calibri"/>
              </a:rPr>
              <a:t>Evaluating Memorize: Results</a:t>
            </a: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89AF70C-CF62-3949-A0E8-7B478CE69687}" type="slidenum">
              <a:rPr lang="fi-FI"/>
              <a:pPr/>
              <a:t>28</a:t>
            </a:fld>
            <a:endParaRPr lang="fi-FI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8F3A66-34DA-E749-B45E-2E41010BFD8D}"/>
              </a:ext>
            </a:extLst>
          </p:cNvPr>
          <p:cNvSpPr txBox="1"/>
          <p:nvPr/>
        </p:nvSpPr>
        <p:spPr>
          <a:xfrm>
            <a:off x="0" y="7025846"/>
            <a:ext cx="5319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http://</a:t>
            </a:r>
            <a:r>
              <a:rPr lang="en-US" sz="2400" dirty="0" err="1">
                <a:solidFill>
                  <a:srgbClr val="00B0F0"/>
                </a:solidFill>
              </a:rPr>
              <a:t>learning.mpi-sws.org</a:t>
            </a:r>
            <a:r>
              <a:rPr lang="en-US" sz="2400" dirty="0">
                <a:solidFill>
                  <a:srgbClr val="00B0F0"/>
                </a:solidFill>
              </a:rPr>
              <a:t>/memorize/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973BB7-8E7B-1C4F-A608-D8D53242FFD1}"/>
              </a:ext>
            </a:extLst>
          </p:cNvPr>
          <p:cNvSpPr txBox="1"/>
          <p:nvPr/>
        </p:nvSpPr>
        <p:spPr>
          <a:xfrm>
            <a:off x="6192440" y="7072012"/>
            <a:ext cx="2501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[Tabibian </a:t>
            </a:r>
            <a:r>
              <a:rPr lang="en-US" b="1" i="1" dirty="0"/>
              <a:t>et. al.</a:t>
            </a:r>
            <a:r>
              <a:rPr lang="en-US" b="1" dirty="0"/>
              <a:t> 2019]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8365F0-6ED5-C549-A55D-6CD3E37FCF67}"/>
              </a:ext>
            </a:extLst>
          </p:cNvPr>
          <p:cNvSpPr txBox="1"/>
          <p:nvPr/>
        </p:nvSpPr>
        <p:spPr>
          <a:xfrm>
            <a:off x="468313" y="1547589"/>
            <a:ext cx="374493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Control for: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Number of reviews: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Duration of study: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75E40D-68CB-1741-A289-79C93BA20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240" y="2483693"/>
            <a:ext cx="2679700" cy="393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C2E287-463E-C149-9D5E-73944D1AE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8322" y="2123653"/>
            <a:ext cx="254000" cy="2159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A0ACE38-2585-F542-9FC6-DF5B1942CADA}"/>
              </a:ext>
            </a:extLst>
          </p:cNvPr>
          <p:cNvCxnSpPr>
            <a:cxnSpLocks/>
          </p:cNvCxnSpPr>
          <p:nvPr/>
        </p:nvCxnSpPr>
        <p:spPr bwMode="auto">
          <a:xfrm>
            <a:off x="2736056" y="3646731"/>
            <a:ext cx="0" cy="26234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A82F0AC-5AA6-E841-A230-12656CBD9B28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1457996" y="4792272"/>
            <a:ext cx="1997568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indent="-514350" algn="ctr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FF6309"/>
              </a:buClr>
              <a:buSzTx/>
              <a:tabLst/>
              <a:defRPr/>
            </a:pPr>
            <a:r>
              <a:rPr lang="en-US" sz="2400" b="1" kern="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Lower is better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DejaVu Sans" charset="0"/>
              <a:cs typeface="DejaVu Sans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D48055-81D3-B14E-AC39-2E286962AE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3" t="11019" r="3569" b="11021"/>
          <a:stretch/>
        </p:blipFill>
        <p:spPr>
          <a:xfrm>
            <a:off x="2928410" y="3646730"/>
            <a:ext cx="5077706" cy="26234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17A380-0A0A-024D-8335-DC99CCD701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0088" y="6365151"/>
            <a:ext cx="1844004" cy="2322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CEA313-602F-E24D-9ADF-3B3A1CC246E4}"/>
              </a:ext>
            </a:extLst>
          </p:cNvPr>
          <p:cNvSpPr txBox="1"/>
          <p:nvPr/>
        </p:nvSpPr>
        <p:spPr>
          <a:xfrm>
            <a:off x="2061066" y="3261469"/>
            <a:ext cx="5498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Correlation between LL of following Memorize and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335314-BCF3-9742-9D23-4039B47760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8853" y="3275781"/>
            <a:ext cx="188693" cy="24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919957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356829"/>
            <a:ext cx="9070975" cy="553998"/>
          </a:xfrm>
        </p:spPr>
        <p:txBody>
          <a:bodyPr>
            <a:spAutoFit/>
          </a:bodyPr>
          <a:lstStyle/>
          <a:p>
            <a:pPr eaLnBrk="1"/>
            <a:r>
              <a:rPr lang="en-US" sz="3600" dirty="0">
                <a:latin typeface="Calibri"/>
              </a:rPr>
              <a:t>Case for Reinforcement Learning</a:t>
            </a: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89AF70C-CF62-3949-A0E8-7B478CE69687}" type="slidenum">
              <a:rPr lang="fi-FI"/>
              <a:pPr/>
              <a:t>29</a:t>
            </a:fld>
            <a:endParaRPr lang="fi-FI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5F39CD-624D-1142-A23E-BC3959521233}"/>
              </a:ext>
            </a:extLst>
          </p:cNvPr>
          <p:cNvSpPr/>
          <p:nvPr/>
        </p:nvSpPr>
        <p:spPr>
          <a:xfrm>
            <a:off x="575816" y="1547589"/>
            <a:ext cx="1368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Calibri"/>
              </a:rPr>
              <a:t>Agent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0E5066-1BE6-BB4E-8E5E-23BCE6D4A5D3}"/>
              </a:ext>
            </a:extLst>
          </p:cNvPr>
          <p:cNvSpPr/>
          <p:nvPr/>
        </p:nvSpPr>
        <p:spPr>
          <a:xfrm>
            <a:off x="4788471" y="1529751"/>
            <a:ext cx="2681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Calibri"/>
              </a:rPr>
              <a:t>Environment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338842-2F8B-DD46-A8CA-96DAEEF88188}"/>
              </a:ext>
            </a:extLst>
          </p:cNvPr>
          <p:cNvSpPr/>
          <p:nvPr/>
        </p:nvSpPr>
        <p:spPr>
          <a:xfrm>
            <a:off x="3954931" y="3711663"/>
            <a:ext cx="1224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charset="0"/>
              </a:rPr>
              <a:t>Learner</a:t>
            </a:r>
            <a:endParaRPr lang="en-US" sz="2000" b="1" dirty="0"/>
          </a:p>
        </p:txBody>
      </p:sp>
      <p:pic>
        <p:nvPicPr>
          <p:cNvPr id="26" name="Picture 6" descr="Image result for student icon duolingo">
            <a:extLst>
              <a:ext uri="{FF2B5EF4-FFF2-40B4-BE49-F238E27FC236}">
                <a16:creationId xmlns:a16="http://schemas.microsoft.com/office/drawing/2014/main" id="{7AB9F588-6258-5645-A283-1DD222B79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16" y="2441974"/>
            <a:ext cx="1422594" cy="153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9B05CC4-56CF-9740-98CF-87E206DF9265}"/>
              </a:ext>
            </a:extLst>
          </p:cNvPr>
          <p:cNvSpPr/>
          <p:nvPr/>
        </p:nvSpPr>
        <p:spPr>
          <a:xfrm>
            <a:off x="100337" y="4080063"/>
            <a:ext cx="24917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charset="0"/>
              </a:rPr>
              <a:t>Online learning platform</a:t>
            </a:r>
            <a:endParaRPr lang="en-US" sz="2000" b="1" dirty="0"/>
          </a:p>
        </p:txBody>
      </p:sp>
      <p:pic>
        <p:nvPicPr>
          <p:cNvPr id="28" name="Picture 10" descr="Image result for learner studying icon computer">
            <a:extLst>
              <a:ext uri="{FF2B5EF4-FFF2-40B4-BE49-F238E27FC236}">
                <a16:creationId xmlns:a16="http://schemas.microsoft.com/office/drawing/2014/main" id="{0370F78A-0909-BF4B-8411-98A6257C1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216" y="2623180"/>
            <a:ext cx="1002851" cy="100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8433E1A-2784-D04B-88E0-8BDD69CAD5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3498" y="2802138"/>
            <a:ext cx="4419843" cy="54926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1021DC3-5F99-EF45-9C0B-E03BCB24E28B}"/>
              </a:ext>
            </a:extLst>
          </p:cNvPr>
          <p:cNvSpPr/>
          <p:nvPr/>
        </p:nvSpPr>
        <p:spPr>
          <a:xfrm>
            <a:off x="4957317" y="3950140"/>
            <a:ext cx="21324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charset="0"/>
              </a:rPr>
              <a:t>Review &amp; </a:t>
            </a:r>
            <a:r>
              <a:rPr lang="en-US" sz="2000" b="1" dirty="0">
                <a:solidFill>
                  <a:srgbClr val="00B050"/>
                </a:solidFill>
                <a:latin typeface="Calibri" charset="0"/>
              </a:rPr>
              <a:t>successful</a:t>
            </a:r>
            <a:r>
              <a:rPr lang="en-US" sz="2000" b="1" dirty="0">
                <a:latin typeface="Calibri" charset="0"/>
              </a:rPr>
              <a:t> recall</a:t>
            </a:r>
            <a:endParaRPr lang="en-US" sz="2000" b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8D1CEDD-18F7-9646-ABBF-28D95071CF3B}"/>
              </a:ext>
            </a:extLst>
          </p:cNvPr>
          <p:cNvSpPr/>
          <p:nvPr/>
        </p:nvSpPr>
        <p:spPr>
          <a:xfrm>
            <a:off x="7010232" y="3844252"/>
            <a:ext cx="24447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charset="0"/>
              </a:rPr>
              <a:t>Review &amp; </a:t>
            </a:r>
            <a:r>
              <a:rPr lang="en-US" sz="2000" b="1" dirty="0">
                <a:solidFill>
                  <a:schemeClr val="accent2"/>
                </a:solidFill>
                <a:latin typeface="Calibri" charset="0"/>
              </a:rPr>
              <a:t>unsuccessful</a:t>
            </a:r>
            <a:r>
              <a:rPr lang="en-US" sz="2000" b="1" dirty="0">
                <a:latin typeface="Calibri" charset="0"/>
              </a:rPr>
              <a:t> recall</a:t>
            </a:r>
            <a:endParaRPr lang="en-US" sz="2000" b="1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18599F1-D06F-D44A-96EF-06457F432C6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688384" y="3351400"/>
            <a:ext cx="108012" cy="5987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FD71D79-837F-4F4B-845B-D4C4E484B54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248862" y="3361430"/>
            <a:ext cx="347734" cy="53622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8" name="Right Arrow 37">
            <a:extLst>
              <a:ext uri="{FF2B5EF4-FFF2-40B4-BE49-F238E27FC236}">
                <a16:creationId xmlns:a16="http://schemas.microsoft.com/office/drawing/2014/main" id="{7AACBF0F-64D6-CE4F-A1B3-8B09BCDEAD09}"/>
              </a:ext>
            </a:extLst>
          </p:cNvPr>
          <p:cNvSpPr/>
          <p:nvPr/>
        </p:nvSpPr>
        <p:spPr bwMode="auto">
          <a:xfrm>
            <a:off x="2953128" y="2827374"/>
            <a:ext cx="504056" cy="50405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A224EC46-DEB2-4F49-9680-882AF3E0CF76}"/>
              </a:ext>
            </a:extLst>
          </p:cNvPr>
          <p:cNvSpPr/>
          <p:nvPr/>
        </p:nvSpPr>
        <p:spPr bwMode="auto">
          <a:xfrm>
            <a:off x="3744168" y="1284492"/>
            <a:ext cx="6192688" cy="3662783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E9FDEC-55F9-0E4D-9126-0E670AAA774B}"/>
              </a:ext>
            </a:extLst>
          </p:cNvPr>
          <p:cNvSpPr txBox="1"/>
          <p:nvPr/>
        </p:nvSpPr>
        <p:spPr>
          <a:xfrm>
            <a:off x="4247782" y="5221516"/>
            <a:ext cx="460895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Memory Model is actually complicated:</a:t>
            </a:r>
          </a:p>
          <a:p>
            <a:endParaRPr lang="en-US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 Massed repetition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Dependence between items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Multiscale Context Model</a:t>
            </a:r>
          </a:p>
        </p:txBody>
      </p:sp>
    </p:spTree>
    <p:extLst>
      <p:ext uri="{BB962C8B-B14F-4D97-AF65-F5344CB8AC3E}">
        <p14:creationId xmlns:p14="http://schemas.microsoft.com/office/powerpoint/2010/main" val="3085581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310664"/>
            <a:ext cx="9612312" cy="584775"/>
          </a:xfrm>
        </p:spPr>
        <p:txBody>
          <a:bodyPr wrap="square">
            <a:spAutoFit/>
          </a:bodyPr>
          <a:lstStyle/>
          <a:p>
            <a:pPr eaLnBrk="1"/>
            <a:r>
              <a:rPr lang="en-US" sz="3800" dirty="0">
                <a:latin typeface="Calibri"/>
              </a:rPr>
              <a:t>How do humans </a:t>
            </a:r>
            <a:r>
              <a:rPr lang="en-US" sz="3800" i="1" dirty="0">
                <a:latin typeface="Calibri"/>
              </a:rPr>
              <a:t>learn?</a:t>
            </a:r>
            <a:endParaRPr lang="en-US" sz="3800" dirty="0"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DC525F-32A4-804A-8994-1063A67EC94C}"/>
              </a:ext>
            </a:extLst>
          </p:cNvPr>
          <p:cNvSpPr txBox="1"/>
          <p:nvPr/>
        </p:nvSpPr>
        <p:spPr>
          <a:xfrm>
            <a:off x="647824" y="1422621"/>
            <a:ext cx="58240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Declarative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versus</a:t>
            </a:r>
            <a:r>
              <a:rPr lang="en-US" sz="2400" dirty="0"/>
              <a:t> Procedural learning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4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Repetition is important!</a:t>
            </a:r>
          </a:p>
        </p:txBody>
      </p:sp>
      <p:sp>
        <p:nvSpPr>
          <p:cNvPr id="51" name="Slide Number Placeholder 3">
            <a:extLst>
              <a:ext uri="{FF2B5EF4-FFF2-40B4-BE49-F238E27FC236}">
                <a16:creationId xmlns:a16="http://schemas.microsoft.com/office/drawing/2014/main" id="{A2A264AE-C34E-DC48-BAF8-B932DE7F9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226300" y="6886575"/>
            <a:ext cx="2349500" cy="522288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89AF70C-CF62-3949-A0E8-7B478CE69687}" type="slidenum">
              <a:rPr lang="fi-FI"/>
              <a:pPr/>
              <a:t>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52374790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356829"/>
            <a:ext cx="9070975" cy="553998"/>
          </a:xfrm>
        </p:spPr>
        <p:txBody>
          <a:bodyPr>
            <a:spAutoFit/>
          </a:bodyPr>
          <a:lstStyle/>
          <a:p>
            <a:pPr eaLnBrk="1"/>
            <a:r>
              <a:rPr lang="en-US" sz="3600" dirty="0">
                <a:latin typeface="Calibri"/>
              </a:rPr>
              <a:t>Case for Reinforcement Learning</a:t>
            </a: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89AF70C-CF62-3949-A0E8-7B478CE69687}" type="slidenum">
              <a:rPr lang="fi-FI"/>
              <a:pPr/>
              <a:t>30</a:t>
            </a:fld>
            <a:endParaRPr lang="fi-FI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5F39CD-624D-1142-A23E-BC3959521233}"/>
              </a:ext>
            </a:extLst>
          </p:cNvPr>
          <p:cNvSpPr/>
          <p:nvPr/>
        </p:nvSpPr>
        <p:spPr>
          <a:xfrm>
            <a:off x="575816" y="1547589"/>
            <a:ext cx="1368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Calibri"/>
              </a:rPr>
              <a:t>Agent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B2900E0-4F81-EC43-B3E4-68C652B77E87}"/>
              </a:ext>
            </a:extLst>
          </p:cNvPr>
          <p:cNvSpPr/>
          <p:nvPr/>
        </p:nvSpPr>
        <p:spPr>
          <a:xfrm>
            <a:off x="391703" y="5075981"/>
            <a:ext cx="93450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Calibri"/>
              </a:rPr>
              <a:t>When to review to maximize recall probability?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0E5066-1BE6-BB4E-8E5E-23BCE6D4A5D3}"/>
              </a:ext>
            </a:extLst>
          </p:cNvPr>
          <p:cNvSpPr/>
          <p:nvPr/>
        </p:nvSpPr>
        <p:spPr>
          <a:xfrm>
            <a:off x="4788471" y="1529751"/>
            <a:ext cx="2681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Calibri"/>
              </a:rPr>
              <a:t>Environment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338842-2F8B-DD46-A8CA-96DAEEF88188}"/>
              </a:ext>
            </a:extLst>
          </p:cNvPr>
          <p:cNvSpPr/>
          <p:nvPr/>
        </p:nvSpPr>
        <p:spPr>
          <a:xfrm>
            <a:off x="3954931" y="3711663"/>
            <a:ext cx="1224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charset="0"/>
              </a:rPr>
              <a:t>Learner</a:t>
            </a:r>
            <a:endParaRPr lang="en-US" sz="2000" b="1" dirty="0"/>
          </a:p>
        </p:txBody>
      </p:sp>
      <p:pic>
        <p:nvPicPr>
          <p:cNvPr id="26" name="Picture 6" descr="Image result for student icon duolingo">
            <a:extLst>
              <a:ext uri="{FF2B5EF4-FFF2-40B4-BE49-F238E27FC236}">
                <a16:creationId xmlns:a16="http://schemas.microsoft.com/office/drawing/2014/main" id="{7AB9F588-6258-5645-A283-1DD222B79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16" y="2441974"/>
            <a:ext cx="1422594" cy="153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9B05CC4-56CF-9740-98CF-87E206DF9265}"/>
              </a:ext>
            </a:extLst>
          </p:cNvPr>
          <p:cNvSpPr/>
          <p:nvPr/>
        </p:nvSpPr>
        <p:spPr>
          <a:xfrm>
            <a:off x="100337" y="4080063"/>
            <a:ext cx="24917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charset="0"/>
              </a:rPr>
              <a:t>Online learning platform</a:t>
            </a:r>
            <a:endParaRPr lang="en-US" sz="2000" b="1" dirty="0"/>
          </a:p>
        </p:txBody>
      </p:sp>
      <p:pic>
        <p:nvPicPr>
          <p:cNvPr id="28" name="Picture 10" descr="Image result for learner studying icon computer">
            <a:extLst>
              <a:ext uri="{FF2B5EF4-FFF2-40B4-BE49-F238E27FC236}">
                <a16:creationId xmlns:a16="http://schemas.microsoft.com/office/drawing/2014/main" id="{0370F78A-0909-BF4B-8411-98A6257C1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216" y="2623180"/>
            <a:ext cx="1002851" cy="100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8433E1A-2784-D04B-88E0-8BDD69CAD5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3498" y="2802138"/>
            <a:ext cx="4419843" cy="54926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1021DC3-5F99-EF45-9C0B-E03BCB24E28B}"/>
              </a:ext>
            </a:extLst>
          </p:cNvPr>
          <p:cNvSpPr/>
          <p:nvPr/>
        </p:nvSpPr>
        <p:spPr>
          <a:xfrm>
            <a:off x="4957317" y="3950140"/>
            <a:ext cx="21324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charset="0"/>
              </a:rPr>
              <a:t>Review &amp; </a:t>
            </a:r>
            <a:r>
              <a:rPr lang="en-US" sz="2000" b="1" dirty="0">
                <a:solidFill>
                  <a:srgbClr val="00B050"/>
                </a:solidFill>
                <a:latin typeface="Calibri" charset="0"/>
              </a:rPr>
              <a:t>successful</a:t>
            </a:r>
            <a:r>
              <a:rPr lang="en-US" sz="2000" b="1" dirty="0">
                <a:latin typeface="Calibri" charset="0"/>
              </a:rPr>
              <a:t> recall</a:t>
            </a:r>
            <a:endParaRPr lang="en-US" sz="2000" b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8D1CEDD-18F7-9646-ABBF-28D95071CF3B}"/>
              </a:ext>
            </a:extLst>
          </p:cNvPr>
          <p:cNvSpPr/>
          <p:nvPr/>
        </p:nvSpPr>
        <p:spPr>
          <a:xfrm>
            <a:off x="7010232" y="3844252"/>
            <a:ext cx="24447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charset="0"/>
              </a:rPr>
              <a:t>Review &amp; </a:t>
            </a:r>
            <a:r>
              <a:rPr lang="en-US" sz="2000" b="1" dirty="0">
                <a:solidFill>
                  <a:schemeClr val="accent2"/>
                </a:solidFill>
                <a:latin typeface="Calibri" charset="0"/>
              </a:rPr>
              <a:t>unsuccessful</a:t>
            </a:r>
            <a:r>
              <a:rPr lang="en-US" sz="2000" b="1" dirty="0">
                <a:latin typeface="Calibri" charset="0"/>
              </a:rPr>
              <a:t> recall</a:t>
            </a:r>
            <a:endParaRPr lang="en-US" sz="2000" b="1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18599F1-D06F-D44A-96EF-06457F432C6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688384" y="3351400"/>
            <a:ext cx="108012" cy="5987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FD71D79-837F-4F4B-845B-D4C4E484B54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248862" y="3361430"/>
            <a:ext cx="347734" cy="53622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8" name="Right Arrow 37">
            <a:extLst>
              <a:ext uri="{FF2B5EF4-FFF2-40B4-BE49-F238E27FC236}">
                <a16:creationId xmlns:a16="http://schemas.microsoft.com/office/drawing/2014/main" id="{7AACBF0F-64D6-CE4F-A1B3-8B09BCDEAD09}"/>
              </a:ext>
            </a:extLst>
          </p:cNvPr>
          <p:cNvSpPr/>
          <p:nvPr/>
        </p:nvSpPr>
        <p:spPr bwMode="auto">
          <a:xfrm>
            <a:off x="2953128" y="2827374"/>
            <a:ext cx="504056" cy="50405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39F20DF-2037-CF47-94F8-604A6562877F}"/>
              </a:ext>
            </a:extLst>
          </p:cNvPr>
          <p:cNvSpPr/>
          <p:nvPr/>
        </p:nvSpPr>
        <p:spPr bwMode="auto">
          <a:xfrm>
            <a:off x="4032200" y="5114403"/>
            <a:ext cx="5543600" cy="631667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37362CC-93E5-8449-A7C8-41D8972BF379}"/>
              </a:ext>
            </a:extLst>
          </p:cNvPr>
          <p:cNvGrpSpPr/>
          <p:nvPr/>
        </p:nvGrpSpPr>
        <p:grpSpPr>
          <a:xfrm>
            <a:off x="1059822" y="6161536"/>
            <a:ext cx="6753639" cy="1233507"/>
            <a:chOff x="36113624" y="16046163"/>
            <a:chExt cx="6753639" cy="123350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200FFC5-0471-564B-AB69-0334A5ACE95D}"/>
                </a:ext>
              </a:extLst>
            </p:cNvPr>
            <p:cNvSpPr txBox="1"/>
            <p:nvPr/>
          </p:nvSpPr>
          <p:spPr>
            <a:xfrm>
              <a:off x="37454646" y="16046163"/>
              <a:ext cx="45378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Improve continuous retention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B11D885-FFFC-744C-A285-BB7A45E9DA0F}"/>
                </a:ext>
              </a:extLst>
            </p:cNvPr>
            <p:cNvSpPr txBox="1"/>
            <p:nvPr/>
          </p:nvSpPr>
          <p:spPr>
            <a:xfrm>
              <a:off x="37454646" y="16529723"/>
              <a:ext cx="30275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Improve test scores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46EE2AA-DCDD-E949-A798-F6BEC76FAEE1}"/>
                </a:ext>
              </a:extLst>
            </p:cNvPr>
            <p:cNvSpPr txBox="1"/>
            <p:nvPr/>
          </p:nvSpPr>
          <p:spPr>
            <a:xfrm>
              <a:off x="42389247" y="16603218"/>
              <a:ext cx="4780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✗</a:t>
              </a:r>
              <a:endParaRPr lang="en-US" sz="2800" b="1" dirty="0">
                <a:solidFill>
                  <a:schemeClr val="accent6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6F3DE9C-8C21-2243-A1A2-A42D60F3DA29}"/>
                </a:ext>
              </a:extLst>
            </p:cNvPr>
            <p:cNvSpPr txBox="1"/>
            <p:nvPr/>
          </p:nvSpPr>
          <p:spPr>
            <a:xfrm>
              <a:off x="42401270" y="16079998"/>
              <a:ext cx="4539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B050"/>
                  </a:solidFill>
                </a:rPr>
                <a:t>✓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13EEC01-9C3C-9548-9ADD-4C3E04D04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113624" y="16046163"/>
              <a:ext cx="1233507" cy="12335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93291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226300" y="6814567"/>
            <a:ext cx="2349500" cy="522288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89AF70C-CF62-3949-A0E8-7B478CE69687}" type="slidenum">
              <a:rPr lang="fi-FI"/>
              <a:pPr/>
              <a:t>31</a:t>
            </a:fld>
            <a:endParaRPr lang="fi-FI"/>
          </a:p>
        </p:txBody>
      </p:sp>
      <p:sp>
        <p:nvSpPr>
          <p:cNvPr id="1741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259248"/>
            <a:ext cx="9612312" cy="646331"/>
          </a:xfrm>
        </p:spPr>
        <p:txBody>
          <a:bodyPr wrap="square">
            <a:spAutoFit/>
          </a:bodyPr>
          <a:lstStyle/>
          <a:p>
            <a:pPr eaLnBrk="1"/>
            <a:r>
              <a:rPr lang="en-US" sz="4200" dirty="0">
                <a:latin typeface="Calibri"/>
              </a:rPr>
              <a:t>Complex Memory model and rewards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6DEB44DF-B72F-AF45-8349-E68E83FEA0FF}"/>
              </a:ext>
            </a:extLst>
          </p:cNvPr>
          <p:cNvSpPr/>
          <p:nvPr/>
        </p:nvSpPr>
        <p:spPr>
          <a:xfrm>
            <a:off x="7535814" y="7154921"/>
            <a:ext cx="2401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[Upadhyay et al., 2018]</a:t>
            </a:r>
            <a:endParaRPr lang="en-US" dirty="0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486B7644-AC6E-3D45-BD26-31CE3C125FEC}"/>
              </a:ext>
            </a:extLst>
          </p:cNvPr>
          <p:cNvSpPr/>
          <p:nvPr/>
        </p:nvSpPr>
        <p:spPr>
          <a:xfrm>
            <a:off x="575816" y="3563813"/>
            <a:ext cx="91450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alibri"/>
              </a:rPr>
              <a:t>However, one may </a:t>
            </a:r>
          </a:p>
          <a:p>
            <a:r>
              <a:rPr lang="en-US" sz="3600" dirty="0">
                <a:latin typeface="Calibri"/>
              </a:rPr>
              <a:t>have access to </a:t>
            </a:r>
            <a:br>
              <a:rPr lang="en-US" sz="3600" dirty="0">
                <a:latin typeface="Calibri"/>
              </a:rPr>
            </a:br>
            <a:r>
              <a:rPr lang="en-US" sz="3600" dirty="0">
                <a:latin typeface="Calibri"/>
              </a:rPr>
              <a:t>test scores: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5AF208E-53EF-244F-85CB-87653D3ADE3F}"/>
              </a:ext>
            </a:extLst>
          </p:cNvPr>
          <p:cNvSpPr/>
          <p:nvPr/>
        </p:nvSpPr>
        <p:spPr>
          <a:xfrm>
            <a:off x="632624" y="5496363"/>
            <a:ext cx="8568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Key idea: </a:t>
            </a:r>
            <a:br>
              <a:rPr lang="en-US" sz="3600" b="1" dirty="0">
                <a:latin typeface="Calibri"/>
              </a:rPr>
            </a:br>
            <a:r>
              <a:rPr lang="en-US" sz="3600" dirty="0">
                <a:latin typeface="Calibri"/>
              </a:rPr>
              <a:t>Think of the test score as rewards in a reinforcement learning setting!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7101CE8-5D18-914A-B756-5BB8DA633805}"/>
              </a:ext>
            </a:extLst>
          </p:cNvPr>
          <p:cNvSpPr/>
          <p:nvPr/>
        </p:nvSpPr>
        <p:spPr>
          <a:xfrm>
            <a:off x="689331" y="1314389"/>
            <a:ext cx="1368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Calibri"/>
              </a:rPr>
              <a:t>Agent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D09ACF1-0F66-9249-91D2-301DEA5DA09B}"/>
              </a:ext>
            </a:extLst>
          </p:cNvPr>
          <p:cNvSpPr/>
          <p:nvPr/>
        </p:nvSpPr>
        <p:spPr>
          <a:xfrm>
            <a:off x="4901986" y="1296551"/>
            <a:ext cx="2681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Calibri"/>
              </a:rPr>
              <a:t>Environment</a:t>
            </a:r>
          </a:p>
        </p:txBody>
      </p:sp>
      <p:pic>
        <p:nvPicPr>
          <p:cNvPr id="47" name="Picture 6" descr="Image result for student icon duolingo">
            <a:extLst>
              <a:ext uri="{FF2B5EF4-FFF2-40B4-BE49-F238E27FC236}">
                <a16:creationId xmlns:a16="http://schemas.microsoft.com/office/drawing/2014/main" id="{CC2B0B9A-3AED-4849-93CC-5F8DAB4D1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55" y="2074618"/>
            <a:ext cx="966605" cy="104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0" descr="Image result for learner studying icon computer">
            <a:extLst>
              <a:ext uri="{FF2B5EF4-FFF2-40B4-BE49-F238E27FC236}">
                <a16:creationId xmlns:a16="http://schemas.microsoft.com/office/drawing/2014/main" id="{647D933A-1FD5-A346-94CA-804B18E2D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751" y="2057576"/>
            <a:ext cx="678573" cy="67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9870C90-22BC-0B40-8460-198F19EA4B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2713" y="2057576"/>
            <a:ext cx="4419843" cy="549262"/>
          </a:xfrm>
          <a:prstGeom prst="rect">
            <a:avLst/>
          </a:prstGeom>
        </p:spPr>
      </p:pic>
      <p:sp>
        <p:nvSpPr>
          <p:cNvPr id="50" name="Right Arrow 49">
            <a:extLst>
              <a:ext uri="{FF2B5EF4-FFF2-40B4-BE49-F238E27FC236}">
                <a16:creationId xmlns:a16="http://schemas.microsoft.com/office/drawing/2014/main" id="{31B9205B-96A0-EA4A-AB79-0CDBE5E341A6}"/>
              </a:ext>
            </a:extLst>
          </p:cNvPr>
          <p:cNvSpPr/>
          <p:nvPr/>
        </p:nvSpPr>
        <p:spPr bwMode="auto">
          <a:xfrm>
            <a:off x="3168104" y="2144834"/>
            <a:ext cx="504056" cy="50405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54C9438-5C68-C54C-AC49-D4EEA5B8C233}"/>
              </a:ext>
            </a:extLst>
          </p:cNvPr>
          <p:cNvSpPr/>
          <p:nvPr/>
        </p:nvSpPr>
        <p:spPr>
          <a:xfrm>
            <a:off x="4258577" y="2701392"/>
            <a:ext cx="1224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charset="0"/>
              </a:rPr>
              <a:t>Learner</a:t>
            </a:r>
            <a:endParaRPr lang="en-US" sz="2000" b="1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C2460D99-3242-4042-AA7C-BEB06BB65B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6378" y="4138291"/>
            <a:ext cx="4419843" cy="54926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2DF7398-4175-AF4A-90E8-C2FD80D8632F}"/>
              </a:ext>
            </a:extLst>
          </p:cNvPr>
          <p:cNvCxnSpPr>
            <a:cxnSpLocks/>
          </p:cNvCxnSpPr>
          <p:nvPr/>
        </p:nvCxnSpPr>
        <p:spPr bwMode="auto">
          <a:xfrm>
            <a:off x="8136656" y="3693124"/>
            <a:ext cx="0" cy="131084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E6767FC-F352-724A-9957-F6291BB877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2712" y="5062139"/>
            <a:ext cx="207888" cy="1998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1D6344-294F-7D43-BFBA-4F41B3713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8136" y="4872781"/>
            <a:ext cx="228600" cy="2032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4808917-65D6-EF49-8F00-DEC726CB08EE}"/>
              </a:ext>
            </a:extLst>
          </p:cNvPr>
          <p:cNvCxnSpPr>
            <a:stCxn id="6" idx="3"/>
          </p:cNvCxnSpPr>
          <p:nvPr/>
        </p:nvCxnSpPr>
        <p:spPr bwMode="auto">
          <a:xfrm>
            <a:off x="8240600" y="5162085"/>
            <a:ext cx="976176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28BFFE9-808A-B345-9F49-F4CA035B4A90}"/>
              </a:ext>
            </a:extLst>
          </p:cNvPr>
          <p:cNvSpPr txBox="1"/>
          <p:nvPr/>
        </p:nvSpPr>
        <p:spPr>
          <a:xfrm>
            <a:off x="9217026" y="4931965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</a:t>
            </a:r>
          </a:p>
        </p:txBody>
      </p:sp>
    </p:spTree>
    <p:extLst>
      <p:ext uri="{BB962C8B-B14F-4D97-AF65-F5344CB8AC3E}">
        <p14:creationId xmlns:p14="http://schemas.microsoft.com/office/powerpoint/2010/main" val="2306698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106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226300" y="6814567"/>
            <a:ext cx="2349500" cy="522288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89AF70C-CF62-3949-A0E8-7B478CE69687}" type="slidenum">
              <a:rPr lang="fi-FI"/>
              <a:pPr/>
              <a:t>32</a:t>
            </a:fld>
            <a:endParaRPr lang="fi-FI"/>
          </a:p>
        </p:txBody>
      </p:sp>
      <p:sp>
        <p:nvSpPr>
          <p:cNvPr id="1741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259248"/>
            <a:ext cx="9612312" cy="646331"/>
          </a:xfrm>
        </p:spPr>
        <p:txBody>
          <a:bodyPr wrap="square">
            <a:spAutoFit/>
          </a:bodyPr>
          <a:lstStyle/>
          <a:p>
            <a:pPr eaLnBrk="1"/>
            <a:r>
              <a:rPr lang="en-US" sz="4200" dirty="0">
                <a:latin typeface="Calibri"/>
              </a:rPr>
              <a:t>Teacher actions and Student feedback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6DEB44DF-B72F-AF45-8349-E68E83FEA0FF}"/>
              </a:ext>
            </a:extLst>
          </p:cNvPr>
          <p:cNvSpPr/>
          <p:nvPr/>
        </p:nvSpPr>
        <p:spPr>
          <a:xfrm>
            <a:off x="7535814" y="7154921"/>
            <a:ext cx="2401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[Upadhyay et al., 2018]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B64D67-9BF3-CB4D-BEC5-C5E5E8506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534" y="3348422"/>
            <a:ext cx="2736304" cy="590340"/>
          </a:xfrm>
          <a:prstGeom prst="rect">
            <a:avLst/>
          </a:prstGeom>
        </p:spPr>
      </p:pic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59177F39-B249-194B-9ABD-A1297E1F2EAF}"/>
              </a:ext>
            </a:extLst>
          </p:cNvPr>
          <p:cNvSpPr txBox="1">
            <a:spLocks/>
          </p:cNvSpPr>
          <p:nvPr/>
        </p:nvSpPr>
        <p:spPr bwMode="auto">
          <a:xfrm>
            <a:off x="647824" y="4383542"/>
            <a:ext cx="1224136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indent="-514350" algn="ctr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FF6309"/>
              </a:buClr>
              <a:buSzTx/>
              <a:tabLst/>
              <a:defRPr/>
            </a:pPr>
            <a:r>
              <a:rPr lang="en-US" sz="2400" b="1" kern="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Policy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DejaVu Sans" charset="0"/>
              <a:cs typeface="DejaVu Sans" charset="0"/>
            </a:endParaRPr>
          </a:p>
        </p:txBody>
      </p:sp>
      <p:sp>
        <p:nvSpPr>
          <p:cNvPr id="89" name="Text Placeholder 2">
            <a:extLst>
              <a:ext uri="{FF2B5EF4-FFF2-40B4-BE49-F238E27FC236}">
                <a16:creationId xmlns:a16="http://schemas.microsoft.com/office/drawing/2014/main" id="{87EB67DF-6ACF-6041-A332-5BAF6BA9A509}"/>
              </a:ext>
            </a:extLst>
          </p:cNvPr>
          <p:cNvSpPr txBox="1">
            <a:spLocks/>
          </p:cNvSpPr>
          <p:nvPr/>
        </p:nvSpPr>
        <p:spPr bwMode="auto">
          <a:xfrm>
            <a:off x="863849" y="5292005"/>
            <a:ext cx="3528391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indent="-514350" algn="ctr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FF6309"/>
              </a:buClr>
              <a:buSzTx/>
              <a:tabLst/>
              <a:defRPr/>
            </a:pPr>
            <a:r>
              <a:rPr lang="en-US" sz="2400" b="1" kern="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Parametrized using RNNs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DejaVu Sans" charset="0"/>
              <a:cs typeface="DejaVu Sans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881C8C-15A1-034B-9286-BBC6B7D81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369" y="5749745"/>
            <a:ext cx="3244699" cy="1678292"/>
          </a:xfrm>
          <a:prstGeom prst="rect">
            <a:avLst/>
          </a:prstGeom>
        </p:spPr>
      </p:pic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E90AD673-3AD8-AB47-AE70-C95F6EF86E8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259892" y="4023502"/>
            <a:ext cx="2554" cy="3081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2814B61F-FD5A-CC47-96FE-62B57EBC9FD1}"/>
              </a:ext>
            </a:extLst>
          </p:cNvPr>
          <p:cNvCxnSpPr>
            <a:cxnSpLocks/>
          </p:cNvCxnSpPr>
          <p:nvPr/>
        </p:nvCxnSpPr>
        <p:spPr bwMode="auto">
          <a:xfrm flipV="1">
            <a:off x="2517478" y="3967385"/>
            <a:ext cx="0" cy="7485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5" name="Text Placeholder 2">
            <a:extLst>
              <a:ext uri="{FF2B5EF4-FFF2-40B4-BE49-F238E27FC236}">
                <a16:creationId xmlns:a16="http://schemas.microsoft.com/office/drawing/2014/main" id="{BFC91C83-2E64-EB4A-A8BA-17A7DB6CB40E}"/>
              </a:ext>
            </a:extLst>
          </p:cNvPr>
          <p:cNvSpPr txBox="1">
            <a:spLocks/>
          </p:cNvSpPr>
          <p:nvPr/>
        </p:nvSpPr>
        <p:spPr bwMode="auto">
          <a:xfrm>
            <a:off x="1958151" y="4721115"/>
            <a:ext cx="1224136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indent="-514350" algn="ctr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FF6309"/>
              </a:buClr>
              <a:buSzTx/>
              <a:tabLst/>
              <a:defRPr/>
            </a:pPr>
            <a:r>
              <a:rPr lang="en-US" sz="2400" b="1" kern="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Intensity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DejaVu Sans" charset="0"/>
              <a:cs typeface="DejaVu Sans" charset="0"/>
            </a:endParaRPr>
          </a:p>
        </p:txBody>
      </p:sp>
      <p:sp>
        <p:nvSpPr>
          <p:cNvPr id="96" name="Text Placeholder 2">
            <a:extLst>
              <a:ext uri="{FF2B5EF4-FFF2-40B4-BE49-F238E27FC236}">
                <a16:creationId xmlns:a16="http://schemas.microsoft.com/office/drawing/2014/main" id="{7FBEC747-90EB-DC4B-A188-CE44AE4A3DBB}"/>
              </a:ext>
            </a:extLst>
          </p:cNvPr>
          <p:cNvSpPr txBox="1">
            <a:spLocks/>
          </p:cNvSpPr>
          <p:nvPr/>
        </p:nvSpPr>
        <p:spPr bwMode="auto">
          <a:xfrm>
            <a:off x="3162997" y="4104060"/>
            <a:ext cx="1805307" cy="66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indent="-514350" algn="ctr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FF6309"/>
              </a:buClr>
              <a:buSzTx/>
              <a:tabLst/>
              <a:defRPr/>
            </a:pPr>
            <a:r>
              <a:rPr lang="en-US" sz="2400" b="1" kern="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Item distribution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DejaVu Sans" charset="0"/>
              <a:cs typeface="DejaVu Sans" charset="0"/>
            </a:endParaRP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61E3F636-4044-3B4B-A565-B207963127E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216541" y="3967385"/>
            <a:ext cx="356707" cy="36429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9D7ECA4-6A40-6147-938A-87947855B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6148" y="3390119"/>
            <a:ext cx="2808312" cy="506945"/>
          </a:xfrm>
          <a:prstGeom prst="rect">
            <a:avLst/>
          </a:prstGeom>
        </p:spPr>
      </p:pic>
      <p:sp>
        <p:nvSpPr>
          <p:cNvPr id="101" name="Text Placeholder 2">
            <a:extLst>
              <a:ext uri="{FF2B5EF4-FFF2-40B4-BE49-F238E27FC236}">
                <a16:creationId xmlns:a16="http://schemas.microsoft.com/office/drawing/2014/main" id="{865AF38D-AB1A-264F-A94B-18E029B06C31}"/>
              </a:ext>
            </a:extLst>
          </p:cNvPr>
          <p:cNvSpPr txBox="1">
            <a:spLocks/>
          </p:cNvSpPr>
          <p:nvPr/>
        </p:nvSpPr>
        <p:spPr bwMode="auto">
          <a:xfrm>
            <a:off x="5832401" y="4097669"/>
            <a:ext cx="3528391" cy="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indent="-514350" algn="ctr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FF6309"/>
              </a:buClr>
              <a:buSzTx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We do not know the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feedback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 distribution but we can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sample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 from it…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DejaVu Sans" charset="0"/>
              <a:cs typeface="DejaVu Sans" charset="0"/>
            </a:endParaRPr>
          </a:p>
        </p:txBody>
      </p:sp>
      <p:sp>
        <p:nvSpPr>
          <p:cNvPr id="107" name="Text Placeholder 2">
            <a:extLst>
              <a:ext uri="{FF2B5EF4-FFF2-40B4-BE49-F238E27FC236}">
                <a16:creationId xmlns:a16="http://schemas.microsoft.com/office/drawing/2014/main" id="{59DA75B8-1742-A343-A049-673E71A2DEF5}"/>
              </a:ext>
            </a:extLst>
          </p:cNvPr>
          <p:cNvSpPr txBox="1">
            <a:spLocks/>
          </p:cNvSpPr>
          <p:nvPr/>
        </p:nvSpPr>
        <p:spPr bwMode="auto">
          <a:xfrm>
            <a:off x="5796396" y="6427408"/>
            <a:ext cx="3528391" cy="66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indent="-514350" algn="ctr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FF6309"/>
              </a:buClr>
              <a:buSzTx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…and measure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1673D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test scores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 </a:t>
            </a:r>
            <a:r>
              <a:rPr lang="en-US" sz="2400" b="1" kern="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(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rewards)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DejaVu Sans" charset="0"/>
              <a:cs typeface="DejaVu Sans" charset="0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3F5E39C-4E03-6A48-8338-56D13CD67716}"/>
              </a:ext>
            </a:extLst>
          </p:cNvPr>
          <p:cNvSpPr/>
          <p:nvPr/>
        </p:nvSpPr>
        <p:spPr>
          <a:xfrm>
            <a:off x="689331" y="1314389"/>
            <a:ext cx="1368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Calibri"/>
              </a:rPr>
              <a:t>Agent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33600D4-47DB-524C-BFE8-58C3B43AF3FA}"/>
              </a:ext>
            </a:extLst>
          </p:cNvPr>
          <p:cNvSpPr/>
          <p:nvPr/>
        </p:nvSpPr>
        <p:spPr>
          <a:xfrm>
            <a:off x="4901986" y="1296551"/>
            <a:ext cx="2681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Calibri"/>
              </a:rPr>
              <a:t>Environment</a:t>
            </a:r>
          </a:p>
        </p:txBody>
      </p:sp>
      <p:pic>
        <p:nvPicPr>
          <p:cNvPr id="94" name="Picture 6" descr="Image result for student icon duolingo">
            <a:extLst>
              <a:ext uri="{FF2B5EF4-FFF2-40B4-BE49-F238E27FC236}">
                <a16:creationId xmlns:a16="http://schemas.microsoft.com/office/drawing/2014/main" id="{8FF31394-71EB-844B-91E2-DD4D8ABB2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55" y="2074618"/>
            <a:ext cx="966605" cy="104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10" descr="Image result for learner studying icon computer">
            <a:extLst>
              <a:ext uri="{FF2B5EF4-FFF2-40B4-BE49-F238E27FC236}">
                <a16:creationId xmlns:a16="http://schemas.microsoft.com/office/drawing/2014/main" id="{653D4CB9-5D50-AC46-BAFD-BF567394A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689" y="5354607"/>
            <a:ext cx="678573" cy="67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BC17C567-7366-744E-A670-C92DAC5DD1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2713" y="2057576"/>
            <a:ext cx="4419843" cy="549262"/>
          </a:xfrm>
          <a:prstGeom prst="rect">
            <a:avLst/>
          </a:prstGeom>
        </p:spPr>
      </p:pic>
      <p:sp>
        <p:nvSpPr>
          <p:cNvPr id="108" name="Right Arrow 107">
            <a:extLst>
              <a:ext uri="{FF2B5EF4-FFF2-40B4-BE49-F238E27FC236}">
                <a16:creationId xmlns:a16="http://schemas.microsoft.com/office/drawing/2014/main" id="{0B009047-6B3C-6D4A-85E2-C2471BA7CE0B}"/>
              </a:ext>
            </a:extLst>
          </p:cNvPr>
          <p:cNvSpPr/>
          <p:nvPr/>
        </p:nvSpPr>
        <p:spPr bwMode="auto">
          <a:xfrm>
            <a:off x="3168104" y="2144834"/>
            <a:ext cx="504056" cy="50405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D6D979-A0F2-6846-BE13-F3C6CA8B88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22" y="5253681"/>
            <a:ext cx="880426" cy="880426"/>
          </a:xfrm>
          <a:prstGeom prst="rect">
            <a:avLst/>
          </a:prstGeom>
        </p:spPr>
      </p:pic>
      <p:sp>
        <p:nvSpPr>
          <p:cNvPr id="110" name="Right Arrow 109">
            <a:extLst>
              <a:ext uri="{FF2B5EF4-FFF2-40B4-BE49-F238E27FC236}">
                <a16:creationId xmlns:a16="http://schemas.microsoft.com/office/drawing/2014/main" id="{ECC4AFED-B013-8549-AE08-D292914D9480}"/>
              </a:ext>
            </a:extLst>
          </p:cNvPr>
          <p:cNvSpPr/>
          <p:nvPr/>
        </p:nvSpPr>
        <p:spPr bwMode="auto">
          <a:xfrm>
            <a:off x="6458751" y="5482024"/>
            <a:ext cx="504056" cy="50405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1" name="Right Arrow 110">
            <a:extLst>
              <a:ext uri="{FF2B5EF4-FFF2-40B4-BE49-F238E27FC236}">
                <a16:creationId xmlns:a16="http://schemas.microsoft.com/office/drawing/2014/main" id="{4451B3D4-8A44-E241-9AA5-B2E285464AE9}"/>
              </a:ext>
            </a:extLst>
          </p:cNvPr>
          <p:cNvSpPr/>
          <p:nvPr/>
        </p:nvSpPr>
        <p:spPr bwMode="auto">
          <a:xfrm>
            <a:off x="8286063" y="5497717"/>
            <a:ext cx="504056" cy="50405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10249E36-88E2-824D-B222-237F3F72F40F}"/>
              </a:ext>
            </a:extLst>
          </p:cNvPr>
          <p:cNvSpPr txBox="1"/>
          <p:nvPr/>
        </p:nvSpPr>
        <p:spPr>
          <a:xfrm>
            <a:off x="9121784" y="5757538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✗</a:t>
            </a:r>
            <a:endParaRPr lang="en-US" sz="2800" b="1" dirty="0">
              <a:solidFill>
                <a:schemeClr val="accent6"/>
              </a:solidFill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42FFABB4-0C84-834D-AC9C-92EB6C4EC657}"/>
              </a:ext>
            </a:extLst>
          </p:cNvPr>
          <p:cNvSpPr txBox="1"/>
          <p:nvPr/>
        </p:nvSpPr>
        <p:spPr>
          <a:xfrm>
            <a:off x="9133807" y="5234318"/>
            <a:ext cx="453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✓</a:t>
            </a:r>
          </a:p>
        </p:txBody>
      </p:sp>
      <p:pic>
        <p:nvPicPr>
          <p:cNvPr id="114" name="Picture 10" descr="Image result for learner studying icon computer">
            <a:extLst>
              <a:ext uri="{FF2B5EF4-FFF2-40B4-BE49-F238E27FC236}">
                <a16:creationId xmlns:a16="http://schemas.microsoft.com/office/drawing/2014/main" id="{A35813E3-DEBF-804A-BD36-1462B52B0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751" y="2057576"/>
            <a:ext cx="678573" cy="67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Rectangle 114">
            <a:extLst>
              <a:ext uri="{FF2B5EF4-FFF2-40B4-BE49-F238E27FC236}">
                <a16:creationId xmlns:a16="http://schemas.microsoft.com/office/drawing/2014/main" id="{8564821E-A3AA-594A-B0F2-09A506A8CAA2}"/>
              </a:ext>
            </a:extLst>
          </p:cNvPr>
          <p:cNvSpPr/>
          <p:nvPr/>
        </p:nvSpPr>
        <p:spPr>
          <a:xfrm>
            <a:off x="4258577" y="2701392"/>
            <a:ext cx="1224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charset="0"/>
              </a:rPr>
              <a:t>Learner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252642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95" grpId="0"/>
      <p:bldP spid="96" grpId="0"/>
      <p:bldP spid="101" grpId="0"/>
      <p:bldP spid="107" grpId="0"/>
      <p:bldP spid="110" grpId="0" animBg="1"/>
      <p:bldP spid="111" grpId="0" animBg="1"/>
      <p:bldP spid="112" grpId="0"/>
      <p:bldP spid="1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226300" y="6814567"/>
            <a:ext cx="2349500" cy="522288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89AF70C-CF62-3949-A0E8-7B478CE69687}" type="slidenum">
              <a:rPr lang="fi-FI"/>
              <a:pPr/>
              <a:t>33</a:t>
            </a:fld>
            <a:endParaRPr lang="fi-FI"/>
          </a:p>
        </p:txBody>
      </p:sp>
      <p:sp>
        <p:nvSpPr>
          <p:cNvPr id="1741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274637"/>
            <a:ext cx="9612312" cy="615553"/>
          </a:xfrm>
        </p:spPr>
        <p:txBody>
          <a:bodyPr wrap="square">
            <a:spAutoFit/>
          </a:bodyPr>
          <a:lstStyle/>
          <a:p>
            <a:pPr eaLnBrk="1"/>
            <a:r>
              <a:rPr lang="en-US" sz="4000" dirty="0">
                <a:latin typeface="Calibri"/>
              </a:rPr>
              <a:t>What is the goal in reinforcement learning?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6DEB44DF-B72F-AF45-8349-E68E83FEA0FF}"/>
              </a:ext>
            </a:extLst>
          </p:cNvPr>
          <p:cNvSpPr/>
          <p:nvPr/>
        </p:nvSpPr>
        <p:spPr>
          <a:xfrm>
            <a:off x="7535814" y="7154921"/>
            <a:ext cx="2401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[Upadhyay et al., 2018]</a:t>
            </a:r>
            <a:endParaRPr lang="en-US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1127E160-FB57-A945-A35D-6394CB7F7B5D}"/>
              </a:ext>
            </a:extLst>
          </p:cNvPr>
          <p:cNvSpPr/>
          <p:nvPr/>
        </p:nvSpPr>
        <p:spPr>
          <a:xfrm>
            <a:off x="359791" y="1547589"/>
            <a:ext cx="97208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alibri"/>
              </a:rPr>
              <a:t>We aim to maximize the average reward in a time window [0, T]: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1AA66A-FE53-B74D-95E5-F0A91E4BB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738" y="2843733"/>
            <a:ext cx="5879878" cy="842342"/>
          </a:xfrm>
          <a:prstGeom prst="rect">
            <a:avLst/>
          </a:prstGeom>
        </p:spPr>
      </p:pic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1906EEC2-BE97-BC4E-B498-5167F2D7D68F}"/>
              </a:ext>
            </a:extLst>
          </p:cNvPr>
          <p:cNvCxnSpPr>
            <a:cxnSpLocks/>
          </p:cNvCxnSpPr>
          <p:nvPr/>
        </p:nvCxnSpPr>
        <p:spPr bwMode="auto">
          <a:xfrm flipV="1">
            <a:off x="7226300" y="3499627"/>
            <a:ext cx="0" cy="3304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2" name="Text Placeholder 2">
            <a:extLst>
              <a:ext uri="{FF2B5EF4-FFF2-40B4-BE49-F238E27FC236}">
                <a16:creationId xmlns:a16="http://schemas.microsoft.com/office/drawing/2014/main" id="{7CD0B119-91C0-5D49-B64A-98B1BA85AD15}"/>
              </a:ext>
            </a:extLst>
          </p:cNvPr>
          <p:cNvSpPr txBox="1">
            <a:spLocks/>
          </p:cNvSpPr>
          <p:nvPr/>
        </p:nvSpPr>
        <p:spPr bwMode="auto">
          <a:xfrm>
            <a:off x="6264448" y="3902099"/>
            <a:ext cx="2130717" cy="581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indent="-514350" algn="ctr"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Reward</a:t>
            </a:r>
            <a:b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</a:br>
            <a:r>
              <a:rPr lang="en-US" b="1" kern="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(Point)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DejaVu Sans" charset="0"/>
              <a:cs typeface="DejaVu Sans" charset="0"/>
            </a:endParaRPr>
          </a:p>
        </p:txBody>
      </p:sp>
      <p:sp>
        <p:nvSpPr>
          <p:cNvPr id="94" name="Left Brace 93">
            <a:extLst>
              <a:ext uri="{FF2B5EF4-FFF2-40B4-BE49-F238E27FC236}">
                <a16:creationId xmlns:a16="http://schemas.microsoft.com/office/drawing/2014/main" id="{33A057D9-70F7-EE4B-99A8-86511A25A0B4}"/>
              </a:ext>
            </a:extLst>
          </p:cNvPr>
          <p:cNvSpPr/>
          <p:nvPr/>
        </p:nvSpPr>
        <p:spPr bwMode="auto">
          <a:xfrm rot="16200000">
            <a:off x="5163464" y="2173554"/>
            <a:ext cx="237240" cy="2787801"/>
          </a:xfrm>
          <a:prstGeom prst="lef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8" name="Text Placeholder 2">
            <a:extLst>
              <a:ext uri="{FF2B5EF4-FFF2-40B4-BE49-F238E27FC236}">
                <a16:creationId xmlns:a16="http://schemas.microsoft.com/office/drawing/2014/main" id="{9A0C0B5C-9745-3946-92E6-B0E02B4B77C8}"/>
              </a:ext>
            </a:extLst>
          </p:cNvPr>
          <p:cNvSpPr txBox="1">
            <a:spLocks/>
          </p:cNvSpPr>
          <p:nvPr/>
        </p:nvSpPr>
        <p:spPr bwMode="auto">
          <a:xfrm>
            <a:off x="3456137" y="3792578"/>
            <a:ext cx="2979964" cy="66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indent="-514350" algn="ctr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FF6309"/>
              </a:buClr>
              <a:buSzTx/>
              <a:tabLst/>
              <a:defRPr/>
            </a:pPr>
            <a:r>
              <a:rPr lang="en-US" sz="2400" kern="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Actions asynchronous,</a:t>
            </a:r>
          </a:p>
          <a:p>
            <a:pPr marR="0" lvl="0" indent="-514350" algn="ctr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FF6309"/>
              </a:buClr>
              <a:buSzTx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Feedback synchronous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D846AC87-22C6-F342-9C82-4A6FF971D844}"/>
              </a:ext>
            </a:extLst>
          </p:cNvPr>
          <p:cNvSpPr/>
          <p:nvPr/>
        </p:nvSpPr>
        <p:spPr>
          <a:xfrm>
            <a:off x="414052" y="4931965"/>
            <a:ext cx="62619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alibri"/>
              </a:rPr>
              <a:t>Connection to optimal control: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9CED18-3F9E-AC4D-8A01-F6320642F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9958" y="2195661"/>
            <a:ext cx="668466" cy="440003"/>
          </a:xfrm>
          <a:prstGeom prst="rect">
            <a:avLst/>
          </a:prstGeom>
        </p:spPr>
      </p:pic>
      <p:sp>
        <p:nvSpPr>
          <p:cNvPr id="100" name="Left Brace 99">
            <a:extLst>
              <a:ext uri="{FF2B5EF4-FFF2-40B4-BE49-F238E27FC236}">
                <a16:creationId xmlns:a16="http://schemas.microsoft.com/office/drawing/2014/main" id="{585FBD9F-354E-0B48-8D48-1FEA52FF5A1C}"/>
              </a:ext>
            </a:extLst>
          </p:cNvPr>
          <p:cNvSpPr/>
          <p:nvPr/>
        </p:nvSpPr>
        <p:spPr bwMode="auto">
          <a:xfrm rot="5400000">
            <a:off x="5584408" y="771737"/>
            <a:ext cx="256097" cy="4128316"/>
          </a:xfrm>
          <a:prstGeom prst="lef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A79DFDD-D70C-9D45-A51D-E7E1011935E6}"/>
              </a:ext>
            </a:extLst>
          </p:cNvPr>
          <p:cNvGrpSpPr/>
          <p:nvPr/>
        </p:nvGrpSpPr>
        <p:grpSpPr>
          <a:xfrm>
            <a:off x="468313" y="5468600"/>
            <a:ext cx="9561593" cy="900100"/>
            <a:chOff x="434554" y="1343478"/>
            <a:chExt cx="9561593" cy="9001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43089D8-6636-634E-8C83-BA5DCB01D7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15" t="32738" r="37329" b="54688"/>
            <a:stretch/>
          </p:blipFill>
          <p:spPr>
            <a:xfrm>
              <a:off x="2306762" y="1343478"/>
              <a:ext cx="4656665" cy="9001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8A22A97-B7CA-7144-93AD-4A0F55228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4554" y="1703518"/>
              <a:ext cx="1656184" cy="27114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7D42303-F155-4B45-B385-E00FCFE7B4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64" t="44692" r="28568" b="43118"/>
            <a:stretch/>
          </p:blipFill>
          <p:spPr>
            <a:xfrm>
              <a:off x="6963427" y="1370979"/>
              <a:ext cx="3032720" cy="8725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49581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8" grpId="0"/>
      <p:bldP spid="9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226300" y="6814567"/>
            <a:ext cx="2349500" cy="522288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89AF70C-CF62-3949-A0E8-7B478CE69687}" type="slidenum">
              <a:rPr lang="fi-FI"/>
              <a:pPr/>
              <a:t>34</a:t>
            </a:fld>
            <a:endParaRPr lang="fi-FI"/>
          </a:p>
        </p:txBody>
      </p:sp>
      <p:sp>
        <p:nvSpPr>
          <p:cNvPr id="1741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259248"/>
            <a:ext cx="9612312" cy="646331"/>
          </a:xfrm>
        </p:spPr>
        <p:txBody>
          <a:bodyPr wrap="square">
            <a:spAutoFit/>
          </a:bodyPr>
          <a:lstStyle/>
          <a:p>
            <a:pPr eaLnBrk="1"/>
            <a:r>
              <a:rPr lang="en-US" sz="4200" dirty="0">
                <a:latin typeface="Calibri"/>
              </a:rPr>
              <a:t>Policy gradient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6DEB44DF-B72F-AF45-8349-E68E83FEA0FF}"/>
              </a:ext>
            </a:extLst>
          </p:cNvPr>
          <p:cNvSpPr/>
          <p:nvPr/>
        </p:nvSpPr>
        <p:spPr>
          <a:xfrm>
            <a:off x="7535814" y="7154921"/>
            <a:ext cx="2401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[Upadhyay et al., 2018]</a:t>
            </a:r>
            <a:endParaRPr lang="en-US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D846AC87-22C6-F342-9C82-4A6FF971D844}"/>
              </a:ext>
            </a:extLst>
          </p:cNvPr>
          <p:cNvSpPr/>
          <p:nvPr/>
        </p:nvSpPr>
        <p:spPr>
          <a:xfrm>
            <a:off x="468313" y="1694342"/>
            <a:ext cx="97208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alibri"/>
              </a:rPr>
              <a:t>We use gradient descent to improve the policy, i.e., the intensity, over time: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1396BB-378F-BC40-844A-14E53A566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952" y="3059757"/>
            <a:ext cx="6504367" cy="80466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C17AAD0-8137-3A44-8D06-4EE2A5F1A2B5}"/>
              </a:ext>
            </a:extLst>
          </p:cNvPr>
          <p:cNvSpPr/>
          <p:nvPr/>
        </p:nvSpPr>
        <p:spPr>
          <a:xfrm>
            <a:off x="494527" y="4091676"/>
            <a:ext cx="97208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alibri"/>
              </a:rPr>
              <a:t>We need to compute the gradient of an average. But the average depends on the parameters!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11267A-8580-E247-95AE-6A8AB48A3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832" y="5753563"/>
            <a:ext cx="2548264" cy="9065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A332B8-C578-3840-A242-D7FE205A46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8096" y="5874111"/>
            <a:ext cx="828092" cy="6987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A03D56-EBCE-2F4F-9E9E-51282F98B2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8223" y="5844006"/>
            <a:ext cx="5190535" cy="728808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EDDD429-43A5-CC41-973D-A30E26280D0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888184" y="6572814"/>
            <a:ext cx="864096" cy="58210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7071218-66F9-6B46-945F-38807C2C2EE2}"/>
              </a:ext>
            </a:extLst>
          </p:cNvPr>
          <p:cNvCxnSpPr>
            <a:cxnSpLocks/>
          </p:cNvCxnSpPr>
          <p:nvPr/>
        </p:nvCxnSpPr>
        <p:spPr bwMode="auto">
          <a:xfrm flipV="1">
            <a:off x="4752280" y="6542709"/>
            <a:ext cx="1136093" cy="6122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C7DE55B9-EFFC-8444-B34A-91C10759D489}"/>
              </a:ext>
            </a:extLst>
          </p:cNvPr>
          <p:cNvSpPr/>
          <p:nvPr/>
        </p:nvSpPr>
        <p:spPr>
          <a:xfrm>
            <a:off x="4153665" y="7124815"/>
            <a:ext cx="1352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/>
              </a:rPr>
              <a:t>Parameters!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1204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6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226300" y="6814567"/>
            <a:ext cx="2349500" cy="522288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89AF70C-CF62-3949-A0E8-7B478CE69687}" type="slidenum">
              <a:rPr lang="fi-FI"/>
              <a:pPr/>
              <a:t>35</a:t>
            </a:fld>
            <a:endParaRPr lang="fi-FI"/>
          </a:p>
        </p:txBody>
      </p:sp>
      <p:sp>
        <p:nvSpPr>
          <p:cNvPr id="1741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259248"/>
            <a:ext cx="9612312" cy="646331"/>
          </a:xfrm>
        </p:spPr>
        <p:txBody>
          <a:bodyPr wrap="square">
            <a:spAutoFit/>
          </a:bodyPr>
          <a:lstStyle/>
          <a:p>
            <a:pPr eaLnBrk="1"/>
            <a:r>
              <a:rPr lang="en-US" sz="4200" dirty="0">
                <a:latin typeface="Calibri"/>
              </a:rPr>
              <a:t>Reinforce trick to compute gradient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6DEB44DF-B72F-AF45-8349-E68E83FEA0FF}"/>
              </a:ext>
            </a:extLst>
          </p:cNvPr>
          <p:cNvSpPr/>
          <p:nvPr/>
        </p:nvSpPr>
        <p:spPr>
          <a:xfrm>
            <a:off x="7535814" y="7154921"/>
            <a:ext cx="2401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[Upadhyay et al., 2018]</a:t>
            </a:r>
            <a:endParaRPr lang="en-US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D846AC87-22C6-F342-9C82-4A6FF971D844}"/>
              </a:ext>
            </a:extLst>
          </p:cNvPr>
          <p:cNvSpPr/>
          <p:nvPr/>
        </p:nvSpPr>
        <p:spPr>
          <a:xfrm>
            <a:off x="414052" y="1691605"/>
            <a:ext cx="97208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alibri"/>
              </a:rPr>
              <a:t>The reinforce trick allows us to overcome this implicit dependence: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846375-067C-3845-A64C-BB69BF7DF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92" y="5003973"/>
            <a:ext cx="8904724" cy="7518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770A29-A2BC-5845-BACB-27982B49F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833" y="3044456"/>
            <a:ext cx="2548264" cy="9065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48ACCDF-DDF6-E440-A75C-1055A1E98F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8097" y="3165004"/>
            <a:ext cx="828092" cy="6987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AD455D4-8654-6F4C-8107-1470BA1093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8224" y="3134899"/>
            <a:ext cx="5190535" cy="728808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C956EF0-6019-B347-A761-DD7AD635E32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888184" y="5821073"/>
            <a:ext cx="864096" cy="58210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FA7E422-48DD-EB4F-B914-F4E2069A4F17}"/>
              </a:ext>
            </a:extLst>
          </p:cNvPr>
          <p:cNvCxnSpPr>
            <a:cxnSpLocks/>
          </p:cNvCxnSpPr>
          <p:nvPr/>
        </p:nvCxnSpPr>
        <p:spPr bwMode="auto">
          <a:xfrm flipV="1">
            <a:off x="4752280" y="5755797"/>
            <a:ext cx="2664296" cy="64738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5FC43F79-953E-FF40-9510-A5497E60748A}"/>
              </a:ext>
            </a:extLst>
          </p:cNvPr>
          <p:cNvSpPr/>
          <p:nvPr/>
        </p:nvSpPr>
        <p:spPr>
          <a:xfrm>
            <a:off x="4153665" y="6373074"/>
            <a:ext cx="1352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/>
              </a:rPr>
              <a:t>Parameters!</a:t>
            </a:r>
            <a:endParaRPr lang="en-US" dirty="0"/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D0B40221-F005-E446-B559-022FEB5C2619}"/>
              </a:ext>
            </a:extLst>
          </p:cNvPr>
          <p:cNvSpPr/>
          <p:nvPr/>
        </p:nvSpPr>
        <p:spPr bwMode="auto">
          <a:xfrm>
            <a:off x="4160878" y="4167074"/>
            <a:ext cx="1113590" cy="76489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225B477-16E2-744E-8DB8-8FCD1688F073}"/>
              </a:ext>
            </a:extLst>
          </p:cNvPr>
          <p:cNvSpPr/>
          <p:nvPr/>
        </p:nvSpPr>
        <p:spPr>
          <a:xfrm>
            <a:off x="5348976" y="4078959"/>
            <a:ext cx="30520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Calibri"/>
              </a:rPr>
              <a:t>Appendix A in </a:t>
            </a:r>
            <a:br>
              <a:rPr lang="en-US" sz="2400" b="1" dirty="0">
                <a:latin typeface="Calibri"/>
              </a:rPr>
            </a:br>
            <a:r>
              <a:rPr lang="en-US" sz="2400" b="1" dirty="0">
                <a:latin typeface="Calibri"/>
              </a:rPr>
              <a:t>Upadhyay et al., 2018</a:t>
            </a:r>
          </a:p>
        </p:txBody>
      </p:sp>
    </p:spTree>
    <p:extLst>
      <p:ext uri="{BB962C8B-B14F-4D97-AF65-F5344CB8AC3E}">
        <p14:creationId xmlns:p14="http://schemas.microsoft.com/office/powerpoint/2010/main" val="6460480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 animBg="1"/>
      <p:bldP spid="2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226300" y="6814567"/>
            <a:ext cx="2349500" cy="522288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89AF70C-CF62-3949-A0E8-7B478CE69687}" type="slidenum">
              <a:rPr lang="fi-FI"/>
              <a:pPr/>
              <a:t>36</a:t>
            </a:fld>
            <a:endParaRPr lang="fi-FI"/>
          </a:p>
        </p:txBody>
      </p:sp>
      <p:sp>
        <p:nvSpPr>
          <p:cNvPr id="1741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259248"/>
            <a:ext cx="9612312" cy="646331"/>
          </a:xfrm>
        </p:spPr>
        <p:txBody>
          <a:bodyPr wrap="square">
            <a:spAutoFit/>
          </a:bodyPr>
          <a:lstStyle/>
          <a:p>
            <a:pPr eaLnBrk="1"/>
            <a:r>
              <a:rPr lang="en-US" sz="4200" dirty="0">
                <a:latin typeface="Calibri"/>
              </a:rPr>
              <a:t>Likelihood of action events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6DEB44DF-B72F-AF45-8349-E68E83FEA0FF}"/>
              </a:ext>
            </a:extLst>
          </p:cNvPr>
          <p:cNvSpPr/>
          <p:nvPr/>
        </p:nvSpPr>
        <p:spPr>
          <a:xfrm>
            <a:off x="7535814" y="7154921"/>
            <a:ext cx="2401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[Upadhyay et al., 2018]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846375-067C-3845-A64C-BB69BF7DF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727" y="1763613"/>
            <a:ext cx="8904724" cy="751824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8B6331E-EDBE-8B40-A4AE-229965ADBDAE}"/>
              </a:ext>
            </a:extLst>
          </p:cNvPr>
          <p:cNvCxnSpPr>
            <a:cxnSpLocks/>
          </p:cNvCxnSpPr>
          <p:nvPr/>
        </p:nvCxnSpPr>
        <p:spPr bwMode="auto">
          <a:xfrm flipH="1">
            <a:off x="2469269" y="3255177"/>
            <a:ext cx="6229806" cy="2777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EA7C2F7-6A0E-2848-B083-0A9A4086887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692255" y="2706889"/>
            <a:ext cx="6820" cy="56217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7D476030-E2A0-FD43-AA4F-E930403B2EAE}"/>
              </a:ext>
            </a:extLst>
          </p:cNvPr>
          <p:cNvSpPr/>
          <p:nvPr/>
        </p:nvSpPr>
        <p:spPr>
          <a:xfrm>
            <a:off x="3312120" y="2778895"/>
            <a:ext cx="474193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latin typeface="Calibri"/>
              </a:rPr>
              <a:t>Likelihood of posts by our broadcaster!</a:t>
            </a:r>
            <a:endParaRPr lang="en-US" sz="2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4063D9-A336-574E-9044-072E6F2B5D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968" y="3676452"/>
            <a:ext cx="2463800" cy="1282700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A3FAB38-1958-AF40-943A-B6AFDE22576A}"/>
              </a:ext>
            </a:extLst>
          </p:cNvPr>
          <p:cNvCxnSpPr>
            <a:cxnSpLocks/>
          </p:cNvCxnSpPr>
          <p:nvPr/>
        </p:nvCxnSpPr>
        <p:spPr bwMode="auto">
          <a:xfrm>
            <a:off x="2469269" y="3282951"/>
            <a:ext cx="0" cy="64807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FBB69A9F-CCEC-2A41-98A0-8D765C8D0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9670" y="4186316"/>
            <a:ext cx="902164" cy="39277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0B67D7-48B8-2F49-AEF6-4AC2FE4FB3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0392" y="3831496"/>
            <a:ext cx="3251914" cy="110763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D1A17D3-2E31-BA44-9524-513FFAB16B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9818" y="3806344"/>
            <a:ext cx="226558" cy="1132791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0440A48-1475-9C47-965A-7ED56EEFC6BC}"/>
              </a:ext>
            </a:extLst>
          </p:cNvPr>
          <p:cNvSpPr/>
          <p:nvPr/>
        </p:nvSpPr>
        <p:spPr>
          <a:xfrm>
            <a:off x="656028" y="5315812"/>
            <a:ext cx="97208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alibri"/>
              </a:rPr>
              <a:t>The key remaining question is how to </a:t>
            </a:r>
            <a:br>
              <a:rPr lang="en-US" sz="3600" dirty="0">
                <a:latin typeface="Calibri"/>
              </a:rPr>
            </a:br>
            <a:r>
              <a:rPr lang="en-US" sz="3600" dirty="0">
                <a:latin typeface="Calibri"/>
              </a:rPr>
              <a:t>parametrize the intensity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94ED79E-CED4-7448-8695-816B1FAD39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6081" y="4395842"/>
            <a:ext cx="188207" cy="24809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F7EBDA7-369E-F846-8F15-3A9C5FDD80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6616" y="4395842"/>
            <a:ext cx="188207" cy="2480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D191571-F9DD-444A-BA2F-05D2A36B62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1477" y="5886994"/>
            <a:ext cx="1052360" cy="613072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C51E85D-1266-EE49-BEEE-54AE378AB138}"/>
              </a:ext>
            </a:extLst>
          </p:cNvPr>
          <p:cNvCxnSpPr>
            <a:cxnSpLocks/>
          </p:cNvCxnSpPr>
          <p:nvPr/>
        </p:nvCxnSpPr>
        <p:spPr bwMode="auto">
          <a:xfrm flipV="1">
            <a:off x="6048424" y="6554444"/>
            <a:ext cx="0" cy="26012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EAD3ED0E-355C-A54F-A4B0-63EEAAD805C9}"/>
              </a:ext>
            </a:extLst>
          </p:cNvPr>
          <p:cNvSpPr/>
          <p:nvPr/>
        </p:nvSpPr>
        <p:spPr>
          <a:xfrm>
            <a:off x="4044960" y="6840420"/>
            <a:ext cx="375852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latin typeface="Calibri"/>
              </a:rPr>
              <a:t>Parameters &amp; functional form!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1940899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6" grpId="0"/>
      <p:bldP spid="4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226300" y="6526535"/>
            <a:ext cx="2349500" cy="522288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89AF70C-CF62-3949-A0E8-7B478CE69687}" type="slidenum">
              <a:rPr lang="fi-FI"/>
              <a:pPr/>
              <a:t>37</a:t>
            </a:fld>
            <a:endParaRPr lang="fi-FI"/>
          </a:p>
        </p:txBody>
      </p:sp>
      <p:sp>
        <p:nvSpPr>
          <p:cNvPr id="1741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259248"/>
            <a:ext cx="9612312" cy="646331"/>
          </a:xfrm>
        </p:spPr>
        <p:txBody>
          <a:bodyPr wrap="square">
            <a:spAutoFit/>
          </a:bodyPr>
          <a:lstStyle/>
          <a:p>
            <a:pPr eaLnBrk="1"/>
            <a:r>
              <a:rPr lang="en-US" sz="4200" dirty="0">
                <a:latin typeface="Calibri"/>
              </a:rPr>
              <a:t>Policy parametrization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6DEB44DF-B72F-AF45-8349-E68E83FEA0FF}"/>
              </a:ext>
            </a:extLst>
          </p:cNvPr>
          <p:cNvSpPr/>
          <p:nvPr/>
        </p:nvSpPr>
        <p:spPr>
          <a:xfrm>
            <a:off x="7535814" y="7154921"/>
            <a:ext cx="2401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[Upadhyay et al., 2018]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FC43F79-953E-FF40-9510-A5497E60748A}"/>
              </a:ext>
            </a:extLst>
          </p:cNvPr>
          <p:cNvSpPr/>
          <p:nvPr/>
        </p:nvSpPr>
        <p:spPr>
          <a:xfrm>
            <a:off x="8286892" y="1377692"/>
            <a:ext cx="152022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chemeClr val="accent2"/>
                </a:solidFill>
                <a:latin typeface="Calibri"/>
              </a:rPr>
              <a:t>Parameters</a:t>
            </a:r>
            <a:endParaRPr lang="en-US" sz="2200" dirty="0">
              <a:solidFill>
                <a:schemeClr val="accent2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DBEB3A1-892A-F64B-9C46-2FCAA1DD712C}"/>
              </a:ext>
            </a:extLst>
          </p:cNvPr>
          <p:cNvSpPr/>
          <p:nvPr/>
        </p:nvSpPr>
        <p:spPr>
          <a:xfrm>
            <a:off x="3978105" y="1879437"/>
            <a:ext cx="2004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alibri"/>
              </a:rPr>
              <a:t>Last time of review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640631E-51C8-D14C-AB27-D725908B77FF}"/>
              </a:ext>
            </a:extLst>
          </p:cNvPr>
          <p:cNvSpPr/>
          <p:nvPr/>
        </p:nvSpPr>
        <p:spPr>
          <a:xfrm>
            <a:off x="414052" y="1733246"/>
            <a:ext cx="28260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Calibri"/>
              </a:rPr>
              <a:t>Output layer: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FA4150C-8105-7747-812E-6C5DE8D6A632}"/>
              </a:ext>
            </a:extLst>
          </p:cNvPr>
          <p:cNvSpPr/>
          <p:nvPr/>
        </p:nvSpPr>
        <p:spPr>
          <a:xfrm>
            <a:off x="431800" y="3349530"/>
            <a:ext cx="28260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Calibri"/>
              </a:rPr>
              <a:t>Hidden layer: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841AE19-9C0D-454E-952F-D1D63760A24A}"/>
              </a:ext>
            </a:extLst>
          </p:cNvPr>
          <p:cNvSpPr/>
          <p:nvPr/>
        </p:nvSpPr>
        <p:spPr>
          <a:xfrm>
            <a:off x="529434" y="5149730"/>
            <a:ext cx="28260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Calibri"/>
              </a:rPr>
              <a:t>Input layer: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3374EBC-FA44-E94C-97F0-869148E004D4}"/>
              </a:ext>
            </a:extLst>
          </p:cNvPr>
          <p:cNvGrpSpPr/>
          <p:nvPr/>
        </p:nvGrpSpPr>
        <p:grpSpPr>
          <a:xfrm>
            <a:off x="1511920" y="4499917"/>
            <a:ext cx="9287172" cy="646590"/>
            <a:chOff x="466034" y="4926839"/>
            <a:chExt cx="9287172" cy="64659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ED976F8-8CBE-1F4B-BABA-BFC2DC09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034" y="4926839"/>
              <a:ext cx="9287172" cy="58119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E590B31-B3FF-CA45-AC0B-CA97BA62464D}"/>
                </a:ext>
              </a:extLst>
            </p:cNvPr>
            <p:cNvSpPr/>
            <p:nvPr/>
          </p:nvSpPr>
          <p:spPr bwMode="auto">
            <a:xfrm>
              <a:off x="5274469" y="4931964"/>
              <a:ext cx="4478737" cy="64146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1D05A3D-5BB8-054A-98D6-DD662791A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66258" y="4974321"/>
              <a:ext cx="2262286" cy="533708"/>
            </a:xfrm>
            <a:prstGeom prst="rect">
              <a:avLst/>
            </a:prstGeom>
          </p:spPr>
        </p:pic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2BC931A-9751-AB43-8BCA-18F5CF5ED0DC}"/>
              </a:ext>
            </a:extLst>
          </p:cNvPr>
          <p:cNvCxnSpPr>
            <a:cxnSpLocks/>
          </p:cNvCxnSpPr>
          <p:nvPr/>
        </p:nvCxnSpPr>
        <p:spPr bwMode="auto">
          <a:xfrm>
            <a:off x="1762834" y="4112103"/>
            <a:ext cx="0" cy="45982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668BB6D-440A-1045-BDA3-6FAB00B565CD}"/>
              </a:ext>
            </a:extLst>
          </p:cNvPr>
          <p:cNvCxnSpPr>
            <a:cxnSpLocks/>
          </p:cNvCxnSpPr>
          <p:nvPr/>
        </p:nvCxnSpPr>
        <p:spPr bwMode="auto">
          <a:xfrm flipH="1">
            <a:off x="1762834" y="4081671"/>
            <a:ext cx="7826610" cy="5820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A4F60B0-CC4A-EB42-B1B8-164C57AB392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9575800" y="3143579"/>
            <a:ext cx="13644" cy="92504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02665BDE-8BED-A94E-BF3F-056BA2DD84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840" y="6387160"/>
            <a:ext cx="3612504" cy="54758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3A5BC5F-8FF1-CC40-BA47-9729734217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7294" r="81646"/>
          <a:stretch/>
        </p:blipFill>
        <p:spPr>
          <a:xfrm>
            <a:off x="4967462" y="6339137"/>
            <a:ext cx="873352" cy="585182"/>
          </a:xfrm>
          <a:prstGeom prst="rect">
            <a:avLst/>
          </a:prstGeom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555F6E2-2DB1-1741-AD93-156351551D60}"/>
              </a:ext>
            </a:extLst>
          </p:cNvPr>
          <p:cNvCxnSpPr>
            <a:cxnSpLocks/>
          </p:cNvCxnSpPr>
          <p:nvPr/>
        </p:nvCxnSpPr>
        <p:spPr bwMode="auto">
          <a:xfrm flipV="1">
            <a:off x="7043287" y="5178331"/>
            <a:ext cx="0" cy="89088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E2AE2B7-0647-5F45-B6A8-A4E02412FA22}"/>
              </a:ext>
            </a:extLst>
          </p:cNvPr>
          <p:cNvCxnSpPr>
            <a:cxnSpLocks/>
          </p:cNvCxnSpPr>
          <p:nvPr/>
        </p:nvCxnSpPr>
        <p:spPr bwMode="auto">
          <a:xfrm>
            <a:off x="5184328" y="6084093"/>
            <a:ext cx="0" cy="26439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E6A64F2-B12F-BB40-B59C-F10CA6A878ED}"/>
              </a:ext>
            </a:extLst>
          </p:cNvPr>
          <p:cNvCxnSpPr>
            <a:cxnSpLocks/>
          </p:cNvCxnSpPr>
          <p:nvPr/>
        </p:nvCxnSpPr>
        <p:spPr bwMode="auto">
          <a:xfrm flipH="1">
            <a:off x="5184328" y="6084093"/>
            <a:ext cx="185895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33E6807-036E-8F46-B251-5B0A5DDBE8BB}"/>
              </a:ext>
            </a:extLst>
          </p:cNvPr>
          <p:cNvCxnSpPr>
            <a:cxnSpLocks/>
          </p:cNvCxnSpPr>
          <p:nvPr/>
        </p:nvCxnSpPr>
        <p:spPr bwMode="auto">
          <a:xfrm flipV="1">
            <a:off x="5690825" y="5071733"/>
            <a:ext cx="0" cy="82895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9E9164E-E5B4-1043-94B7-4B0EC93F58F9}"/>
              </a:ext>
            </a:extLst>
          </p:cNvPr>
          <p:cNvCxnSpPr>
            <a:cxnSpLocks/>
          </p:cNvCxnSpPr>
          <p:nvPr/>
        </p:nvCxnSpPr>
        <p:spPr bwMode="auto">
          <a:xfrm>
            <a:off x="1079872" y="5868069"/>
            <a:ext cx="0" cy="40229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1A55CEE-773C-6E44-9DBB-6FFEA490F39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079872" y="5868069"/>
            <a:ext cx="4610953" cy="3262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66" name="Oval 65">
            <a:extLst>
              <a:ext uri="{FF2B5EF4-FFF2-40B4-BE49-F238E27FC236}">
                <a16:creationId xmlns:a16="http://schemas.microsoft.com/office/drawing/2014/main" id="{CC5ECEFA-5D59-094C-9D38-FEBA34E591DE}"/>
              </a:ext>
            </a:extLst>
          </p:cNvPr>
          <p:cNvSpPr/>
          <p:nvPr/>
        </p:nvSpPr>
        <p:spPr bwMode="auto">
          <a:xfrm>
            <a:off x="6299526" y="4551732"/>
            <a:ext cx="648072" cy="606431"/>
          </a:xfrm>
          <a:prstGeom prst="ellipse">
            <a:avLst/>
          </a:prstGeom>
          <a:solidFill>
            <a:schemeClr val="accent2">
              <a:alpha val="3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1259361B-60A3-2844-B47E-B78DBCC8EBA7}"/>
              </a:ext>
            </a:extLst>
          </p:cNvPr>
          <p:cNvSpPr/>
          <p:nvPr/>
        </p:nvSpPr>
        <p:spPr bwMode="auto">
          <a:xfrm>
            <a:off x="4929622" y="4505108"/>
            <a:ext cx="648072" cy="606431"/>
          </a:xfrm>
          <a:prstGeom prst="ellipse">
            <a:avLst/>
          </a:prstGeom>
          <a:solidFill>
            <a:schemeClr val="accent2">
              <a:alpha val="3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DB4F79CA-C3B0-2940-830E-6D12FB5027F2}"/>
              </a:ext>
            </a:extLst>
          </p:cNvPr>
          <p:cNvSpPr/>
          <p:nvPr/>
        </p:nvSpPr>
        <p:spPr bwMode="auto">
          <a:xfrm>
            <a:off x="3235839" y="4505108"/>
            <a:ext cx="648072" cy="606431"/>
          </a:xfrm>
          <a:prstGeom prst="ellipse">
            <a:avLst/>
          </a:prstGeom>
          <a:solidFill>
            <a:schemeClr val="accent2">
              <a:alpha val="3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F82ED053-324C-B44B-8605-F99A6C385CD9}"/>
              </a:ext>
            </a:extLst>
          </p:cNvPr>
          <p:cNvSpPr/>
          <p:nvPr/>
        </p:nvSpPr>
        <p:spPr bwMode="auto">
          <a:xfrm>
            <a:off x="7494924" y="4555988"/>
            <a:ext cx="648072" cy="606431"/>
          </a:xfrm>
          <a:prstGeom prst="ellipse">
            <a:avLst/>
          </a:prstGeom>
          <a:solidFill>
            <a:schemeClr val="accent2">
              <a:alpha val="3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83CE67F-813B-B94B-9862-E5DF4F11FF3C}"/>
              </a:ext>
            </a:extLst>
          </p:cNvPr>
          <p:cNvSpPr/>
          <p:nvPr/>
        </p:nvSpPr>
        <p:spPr bwMode="auto">
          <a:xfrm>
            <a:off x="1618428" y="6397427"/>
            <a:ext cx="648072" cy="606431"/>
          </a:xfrm>
          <a:prstGeom prst="ellipse">
            <a:avLst/>
          </a:prstGeom>
          <a:solidFill>
            <a:schemeClr val="accent2">
              <a:alpha val="3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7EA47FC6-26D1-BE4A-B833-1839D7DFB3EA}"/>
              </a:ext>
            </a:extLst>
          </p:cNvPr>
          <p:cNvSpPr/>
          <p:nvPr/>
        </p:nvSpPr>
        <p:spPr bwMode="auto">
          <a:xfrm>
            <a:off x="3908798" y="6406975"/>
            <a:ext cx="648072" cy="606431"/>
          </a:xfrm>
          <a:prstGeom prst="ellipse">
            <a:avLst/>
          </a:prstGeom>
          <a:solidFill>
            <a:schemeClr val="accent2">
              <a:alpha val="3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287FE1F-8E08-784F-9A41-0E5B939EF25F}"/>
              </a:ext>
            </a:extLst>
          </p:cNvPr>
          <p:cNvSpPr/>
          <p:nvPr/>
        </p:nvSpPr>
        <p:spPr>
          <a:xfrm>
            <a:off x="1486223" y="7164213"/>
            <a:ext cx="1105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>
                <a:latin typeface="Calibri"/>
              </a:rPr>
              <a:t>i-th</a:t>
            </a:r>
            <a:r>
              <a:rPr lang="en-US" b="1" dirty="0">
                <a:latin typeface="Calibri"/>
              </a:rPr>
              <a:t> event</a:t>
            </a:r>
            <a:endParaRPr lang="en-US" dirty="0"/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FCA73041-CD0A-EC4A-873A-778DA750CA46}"/>
              </a:ext>
            </a:extLst>
          </p:cNvPr>
          <p:cNvCxnSpPr>
            <a:cxnSpLocks/>
          </p:cNvCxnSpPr>
          <p:nvPr/>
        </p:nvCxnSpPr>
        <p:spPr bwMode="auto">
          <a:xfrm>
            <a:off x="2376016" y="6934740"/>
            <a:ext cx="0" cy="28695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2FFE89F5-744F-A741-A40C-8784EDA0D746}"/>
              </a:ext>
            </a:extLst>
          </p:cNvPr>
          <p:cNvCxnSpPr>
            <a:cxnSpLocks/>
          </p:cNvCxnSpPr>
          <p:nvPr/>
        </p:nvCxnSpPr>
        <p:spPr bwMode="auto">
          <a:xfrm>
            <a:off x="3235839" y="6934740"/>
            <a:ext cx="0" cy="28695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058FA056-5EF7-2C4D-9442-4633EBDBCD62}"/>
              </a:ext>
            </a:extLst>
          </p:cNvPr>
          <p:cNvSpPr/>
          <p:nvPr/>
        </p:nvSpPr>
        <p:spPr>
          <a:xfrm>
            <a:off x="2592040" y="7164213"/>
            <a:ext cx="1437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alibri"/>
              </a:rPr>
              <a:t>(i-1)-</a:t>
            </a:r>
            <a:r>
              <a:rPr lang="en-US" b="1" dirty="0" err="1">
                <a:latin typeface="Calibri"/>
              </a:rPr>
              <a:t>th</a:t>
            </a:r>
            <a:r>
              <a:rPr lang="en-US" b="1" dirty="0">
                <a:latin typeface="Calibri"/>
              </a:rPr>
              <a:t> event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B55C251-9BC3-8E4F-8233-95B6669EFB5E}"/>
              </a:ext>
            </a:extLst>
          </p:cNvPr>
          <p:cNvGrpSpPr/>
          <p:nvPr/>
        </p:nvGrpSpPr>
        <p:grpSpPr>
          <a:xfrm>
            <a:off x="1034225" y="2248769"/>
            <a:ext cx="4557118" cy="788908"/>
            <a:chOff x="-248" y="1958637"/>
            <a:chExt cx="7067501" cy="1223495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4CCCF412-2DDF-9544-AB4D-E0DEACDD0573}"/>
                </a:ext>
              </a:extLst>
            </p:cNvPr>
            <p:cNvGrpSpPr/>
            <p:nvPr/>
          </p:nvGrpSpPr>
          <p:grpSpPr>
            <a:xfrm>
              <a:off x="-248" y="2453326"/>
              <a:ext cx="7067501" cy="728806"/>
              <a:chOff x="1511920" y="2453326"/>
              <a:chExt cx="7067501" cy="728806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5F0F95FF-C441-8F44-9689-DEE80CF67F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11920" y="2453326"/>
                <a:ext cx="7067501" cy="728806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289B82E3-2EC0-1D40-8892-2C90E75081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36456" y="2555701"/>
                <a:ext cx="340752" cy="478152"/>
              </a:xfrm>
              <a:prstGeom prst="rect">
                <a:avLst/>
              </a:prstGeom>
            </p:spPr>
          </p:pic>
        </p:grp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74B596E6-83CE-F840-B392-14118168288F}"/>
                </a:ext>
              </a:extLst>
            </p:cNvPr>
            <p:cNvSpPr/>
            <p:nvPr/>
          </p:nvSpPr>
          <p:spPr bwMode="auto">
            <a:xfrm>
              <a:off x="2448024" y="2555701"/>
              <a:ext cx="648072" cy="606431"/>
            </a:xfrm>
            <a:prstGeom prst="ellipse">
              <a:avLst/>
            </a:prstGeom>
            <a:solidFill>
              <a:schemeClr val="accent2">
                <a:alpha val="34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36BCCF5C-CA58-FB41-BD4E-70F48C433FD5}"/>
                </a:ext>
              </a:extLst>
            </p:cNvPr>
            <p:cNvSpPr/>
            <p:nvPr/>
          </p:nvSpPr>
          <p:spPr bwMode="auto">
            <a:xfrm>
              <a:off x="3438265" y="2555701"/>
              <a:ext cx="648072" cy="606431"/>
            </a:xfrm>
            <a:prstGeom prst="ellipse">
              <a:avLst/>
            </a:prstGeom>
            <a:solidFill>
              <a:schemeClr val="accent2">
                <a:alpha val="34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3331DD90-EC39-0743-BD1A-24F9E71C5A60}"/>
                </a:ext>
              </a:extLst>
            </p:cNvPr>
            <p:cNvSpPr/>
            <p:nvPr/>
          </p:nvSpPr>
          <p:spPr bwMode="auto">
            <a:xfrm>
              <a:off x="5813605" y="2508090"/>
              <a:ext cx="648072" cy="606431"/>
            </a:xfrm>
            <a:prstGeom prst="ellipse">
              <a:avLst/>
            </a:prstGeom>
            <a:solidFill>
              <a:schemeClr val="accent2">
                <a:alpha val="34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5A95143-B9F1-534A-A107-ABE06DA3CE4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994663" y="1958637"/>
              <a:ext cx="16784" cy="63870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77" name="Picture 76">
            <a:extLst>
              <a:ext uri="{FF2B5EF4-FFF2-40B4-BE49-F238E27FC236}">
                <a16:creationId xmlns:a16="http://schemas.microsoft.com/office/drawing/2014/main" id="{43AB907F-BE2F-EE4D-B332-B780A5556D1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" r="66332" b="61"/>
          <a:stretch/>
        </p:blipFill>
        <p:spPr>
          <a:xfrm>
            <a:off x="8004228" y="5905929"/>
            <a:ext cx="253798" cy="277710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555DF713-EFE5-9D47-A8BD-04CF185D4B56}"/>
              </a:ext>
            </a:extLst>
          </p:cNvPr>
          <p:cNvSpPr/>
          <p:nvPr/>
        </p:nvSpPr>
        <p:spPr>
          <a:xfrm>
            <a:off x="8286892" y="5872014"/>
            <a:ext cx="6258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alibri"/>
              </a:rPr>
              <a:t>Item</a:t>
            </a:r>
            <a:endParaRPr lang="en-US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375FE1A-B685-9644-9813-7811D190DA03}"/>
              </a:ext>
            </a:extLst>
          </p:cNvPr>
          <p:cNvGrpSpPr/>
          <p:nvPr/>
        </p:nvGrpSpPr>
        <p:grpSpPr>
          <a:xfrm>
            <a:off x="6403992" y="2444059"/>
            <a:ext cx="3439861" cy="693716"/>
            <a:chOff x="23431789" y="20983413"/>
            <a:chExt cx="4774342" cy="962841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5D4D0CE-A603-4E4F-A185-456E0A463465}"/>
                </a:ext>
              </a:extLst>
            </p:cNvPr>
            <p:cNvGrpSpPr/>
            <p:nvPr/>
          </p:nvGrpSpPr>
          <p:grpSpPr>
            <a:xfrm>
              <a:off x="23431789" y="20983413"/>
              <a:ext cx="4774342" cy="945103"/>
              <a:chOff x="23787389" y="20983413"/>
              <a:chExt cx="4774342" cy="945103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3C27A203-EA97-094A-997B-C3829B60AD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3787389" y="20983413"/>
                <a:ext cx="4774342" cy="907598"/>
              </a:xfrm>
              <a:prstGeom prst="rect">
                <a:avLst/>
              </a:prstGeom>
            </p:spPr>
          </p:pic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7D1BF32-2988-1941-B3CA-1CD8BE1C6220}"/>
                  </a:ext>
                </a:extLst>
              </p:cNvPr>
              <p:cNvSpPr/>
              <p:nvPr/>
            </p:nvSpPr>
            <p:spPr>
              <a:xfrm>
                <a:off x="26508195" y="21629744"/>
                <a:ext cx="238005" cy="2987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3D11832D-FBCF-1341-93A2-1A1CDE8DE4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87740" t="-12499"/>
            <a:stretch/>
          </p:blipFill>
          <p:spPr>
            <a:xfrm>
              <a:off x="26171320" y="21625999"/>
              <a:ext cx="237764" cy="320255"/>
            </a:xfrm>
            <a:prstGeom prst="rect">
              <a:avLst/>
            </a:prstGeom>
          </p:spPr>
        </p:pic>
      </p:grpSp>
      <p:sp>
        <p:nvSpPr>
          <p:cNvPr id="58" name="Oval 57">
            <a:extLst>
              <a:ext uri="{FF2B5EF4-FFF2-40B4-BE49-F238E27FC236}">
                <a16:creationId xmlns:a16="http://schemas.microsoft.com/office/drawing/2014/main" id="{FBE327B0-2032-DE4F-8D58-376D855550C7}"/>
              </a:ext>
            </a:extLst>
          </p:cNvPr>
          <p:cNvSpPr/>
          <p:nvPr/>
        </p:nvSpPr>
        <p:spPr bwMode="auto">
          <a:xfrm>
            <a:off x="8712548" y="2332573"/>
            <a:ext cx="417876" cy="391026"/>
          </a:xfrm>
          <a:prstGeom prst="ellipse">
            <a:avLst/>
          </a:prstGeom>
          <a:solidFill>
            <a:schemeClr val="accent2">
              <a:alpha val="3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D77F48DF-DD86-0D48-A4F0-3A4E2768EDFC}"/>
              </a:ext>
            </a:extLst>
          </p:cNvPr>
          <p:cNvSpPr/>
          <p:nvPr/>
        </p:nvSpPr>
        <p:spPr bwMode="auto">
          <a:xfrm>
            <a:off x="8987538" y="2757264"/>
            <a:ext cx="417876" cy="391026"/>
          </a:xfrm>
          <a:prstGeom prst="ellipse">
            <a:avLst/>
          </a:prstGeom>
          <a:solidFill>
            <a:schemeClr val="accent2">
              <a:alpha val="3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A1677F7B-5B90-5242-B9D3-9D3554FB023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274469" y="3147200"/>
            <a:ext cx="13644" cy="92504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62" name="Picture 61">
            <a:extLst>
              <a:ext uri="{FF2B5EF4-FFF2-40B4-BE49-F238E27FC236}">
                <a16:creationId xmlns:a16="http://schemas.microsoft.com/office/drawing/2014/main" id="{53BC7C34-AC31-684F-BD61-A55E2F3000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193" t="-878"/>
          <a:stretch/>
        </p:blipFill>
        <p:spPr>
          <a:xfrm>
            <a:off x="5840814" y="6388996"/>
            <a:ext cx="1703852" cy="550184"/>
          </a:xfrm>
          <a:prstGeom prst="rect">
            <a:avLst/>
          </a:prstGeom>
        </p:spPr>
      </p:pic>
      <p:sp>
        <p:nvSpPr>
          <p:cNvPr id="74" name="Oval 73">
            <a:extLst>
              <a:ext uri="{FF2B5EF4-FFF2-40B4-BE49-F238E27FC236}">
                <a16:creationId xmlns:a16="http://schemas.microsoft.com/office/drawing/2014/main" id="{484ACEE7-D0D8-FA47-9A9B-642F9D985050}"/>
              </a:ext>
            </a:extLst>
          </p:cNvPr>
          <p:cNvSpPr/>
          <p:nvPr/>
        </p:nvSpPr>
        <p:spPr bwMode="auto">
          <a:xfrm>
            <a:off x="7016311" y="6328309"/>
            <a:ext cx="648072" cy="606431"/>
          </a:xfrm>
          <a:prstGeom prst="ellipse">
            <a:avLst/>
          </a:prstGeom>
          <a:solidFill>
            <a:schemeClr val="accent2">
              <a:alpha val="3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19F47288-76F9-774C-829B-6BF430213321}"/>
              </a:ext>
            </a:extLst>
          </p:cNvPr>
          <p:cNvSpPr/>
          <p:nvPr/>
        </p:nvSpPr>
        <p:spPr bwMode="auto">
          <a:xfrm>
            <a:off x="5837408" y="6384622"/>
            <a:ext cx="648072" cy="606431"/>
          </a:xfrm>
          <a:prstGeom prst="ellipse">
            <a:avLst/>
          </a:prstGeom>
          <a:solidFill>
            <a:schemeClr val="accent2">
              <a:alpha val="3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6015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  <p:bldP spid="27" grpId="0"/>
      <p:bldP spid="28" grpId="0"/>
      <p:bldP spid="66" grpId="0" animBg="1"/>
      <p:bldP spid="67" grpId="0" animBg="1"/>
      <p:bldP spid="68" grpId="0" animBg="1"/>
      <p:bldP spid="69" grpId="0" animBg="1"/>
      <p:bldP spid="72" grpId="0" animBg="1"/>
      <p:bldP spid="73" grpId="0" animBg="1"/>
      <p:bldP spid="79" grpId="0"/>
      <p:bldP spid="82" grpId="0"/>
      <p:bldP spid="87" grpId="0"/>
      <p:bldP spid="58" grpId="0" animBg="1"/>
      <p:bldP spid="60" grpId="0" animBg="1"/>
      <p:bldP spid="74" grpId="0" animBg="1"/>
      <p:bldP spid="7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259248"/>
            <a:ext cx="9612312" cy="646331"/>
          </a:xfrm>
        </p:spPr>
        <p:txBody>
          <a:bodyPr wrap="square">
            <a:spAutoFit/>
          </a:bodyPr>
          <a:lstStyle/>
          <a:p>
            <a:pPr eaLnBrk="1"/>
            <a:r>
              <a:rPr lang="en-US" sz="4200" dirty="0">
                <a:latin typeface="Calibri"/>
              </a:rPr>
              <a:t>Sampling from the policy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6DEB44DF-B72F-AF45-8349-E68E83FEA0FF}"/>
              </a:ext>
            </a:extLst>
          </p:cNvPr>
          <p:cNvSpPr/>
          <p:nvPr/>
        </p:nvSpPr>
        <p:spPr>
          <a:xfrm>
            <a:off x="7535814" y="7154921"/>
            <a:ext cx="2401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[Upadhyay et al., 2018]</a:t>
            </a: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FA4150C-8105-7747-812E-6C5DE8D6A632}"/>
              </a:ext>
            </a:extLst>
          </p:cNvPr>
          <p:cNvSpPr/>
          <p:nvPr/>
        </p:nvSpPr>
        <p:spPr>
          <a:xfrm>
            <a:off x="431800" y="2579508"/>
            <a:ext cx="96488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alibri"/>
              </a:rPr>
              <a:t>The intensity can increase or decrease every time an event by the other broadcasters take place: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4CCCF412-2DDF-9544-AB4D-E0DEACDD0573}"/>
              </a:ext>
            </a:extLst>
          </p:cNvPr>
          <p:cNvGrpSpPr/>
          <p:nvPr/>
        </p:nvGrpSpPr>
        <p:grpSpPr>
          <a:xfrm>
            <a:off x="1561977" y="1640168"/>
            <a:ext cx="7067501" cy="728806"/>
            <a:chOff x="1511920" y="2453326"/>
            <a:chExt cx="7067501" cy="72880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F0F95FF-C441-8F44-9689-DEE80CF67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1920" y="2453326"/>
              <a:ext cx="7067501" cy="728806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289B82E3-2EC0-1D40-8892-2C90E7508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36456" y="2555701"/>
              <a:ext cx="340752" cy="478152"/>
            </a:xfrm>
            <a:prstGeom prst="rect">
              <a:avLst/>
            </a:prstGeom>
          </p:spPr>
        </p:pic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C3634CDB-3C32-A64F-B1C6-A1272041511A}"/>
              </a:ext>
            </a:extLst>
          </p:cNvPr>
          <p:cNvSpPr/>
          <p:nvPr/>
        </p:nvSpPr>
        <p:spPr>
          <a:xfrm>
            <a:off x="1296143" y="3923853"/>
            <a:ext cx="96488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en-US" sz="3600" dirty="0">
                <a:latin typeface="Calibri"/>
              </a:rPr>
              <a:t>We cannot apply just superposition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3708291-0B8B-134D-9433-D144AC2DFB4C}"/>
              </a:ext>
            </a:extLst>
          </p:cNvPr>
          <p:cNvSpPr/>
          <p:nvPr/>
        </p:nvSpPr>
        <p:spPr>
          <a:xfrm>
            <a:off x="1296143" y="4704000"/>
            <a:ext cx="96488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en-US" sz="3600" dirty="0">
                <a:latin typeface="Calibri"/>
              </a:rPr>
              <a:t>We can use inversion sampling: The CDF is </a:t>
            </a:r>
            <a:br>
              <a:rPr lang="en-US" sz="3600" dirty="0">
                <a:latin typeface="Calibri"/>
              </a:rPr>
            </a:br>
            <a:r>
              <a:rPr lang="en-US" sz="3600" dirty="0">
                <a:latin typeface="Calibri"/>
              </a:rPr>
              <a:t>a function by parts, where each part is </a:t>
            </a:r>
            <a:br>
              <a:rPr lang="en-US" sz="3600" dirty="0">
                <a:latin typeface="Calibri"/>
              </a:rPr>
            </a:br>
            <a:r>
              <a:rPr lang="en-US" sz="3600" dirty="0">
                <a:latin typeface="Calibri"/>
              </a:rPr>
              <a:t>defined once an event by the other </a:t>
            </a:r>
            <a:br>
              <a:rPr lang="en-US" sz="3600" dirty="0">
                <a:latin typeface="Calibri"/>
              </a:rPr>
            </a:br>
            <a:r>
              <a:rPr lang="en-US" sz="3600" dirty="0">
                <a:latin typeface="Calibri"/>
              </a:rPr>
              <a:t>broadcasters happens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44607FD-1444-4B4E-BFD8-7A3F43E8BEE6}"/>
              </a:ext>
            </a:extLst>
          </p:cNvPr>
          <p:cNvSpPr/>
          <p:nvPr/>
        </p:nvSpPr>
        <p:spPr>
          <a:xfrm>
            <a:off x="7535814" y="6781491"/>
            <a:ext cx="30520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Calibri"/>
              </a:rPr>
              <a:t>Appendix C in </a:t>
            </a:r>
          </a:p>
        </p:txBody>
      </p:sp>
    </p:spTree>
    <p:extLst>
      <p:ext uri="{BB962C8B-B14F-4D97-AF65-F5344CB8AC3E}">
        <p14:creationId xmlns:p14="http://schemas.microsoft.com/office/powerpoint/2010/main" val="25667196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51" grpId="0"/>
      <p:bldP spid="55" grpId="0"/>
      <p:bldP spid="5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226300" y="6814567"/>
            <a:ext cx="2349500" cy="522288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89AF70C-CF62-3949-A0E8-7B478CE69687}" type="slidenum">
              <a:rPr lang="fi-FI"/>
              <a:pPr/>
              <a:t>39</a:t>
            </a:fld>
            <a:endParaRPr lang="fi-FI"/>
          </a:p>
        </p:txBody>
      </p:sp>
      <p:sp>
        <p:nvSpPr>
          <p:cNvPr id="1741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259248"/>
            <a:ext cx="9612312" cy="646331"/>
          </a:xfrm>
        </p:spPr>
        <p:txBody>
          <a:bodyPr wrap="square">
            <a:spAutoFit/>
          </a:bodyPr>
          <a:lstStyle/>
          <a:p>
            <a:pPr eaLnBrk="1"/>
            <a:r>
              <a:rPr lang="en-US" sz="4200" dirty="0">
                <a:latin typeface="Calibri"/>
              </a:rPr>
              <a:t>Results: Improved test scores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6DEB44DF-B72F-AF45-8349-E68E83FEA0FF}"/>
              </a:ext>
            </a:extLst>
          </p:cNvPr>
          <p:cNvSpPr/>
          <p:nvPr/>
        </p:nvSpPr>
        <p:spPr>
          <a:xfrm>
            <a:off x="7535814" y="7154921"/>
            <a:ext cx="2401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[Upadhyay et al., 2018]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9DCE7E-0656-0243-AC34-062439263B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3" t="13534" r="28316" b="28624"/>
          <a:stretch/>
        </p:blipFill>
        <p:spPr>
          <a:xfrm>
            <a:off x="2828879" y="1691605"/>
            <a:ext cx="4397360" cy="3312368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8C35EFF-D37F-0046-9A86-B10F1C97FB7D}"/>
              </a:ext>
            </a:extLst>
          </p:cNvPr>
          <p:cNvCxnSpPr>
            <a:cxnSpLocks/>
          </p:cNvCxnSpPr>
          <p:nvPr/>
        </p:nvCxnSpPr>
        <p:spPr bwMode="auto">
          <a:xfrm flipV="1">
            <a:off x="2837826" y="4522060"/>
            <a:ext cx="816322" cy="48221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7EDBAE1D-59A3-9043-A06C-74008780088C}"/>
              </a:ext>
            </a:extLst>
          </p:cNvPr>
          <p:cNvSpPr txBox="1">
            <a:spLocks/>
          </p:cNvSpPr>
          <p:nvPr/>
        </p:nvSpPr>
        <p:spPr bwMode="auto">
          <a:xfrm>
            <a:off x="1122712" y="4801734"/>
            <a:ext cx="1997568" cy="1329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indent="-514350" algn="ctr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FF6309"/>
              </a:buClr>
              <a:buSzTx/>
              <a:tabLst/>
              <a:defRPr/>
            </a:pPr>
            <a:r>
              <a:rPr lang="en-US" sz="2400" b="1" kern="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RL</a:t>
            </a:r>
          </a:p>
          <a:p>
            <a:pPr marR="0" lvl="0" indent="-514350" algn="ctr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FF6309"/>
              </a:buClr>
              <a:buSzTx/>
              <a:tabLst/>
              <a:defRPr/>
            </a:pPr>
            <a:r>
              <a:rPr lang="en-US" sz="2400" b="1" kern="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It </a:t>
            </a:r>
            <a:r>
              <a:rPr lang="en-US" sz="2400" b="1" i="1" kern="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learns</a:t>
            </a:r>
            <a:r>
              <a:rPr lang="en-US" sz="2400" b="1" kern="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 the </a:t>
            </a:r>
            <a:br>
              <a:rPr lang="en-US" sz="2400" b="1" kern="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</a:br>
            <a:r>
              <a:rPr lang="en-US" sz="2400" b="1" kern="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difficulty and m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emory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 model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DejaVu Sans" charset="0"/>
              <a:cs typeface="DejaVu Sans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7144233-3A38-BF4C-AD44-56E5866ED649}"/>
              </a:ext>
            </a:extLst>
          </p:cNvPr>
          <p:cNvCxnSpPr>
            <a:cxnSpLocks/>
          </p:cNvCxnSpPr>
          <p:nvPr/>
        </p:nvCxnSpPr>
        <p:spPr bwMode="auto">
          <a:xfrm flipV="1">
            <a:off x="2520032" y="2141945"/>
            <a:ext cx="0" cy="21212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D03A9D7-D2B2-3D4D-8CD1-8B63D33E6A14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1169964" y="3098205"/>
            <a:ext cx="1997568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indent="-514350" algn="ctr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FF6309"/>
              </a:buClr>
              <a:buSzTx/>
              <a:tabLst/>
              <a:defRPr/>
            </a:pPr>
            <a:r>
              <a:rPr lang="en-US" sz="2400" b="1" kern="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Higher is better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DejaVu Sans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28308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310664"/>
            <a:ext cx="9612312" cy="584775"/>
          </a:xfrm>
        </p:spPr>
        <p:txBody>
          <a:bodyPr wrap="square">
            <a:spAutoFit/>
          </a:bodyPr>
          <a:lstStyle/>
          <a:p>
            <a:pPr eaLnBrk="1"/>
            <a:r>
              <a:rPr lang="en-US" sz="3800" dirty="0">
                <a:latin typeface="Calibri"/>
              </a:rPr>
              <a:t>How do humans </a:t>
            </a:r>
            <a:r>
              <a:rPr lang="en-US" sz="3800" i="1" dirty="0">
                <a:latin typeface="Calibri"/>
              </a:rPr>
              <a:t>learn?</a:t>
            </a:r>
            <a:endParaRPr lang="en-US" sz="3800" dirty="0"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DC525F-32A4-804A-8994-1063A67EC94C}"/>
              </a:ext>
            </a:extLst>
          </p:cNvPr>
          <p:cNvSpPr txBox="1"/>
          <p:nvPr/>
        </p:nvSpPr>
        <p:spPr>
          <a:xfrm>
            <a:off x="647824" y="1422621"/>
            <a:ext cx="58240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Declarative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versus</a:t>
            </a:r>
            <a:r>
              <a:rPr lang="en-US" sz="2400" dirty="0"/>
              <a:t> Procedural learning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4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>
                <a:solidFill>
                  <a:schemeClr val="accent1"/>
                </a:solidFill>
              </a:rPr>
              <a:t>Spaced</a:t>
            </a:r>
            <a:r>
              <a:rPr lang="en-US" sz="2400" dirty="0"/>
              <a:t> Repetition is important!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5ACC2A8-2EA3-1348-95BA-2D7B7730F1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6" t="14557" r="4998" b="40973"/>
          <a:stretch/>
        </p:blipFill>
        <p:spPr>
          <a:xfrm>
            <a:off x="26084" y="2964515"/>
            <a:ext cx="9982780" cy="3069998"/>
          </a:xfrm>
          <a:prstGeom prst="rect">
            <a:avLst/>
          </a:prstGeom>
        </p:spPr>
      </p:pic>
      <p:sp>
        <p:nvSpPr>
          <p:cNvPr id="51" name="Slide Number Placeholder 3">
            <a:extLst>
              <a:ext uri="{FF2B5EF4-FFF2-40B4-BE49-F238E27FC236}">
                <a16:creationId xmlns:a16="http://schemas.microsoft.com/office/drawing/2014/main" id="{A2A264AE-C34E-DC48-BAF8-B932DE7F9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226300" y="6886575"/>
            <a:ext cx="2349500" cy="522288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89AF70C-CF62-3949-A0E8-7B478CE69687}" type="slidenum">
              <a:rPr lang="fi-FI"/>
              <a:pPr/>
              <a:t>4</a:t>
            </a:fld>
            <a:endParaRPr lang="fi-FI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D9EDB4-6971-634F-962A-18CB07B75567}"/>
              </a:ext>
            </a:extLst>
          </p:cNvPr>
          <p:cNvSpPr txBox="1"/>
          <p:nvPr/>
        </p:nvSpPr>
        <p:spPr>
          <a:xfrm>
            <a:off x="2720359" y="6199653"/>
            <a:ext cx="5160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Leitner System for Flash cards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3E1C15-F8D8-C946-8F27-FFB336C6175E}"/>
              </a:ext>
            </a:extLst>
          </p:cNvPr>
          <p:cNvSpPr txBox="1"/>
          <p:nvPr/>
        </p:nvSpPr>
        <p:spPr>
          <a:xfrm>
            <a:off x="6137766" y="6722873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[Leitner 1974]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4BE163-C957-7049-80C7-D5A0208B789F}"/>
              </a:ext>
            </a:extLst>
          </p:cNvPr>
          <p:cNvSpPr txBox="1"/>
          <p:nvPr/>
        </p:nvSpPr>
        <p:spPr>
          <a:xfrm>
            <a:off x="7772354" y="2186369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[Ebbinghaus 1885]</a:t>
            </a:r>
          </a:p>
        </p:txBody>
      </p:sp>
    </p:spTree>
    <p:extLst>
      <p:ext uri="{BB962C8B-B14F-4D97-AF65-F5344CB8AC3E}">
        <p14:creationId xmlns:p14="http://schemas.microsoft.com/office/powerpoint/2010/main" val="39821911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226300" y="6814567"/>
            <a:ext cx="2349500" cy="522288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89AF70C-CF62-3949-A0E8-7B478CE69687}" type="slidenum">
              <a:rPr lang="fi-FI"/>
              <a:pPr/>
              <a:t>40</a:t>
            </a:fld>
            <a:endParaRPr lang="fi-FI"/>
          </a:p>
        </p:txBody>
      </p:sp>
      <p:sp>
        <p:nvSpPr>
          <p:cNvPr id="1741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259248"/>
            <a:ext cx="9612312" cy="646331"/>
          </a:xfrm>
        </p:spPr>
        <p:txBody>
          <a:bodyPr wrap="square">
            <a:spAutoFit/>
          </a:bodyPr>
          <a:lstStyle/>
          <a:p>
            <a:pPr eaLnBrk="1"/>
            <a:r>
              <a:rPr lang="en-US" sz="4200" dirty="0">
                <a:latin typeface="Calibri"/>
              </a:rPr>
              <a:t>Results: Intuition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6DEB44DF-B72F-AF45-8349-E68E83FEA0FF}"/>
              </a:ext>
            </a:extLst>
          </p:cNvPr>
          <p:cNvSpPr/>
          <p:nvPr/>
        </p:nvSpPr>
        <p:spPr>
          <a:xfrm>
            <a:off x="7535814" y="7154921"/>
            <a:ext cx="2401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[Upadhyay et al., 2018]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DC51D2-3C13-854F-9A79-9BA88E6EC5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1" t="11014" r="32142" b="28623"/>
          <a:stretch/>
        </p:blipFill>
        <p:spPr>
          <a:xfrm>
            <a:off x="2837826" y="1763613"/>
            <a:ext cx="4230610" cy="3456696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9C5FEA3-B856-0841-AFFA-2D09EF1275F2}"/>
              </a:ext>
            </a:extLst>
          </p:cNvPr>
          <p:cNvCxnSpPr>
            <a:cxnSpLocks/>
          </p:cNvCxnSpPr>
          <p:nvPr/>
        </p:nvCxnSpPr>
        <p:spPr bwMode="auto">
          <a:xfrm flipV="1">
            <a:off x="2837826" y="4522060"/>
            <a:ext cx="816322" cy="48221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183F0D10-CD9D-8A4C-9E8E-2C3808437A76}"/>
              </a:ext>
            </a:extLst>
          </p:cNvPr>
          <p:cNvSpPr txBox="1">
            <a:spLocks/>
          </p:cNvSpPr>
          <p:nvPr/>
        </p:nvSpPr>
        <p:spPr bwMode="auto">
          <a:xfrm>
            <a:off x="1122712" y="4801734"/>
            <a:ext cx="1997568" cy="1329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indent="-514350" algn="ctr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FF6309"/>
              </a:buClr>
              <a:buSzTx/>
              <a:tabLst/>
              <a:defRPr/>
            </a:pPr>
            <a:r>
              <a:rPr lang="en-US" sz="2400" b="1" kern="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RL</a:t>
            </a:r>
          </a:p>
          <a:p>
            <a:pPr marR="0" lvl="0" indent="-514350" algn="ctr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FF6309"/>
              </a:buClr>
              <a:buSzTx/>
              <a:tabLst/>
              <a:defRPr/>
            </a:pPr>
            <a:r>
              <a:rPr lang="en-US" sz="2400" b="1" kern="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It </a:t>
            </a:r>
            <a:r>
              <a:rPr lang="en-US" sz="2400" b="1" i="1" kern="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learns</a:t>
            </a:r>
            <a:r>
              <a:rPr lang="en-US" sz="2400" b="1" kern="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 the </a:t>
            </a:r>
            <a:br>
              <a:rPr lang="en-US" sz="2400" b="1" kern="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</a:br>
            <a:r>
              <a:rPr lang="en-US" sz="2400" b="1" kern="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difficulty and m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emory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 model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DejaVu Sans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8850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310664"/>
            <a:ext cx="9612312" cy="584775"/>
          </a:xfrm>
        </p:spPr>
        <p:txBody>
          <a:bodyPr wrap="square">
            <a:spAutoFit/>
          </a:bodyPr>
          <a:lstStyle/>
          <a:p>
            <a:pPr eaLnBrk="1"/>
            <a:r>
              <a:rPr lang="en-US" sz="3800" dirty="0">
                <a:latin typeface="Calibri"/>
              </a:rPr>
              <a:t>How do humans </a:t>
            </a:r>
            <a:r>
              <a:rPr lang="en-US" sz="3800" i="1" dirty="0">
                <a:latin typeface="Calibri"/>
              </a:rPr>
              <a:t>learn </a:t>
            </a:r>
            <a:r>
              <a:rPr lang="en-US" sz="3800" dirty="0">
                <a:latin typeface="Calibri"/>
              </a:rPr>
              <a:t>in today’s world</a:t>
            </a:r>
            <a:r>
              <a:rPr lang="en-US" sz="3800" i="1" dirty="0">
                <a:latin typeface="Calibri"/>
              </a:rPr>
              <a:t>?</a:t>
            </a:r>
            <a:endParaRPr lang="en-US" sz="3800" dirty="0"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9881B2-1A88-DB46-9ECF-0FB528B1DCD4}"/>
              </a:ext>
            </a:extLst>
          </p:cNvPr>
          <p:cNvSpPr txBox="1"/>
          <p:nvPr/>
        </p:nvSpPr>
        <p:spPr>
          <a:xfrm>
            <a:off x="468313" y="5858571"/>
            <a:ext cx="2551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Uniform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33A8CF-A655-F244-B288-3723ADF727C0}"/>
              </a:ext>
            </a:extLst>
          </p:cNvPr>
          <p:cNvSpPr txBox="1"/>
          <p:nvPr/>
        </p:nvSpPr>
        <p:spPr>
          <a:xfrm>
            <a:off x="751585" y="6775056"/>
            <a:ext cx="1227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Or?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0285021-8AE8-684F-9774-2CE08281A49F}"/>
              </a:ext>
            </a:extLst>
          </p:cNvPr>
          <p:cNvGrpSpPr/>
          <p:nvPr/>
        </p:nvGrpSpPr>
        <p:grpSpPr>
          <a:xfrm>
            <a:off x="2455422" y="5920355"/>
            <a:ext cx="5905849" cy="1316366"/>
            <a:chOff x="2515754" y="3528177"/>
            <a:chExt cx="11910831" cy="2654828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AA5F925-51A1-E64B-A8DA-153C1D31836F}"/>
                </a:ext>
              </a:extLst>
            </p:cNvPr>
            <p:cNvCxnSpPr>
              <a:cxnSpLocks/>
            </p:cNvCxnSpPr>
            <p:nvPr/>
          </p:nvCxnSpPr>
          <p:spPr>
            <a:xfrm>
              <a:off x="5596039" y="3528177"/>
              <a:ext cx="0" cy="1012894"/>
            </a:xfrm>
            <a:prstGeom prst="straightConnector1">
              <a:avLst/>
            </a:prstGeom>
            <a:ln w="63500">
              <a:solidFill>
                <a:srgbClr val="0080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90FEF9F-AB2B-1643-9003-C307E5939371}"/>
                </a:ext>
              </a:extLst>
            </p:cNvPr>
            <p:cNvCxnSpPr>
              <a:cxnSpLocks/>
            </p:cNvCxnSpPr>
            <p:nvPr/>
          </p:nvCxnSpPr>
          <p:spPr>
            <a:xfrm>
              <a:off x="7864241" y="3528177"/>
              <a:ext cx="0" cy="1012894"/>
            </a:xfrm>
            <a:prstGeom prst="straightConnector1">
              <a:avLst/>
            </a:prstGeom>
            <a:ln w="63500">
              <a:solidFill>
                <a:srgbClr val="FF25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0AA972E-D2F8-934D-8003-707F6083C4AF}"/>
                </a:ext>
              </a:extLst>
            </p:cNvPr>
            <p:cNvCxnSpPr>
              <a:cxnSpLocks/>
            </p:cNvCxnSpPr>
            <p:nvPr/>
          </p:nvCxnSpPr>
          <p:spPr>
            <a:xfrm>
              <a:off x="3377915" y="5170111"/>
              <a:ext cx="0" cy="1012894"/>
            </a:xfrm>
            <a:prstGeom prst="straightConnector1">
              <a:avLst/>
            </a:prstGeom>
            <a:ln w="63500">
              <a:solidFill>
                <a:srgbClr val="0080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52E9A78-949A-DD4D-86F6-CFAD2BCE32FB}"/>
                </a:ext>
              </a:extLst>
            </p:cNvPr>
            <p:cNvCxnSpPr>
              <a:cxnSpLocks/>
            </p:cNvCxnSpPr>
            <p:nvPr/>
          </p:nvCxnSpPr>
          <p:spPr>
            <a:xfrm>
              <a:off x="5986226" y="5170111"/>
              <a:ext cx="0" cy="1012894"/>
            </a:xfrm>
            <a:prstGeom prst="straightConnector1">
              <a:avLst/>
            </a:prstGeom>
            <a:ln w="63500">
              <a:solidFill>
                <a:srgbClr val="0080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2542181-BFB1-7D46-A45B-1C8A4DD9D683}"/>
                </a:ext>
              </a:extLst>
            </p:cNvPr>
            <p:cNvCxnSpPr>
              <a:cxnSpLocks/>
            </p:cNvCxnSpPr>
            <p:nvPr/>
          </p:nvCxnSpPr>
          <p:spPr>
            <a:xfrm>
              <a:off x="8455046" y="5170111"/>
              <a:ext cx="0" cy="1012894"/>
            </a:xfrm>
            <a:prstGeom prst="straightConnector1">
              <a:avLst/>
            </a:prstGeom>
            <a:ln w="63500">
              <a:solidFill>
                <a:srgbClr val="FF25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F1F3D7C-E9D3-7348-A4FF-68A672359832}"/>
                </a:ext>
              </a:extLst>
            </p:cNvPr>
            <p:cNvCxnSpPr>
              <a:cxnSpLocks/>
            </p:cNvCxnSpPr>
            <p:nvPr/>
          </p:nvCxnSpPr>
          <p:spPr>
            <a:xfrm>
              <a:off x="9066130" y="5170111"/>
              <a:ext cx="0" cy="1012894"/>
            </a:xfrm>
            <a:prstGeom prst="straightConnector1">
              <a:avLst/>
            </a:prstGeom>
            <a:ln w="63500">
              <a:solidFill>
                <a:srgbClr val="0080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97A7A67-7C7F-1E4B-B8C9-3B4489F9D582}"/>
                </a:ext>
              </a:extLst>
            </p:cNvPr>
            <p:cNvCxnSpPr>
              <a:cxnSpLocks/>
            </p:cNvCxnSpPr>
            <p:nvPr/>
          </p:nvCxnSpPr>
          <p:spPr>
            <a:xfrm>
              <a:off x="11104599" y="5170111"/>
              <a:ext cx="0" cy="1012894"/>
            </a:xfrm>
            <a:prstGeom prst="straightConnector1">
              <a:avLst/>
            </a:prstGeom>
            <a:ln w="63500">
              <a:solidFill>
                <a:srgbClr val="0080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24E6D91-FE5C-A749-B838-3AB2677C6751}"/>
                </a:ext>
              </a:extLst>
            </p:cNvPr>
            <p:cNvCxnSpPr>
              <a:cxnSpLocks/>
            </p:cNvCxnSpPr>
            <p:nvPr/>
          </p:nvCxnSpPr>
          <p:spPr>
            <a:xfrm>
              <a:off x="3327414" y="3528177"/>
              <a:ext cx="0" cy="1012894"/>
            </a:xfrm>
            <a:prstGeom prst="straightConnector1">
              <a:avLst/>
            </a:prstGeom>
            <a:ln w="63500">
              <a:solidFill>
                <a:srgbClr val="0080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6C5EAB6-FF75-A94B-8B1D-884EAE8FB356}"/>
                </a:ext>
              </a:extLst>
            </p:cNvPr>
            <p:cNvCxnSpPr>
              <a:cxnSpLocks/>
            </p:cNvCxnSpPr>
            <p:nvPr/>
          </p:nvCxnSpPr>
          <p:spPr>
            <a:xfrm>
              <a:off x="10429453" y="3528177"/>
              <a:ext cx="0" cy="1012894"/>
            </a:xfrm>
            <a:prstGeom prst="straightConnector1">
              <a:avLst/>
            </a:prstGeom>
            <a:ln w="63500">
              <a:solidFill>
                <a:srgbClr val="0080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DC2D15E-6AD9-D041-A7DC-CEEB9147AE93}"/>
                </a:ext>
              </a:extLst>
            </p:cNvPr>
            <p:cNvCxnSpPr>
              <a:cxnSpLocks/>
            </p:cNvCxnSpPr>
            <p:nvPr/>
          </p:nvCxnSpPr>
          <p:spPr>
            <a:xfrm>
              <a:off x="13168084" y="3528177"/>
              <a:ext cx="0" cy="1012894"/>
            </a:xfrm>
            <a:prstGeom prst="straightConnector1">
              <a:avLst/>
            </a:prstGeom>
            <a:ln w="63500">
              <a:solidFill>
                <a:srgbClr val="0080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3E3E0A1-D52E-574D-9F34-9313BE49ACF9}"/>
                </a:ext>
              </a:extLst>
            </p:cNvPr>
            <p:cNvCxnSpPr>
              <a:cxnSpLocks/>
            </p:cNvCxnSpPr>
            <p:nvPr/>
          </p:nvCxnSpPr>
          <p:spPr>
            <a:xfrm>
              <a:off x="2515754" y="4541071"/>
              <a:ext cx="11910831" cy="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04F3313-2422-A74E-8657-81E314B9C909}"/>
                </a:ext>
              </a:extLst>
            </p:cNvPr>
            <p:cNvCxnSpPr>
              <a:cxnSpLocks/>
            </p:cNvCxnSpPr>
            <p:nvPr/>
          </p:nvCxnSpPr>
          <p:spPr>
            <a:xfrm>
              <a:off x="2515754" y="6183005"/>
              <a:ext cx="11910831" cy="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274DAE4-FE4C-744C-A26A-94E84919907C}"/>
                </a:ext>
              </a:extLst>
            </p:cNvPr>
            <p:cNvCxnSpPr>
              <a:cxnSpLocks/>
            </p:cNvCxnSpPr>
            <p:nvPr/>
          </p:nvCxnSpPr>
          <p:spPr>
            <a:xfrm>
              <a:off x="7864241" y="5153247"/>
              <a:ext cx="0" cy="1012894"/>
            </a:xfrm>
            <a:prstGeom prst="straightConnector1">
              <a:avLst/>
            </a:prstGeom>
            <a:ln w="63500">
              <a:solidFill>
                <a:srgbClr val="FF2500">
                  <a:alpha val="30000"/>
                </a:srgbClr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2D7BDAD-A41A-834F-8DDC-BAB4F9B3C7B7}"/>
                </a:ext>
              </a:extLst>
            </p:cNvPr>
            <p:cNvCxnSpPr>
              <a:cxnSpLocks/>
            </p:cNvCxnSpPr>
            <p:nvPr/>
          </p:nvCxnSpPr>
          <p:spPr>
            <a:xfrm>
              <a:off x="10429453" y="5153247"/>
              <a:ext cx="0" cy="1012894"/>
            </a:xfrm>
            <a:prstGeom prst="straightConnector1">
              <a:avLst/>
            </a:prstGeom>
            <a:ln w="63500">
              <a:solidFill>
                <a:srgbClr val="008000">
                  <a:alpha val="30000"/>
                </a:srgbClr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F2EA5A32-2345-C048-BD75-41F754189D0C}"/>
                </a:ext>
              </a:extLst>
            </p:cNvPr>
            <p:cNvCxnSpPr>
              <a:cxnSpLocks/>
            </p:cNvCxnSpPr>
            <p:nvPr/>
          </p:nvCxnSpPr>
          <p:spPr>
            <a:xfrm>
              <a:off x="13168084" y="5153247"/>
              <a:ext cx="0" cy="1012894"/>
            </a:xfrm>
            <a:prstGeom prst="straightConnector1">
              <a:avLst/>
            </a:prstGeom>
            <a:ln w="63500">
              <a:solidFill>
                <a:srgbClr val="008000">
                  <a:alpha val="30000"/>
                </a:srgbClr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95252EC-0DFB-D342-9873-AA28BD6F3826}"/>
                </a:ext>
              </a:extLst>
            </p:cNvPr>
            <p:cNvCxnSpPr>
              <a:cxnSpLocks/>
            </p:cNvCxnSpPr>
            <p:nvPr/>
          </p:nvCxnSpPr>
          <p:spPr>
            <a:xfrm>
              <a:off x="14076219" y="5140547"/>
              <a:ext cx="0" cy="1012894"/>
            </a:xfrm>
            <a:prstGeom prst="straightConnector1">
              <a:avLst/>
            </a:prstGeom>
            <a:ln w="63500">
              <a:solidFill>
                <a:srgbClr val="0080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8" name="Image" descr="Image">
            <a:extLst>
              <a:ext uri="{FF2B5EF4-FFF2-40B4-BE49-F238E27FC236}">
                <a16:creationId xmlns:a16="http://schemas.microsoft.com/office/drawing/2014/main" id="{51634157-E861-814A-88A6-699D58F10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06054" y="1628358"/>
            <a:ext cx="1444729" cy="1444729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B1FF1D71-DE51-F542-91B9-7DAA32B5A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226300" y="6886575"/>
            <a:ext cx="2349500" cy="522288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89AF70C-CF62-3949-A0E8-7B478CE69687}" type="slidenum">
              <a:rPr lang="fi-FI"/>
              <a:pPr/>
              <a:t>5</a:t>
            </a:fld>
            <a:endParaRPr lang="fi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C73218-2471-1049-9B88-53A8747D84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856" y="1525222"/>
            <a:ext cx="1524000" cy="1651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36989C2-D9E0-074B-96C6-148BFF87A3B0}"/>
              </a:ext>
            </a:extLst>
          </p:cNvPr>
          <p:cNvGrpSpPr/>
          <p:nvPr/>
        </p:nvGrpSpPr>
        <p:grpSpPr>
          <a:xfrm>
            <a:off x="7077425" y="1601094"/>
            <a:ext cx="1008789" cy="1480472"/>
            <a:chOff x="4688503" y="1601094"/>
            <a:chExt cx="1008789" cy="148047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93D4AFC-1D29-CD41-A528-F21EC151F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88503" y="1601094"/>
              <a:ext cx="1008789" cy="100878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2BDB6B3-0703-2E48-9562-8C9737DF0007}"/>
                </a:ext>
              </a:extLst>
            </p:cNvPr>
            <p:cNvSpPr txBox="1"/>
            <p:nvPr/>
          </p:nvSpPr>
          <p:spPr>
            <a:xfrm>
              <a:off x="4876143" y="2712234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/>
                <a:t>Anki</a:t>
              </a:r>
              <a:endParaRPr lang="en-US" b="1" dirty="0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71739A6F-4799-704B-B021-D4985B035A03}"/>
              </a:ext>
            </a:extLst>
          </p:cNvPr>
          <p:cNvSpPr txBox="1"/>
          <p:nvPr/>
        </p:nvSpPr>
        <p:spPr>
          <a:xfrm>
            <a:off x="195326" y="1965991"/>
            <a:ext cx="5011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800" dirty="0"/>
              <a:t>Computer assisted learning: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EC743FF-2B01-704C-8D30-71E8819BEC4C}"/>
              </a:ext>
            </a:extLst>
          </p:cNvPr>
          <p:cNvSpPr/>
          <p:nvPr/>
        </p:nvSpPr>
        <p:spPr bwMode="auto">
          <a:xfrm>
            <a:off x="984955" y="3360816"/>
            <a:ext cx="7920880" cy="1991219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rPr>
              <a:t>The platforms decide </a:t>
            </a:r>
            <a:r>
              <a:rPr kumimoji="0" lang="en-US" sz="3000" b="0" i="1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rPr>
              <a:t>when to schedule </a:t>
            </a:r>
            <a:r>
              <a:rPr kumimoji="0" lang="en-US" sz="3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rPr>
              <a:t>reviews based on the user’s history and item.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18B31CA-CCE3-D74C-AF8F-4A6E384EBD64}"/>
              </a:ext>
            </a:extLst>
          </p:cNvPr>
          <p:cNvCxnSpPr>
            <a:cxnSpLocks/>
          </p:cNvCxnSpPr>
          <p:nvPr/>
        </p:nvCxnSpPr>
        <p:spPr>
          <a:xfrm>
            <a:off x="3960192" y="6732165"/>
            <a:ext cx="0" cy="502232"/>
          </a:xfrm>
          <a:prstGeom prst="straightConnector1">
            <a:avLst/>
          </a:prstGeom>
          <a:ln w="63500">
            <a:solidFill>
              <a:srgbClr val="008000">
                <a:alpha val="30000"/>
              </a:srgb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11629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326053"/>
            <a:ext cx="9612312" cy="615553"/>
          </a:xfrm>
        </p:spPr>
        <p:txBody>
          <a:bodyPr wrap="square">
            <a:spAutoFit/>
          </a:bodyPr>
          <a:lstStyle/>
          <a:p>
            <a:pPr eaLnBrk="1"/>
            <a:r>
              <a:rPr lang="en-US" sz="4000" dirty="0">
                <a:latin typeface="Calibri"/>
              </a:rPr>
              <a:t>Strategy to optimize spaced repetition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-504304" y="3007204"/>
            <a:ext cx="3312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Calibri"/>
              </a:rPr>
              <a:t>Data </a:t>
            </a:r>
          </a:p>
          <a:p>
            <a:pPr algn="ctr"/>
            <a:r>
              <a:rPr lang="en-US" sz="2400" b="1" dirty="0">
                <a:latin typeface="Calibri"/>
              </a:rPr>
              <a:t>representation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760392" y="3007204"/>
            <a:ext cx="19442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Calibri"/>
              </a:rPr>
              <a:t>Optimizing recall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848871" y="3191870"/>
            <a:ext cx="23040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Calibri"/>
              </a:rPr>
              <a:t>Experiments</a:t>
            </a:r>
          </a:p>
        </p:txBody>
      </p:sp>
      <p:sp>
        <p:nvSpPr>
          <p:cNvPr id="42" name="Right Arrow 41"/>
          <p:cNvSpPr/>
          <p:nvPr/>
        </p:nvSpPr>
        <p:spPr bwMode="auto">
          <a:xfrm>
            <a:off x="2304008" y="3239780"/>
            <a:ext cx="288032" cy="2880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376016" y="3007204"/>
            <a:ext cx="3312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Calibri"/>
              </a:rPr>
              <a:t>Student feedback and memory dynamics</a:t>
            </a:r>
          </a:p>
        </p:txBody>
      </p:sp>
      <p:sp>
        <p:nvSpPr>
          <p:cNvPr id="48" name="Right Arrow 47"/>
          <p:cNvSpPr/>
          <p:nvPr/>
        </p:nvSpPr>
        <p:spPr bwMode="auto">
          <a:xfrm>
            <a:off x="5400352" y="3232229"/>
            <a:ext cx="288032" cy="2880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-432296" y="4780979"/>
            <a:ext cx="3312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/>
              </a:rPr>
              <a:t>Temporal point processes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448024" y="4747880"/>
            <a:ext cx="3312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/>
              </a:rPr>
              <a:t>System of stochastic equations with jumps</a:t>
            </a:r>
          </a:p>
        </p:txBody>
      </p:sp>
      <p:sp>
        <p:nvSpPr>
          <p:cNvPr id="51" name="Right Arrow 50"/>
          <p:cNvSpPr/>
          <p:nvPr/>
        </p:nvSpPr>
        <p:spPr bwMode="auto">
          <a:xfrm>
            <a:off x="7704855" y="3264168"/>
            <a:ext cx="288032" cy="2880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184328" y="4747880"/>
            <a:ext cx="3312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/>
              </a:rPr>
              <a:t>Optimal control of </a:t>
            </a:r>
            <a:br>
              <a:rPr lang="en-US" sz="2400" dirty="0">
                <a:latin typeface="Calibri"/>
              </a:rPr>
            </a:br>
            <a:r>
              <a:rPr lang="en-US" sz="2400" dirty="0">
                <a:latin typeface="Calibri"/>
              </a:rPr>
              <a:t>jumps</a:t>
            </a:r>
          </a:p>
        </p:txBody>
      </p:sp>
      <p:sp>
        <p:nvSpPr>
          <p:cNvPr id="53" name="Rectangle 52"/>
          <p:cNvSpPr/>
          <p:nvPr/>
        </p:nvSpPr>
        <p:spPr>
          <a:xfrm>
            <a:off x="8424688" y="4891896"/>
            <a:ext cx="12961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/>
              </a:rPr>
              <a:t>Duolingo</a:t>
            </a:r>
          </a:p>
        </p:txBody>
      </p:sp>
      <p:sp>
        <p:nvSpPr>
          <p:cNvPr id="4" name="Up-Down Arrow 3"/>
          <p:cNvSpPr/>
          <p:nvPr/>
        </p:nvSpPr>
        <p:spPr bwMode="auto">
          <a:xfrm>
            <a:off x="863848" y="4027800"/>
            <a:ext cx="432048" cy="648072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4" name="Up-Down Arrow 53"/>
          <p:cNvSpPr/>
          <p:nvPr/>
        </p:nvSpPr>
        <p:spPr bwMode="auto">
          <a:xfrm>
            <a:off x="3744168" y="4027800"/>
            <a:ext cx="432048" cy="648072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5" name="Up-Down Arrow 54"/>
          <p:cNvSpPr/>
          <p:nvPr/>
        </p:nvSpPr>
        <p:spPr bwMode="auto">
          <a:xfrm>
            <a:off x="6480472" y="4027800"/>
            <a:ext cx="432048" cy="648072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6" name="Up-Down Arrow 55"/>
          <p:cNvSpPr/>
          <p:nvPr/>
        </p:nvSpPr>
        <p:spPr bwMode="auto">
          <a:xfrm>
            <a:off x="8784728" y="4027800"/>
            <a:ext cx="432048" cy="648072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9E7E8BFA-7B1B-FB48-A20B-505E18175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226300" y="6886575"/>
            <a:ext cx="2349500" cy="522288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89AF70C-CF62-3949-A0E8-7B478CE69687}" type="slidenum">
              <a:rPr lang="fi-FI"/>
              <a:pPr/>
              <a:t>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828550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7" grpId="0"/>
      <p:bldP spid="42" grpId="0" animBg="1"/>
      <p:bldP spid="47" grpId="0"/>
      <p:bldP spid="48" grpId="0" animBg="1"/>
      <p:bldP spid="49" grpId="0"/>
      <p:bldP spid="50" grpId="0"/>
      <p:bldP spid="51" grpId="0" animBg="1"/>
      <p:bldP spid="52" grpId="0"/>
      <p:bldP spid="53" grpId="0"/>
      <p:bldP spid="4" grpId="0" animBg="1"/>
      <p:bldP spid="54" grpId="0" animBg="1"/>
      <p:bldP spid="55" grpId="0" animBg="1"/>
      <p:bldP spid="5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356829"/>
            <a:ext cx="9070975" cy="553998"/>
          </a:xfrm>
        </p:spPr>
        <p:txBody>
          <a:bodyPr>
            <a:spAutoFit/>
          </a:bodyPr>
          <a:lstStyle/>
          <a:p>
            <a:pPr eaLnBrk="1"/>
            <a:r>
              <a:rPr lang="en-US" sz="3600" i="1" dirty="0">
                <a:latin typeface="Calibri"/>
              </a:rPr>
              <a:t>Optimizing</a:t>
            </a:r>
            <a:r>
              <a:rPr lang="en-US" sz="3600" dirty="0">
                <a:latin typeface="Calibri"/>
              </a:rPr>
              <a:t> spacing between repetition</a:t>
            </a: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89AF70C-CF62-3949-A0E8-7B478CE69687}" type="slidenum">
              <a:rPr lang="fi-FI"/>
              <a:pPr/>
              <a:t>7</a:t>
            </a:fld>
            <a:endParaRPr lang="fi-FI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5F39CD-624D-1142-A23E-BC3959521233}"/>
              </a:ext>
            </a:extLst>
          </p:cNvPr>
          <p:cNvSpPr/>
          <p:nvPr/>
        </p:nvSpPr>
        <p:spPr>
          <a:xfrm>
            <a:off x="575816" y="1547589"/>
            <a:ext cx="1368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Calibri"/>
              </a:rPr>
              <a:t>Agent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B2900E0-4F81-EC43-B3E4-68C652B77E87}"/>
              </a:ext>
            </a:extLst>
          </p:cNvPr>
          <p:cNvSpPr/>
          <p:nvPr/>
        </p:nvSpPr>
        <p:spPr>
          <a:xfrm>
            <a:off x="391703" y="5075981"/>
            <a:ext cx="93450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Calibri"/>
              </a:rPr>
              <a:t>When to review to maximize recall probability?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0E5066-1BE6-BB4E-8E5E-23BCE6D4A5D3}"/>
              </a:ext>
            </a:extLst>
          </p:cNvPr>
          <p:cNvSpPr/>
          <p:nvPr/>
        </p:nvSpPr>
        <p:spPr>
          <a:xfrm>
            <a:off x="4788471" y="1529751"/>
            <a:ext cx="2681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Calibri"/>
              </a:rPr>
              <a:t>Environment</a:t>
            </a: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04365805-2DC8-E84B-BE38-79D991567645}"/>
              </a:ext>
            </a:extLst>
          </p:cNvPr>
          <p:cNvSpPr/>
          <p:nvPr/>
        </p:nvSpPr>
        <p:spPr bwMode="auto">
          <a:xfrm rot="16200000">
            <a:off x="1842113" y="4171824"/>
            <a:ext cx="235622" cy="3136443"/>
          </a:xfrm>
          <a:prstGeom prst="lef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D14360D-57DE-4743-BE8C-8A74EB434A9D}"/>
              </a:ext>
            </a:extLst>
          </p:cNvPr>
          <p:cNvSpPr/>
          <p:nvPr/>
        </p:nvSpPr>
        <p:spPr>
          <a:xfrm>
            <a:off x="783680" y="6300117"/>
            <a:ext cx="2672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charset="0"/>
              </a:rPr>
              <a:t>Design (optimal) </a:t>
            </a:r>
            <a:br>
              <a:rPr lang="en-US" sz="2000" b="1" dirty="0">
                <a:latin typeface="Calibri" charset="0"/>
              </a:rPr>
            </a:br>
            <a:r>
              <a:rPr lang="en-US" sz="2000" b="1" dirty="0">
                <a:latin typeface="Calibri" charset="0"/>
              </a:rPr>
              <a:t>reviewing intensities</a:t>
            </a:r>
            <a:endParaRPr lang="en-US" sz="2000" b="1" dirty="0"/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BD03606E-39A1-6D4E-A937-E65C7BECC8F1}"/>
              </a:ext>
            </a:extLst>
          </p:cNvPr>
          <p:cNvSpPr/>
          <p:nvPr/>
        </p:nvSpPr>
        <p:spPr bwMode="auto">
          <a:xfrm rot="16200000">
            <a:off x="7450402" y="4148249"/>
            <a:ext cx="292388" cy="3240359"/>
          </a:xfrm>
          <a:prstGeom prst="lef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77CD9C-2252-4048-9868-D4C9A77822C5}"/>
              </a:ext>
            </a:extLst>
          </p:cNvPr>
          <p:cNvSpPr/>
          <p:nvPr/>
        </p:nvSpPr>
        <p:spPr>
          <a:xfrm>
            <a:off x="7128544" y="5879570"/>
            <a:ext cx="969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charset="0"/>
              </a:rPr>
              <a:t>Marks</a:t>
            </a:r>
            <a:endParaRPr lang="en-US" sz="2000" b="1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338842-2F8B-DD46-A8CA-96DAEEF88188}"/>
              </a:ext>
            </a:extLst>
          </p:cNvPr>
          <p:cNvSpPr/>
          <p:nvPr/>
        </p:nvSpPr>
        <p:spPr>
          <a:xfrm>
            <a:off x="3954931" y="3711663"/>
            <a:ext cx="1224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charset="0"/>
              </a:rPr>
              <a:t>Learner</a:t>
            </a:r>
            <a:endParaRPr lang="en-US" sz="2000" b="1" dirty="0"/>
          </a:p>
        </p:txBody>
      </p:sp>
      <p:pic>
        <p:nvPicPr>
          <p:cNvPr id="26" name="Picture 6" descr="Image result for student icon duolingo">
            <a:extLst>
              <a:ext uri="{FF2B5EF4-FFF2-40B4-BE49-F238E27FC236}">
                <a16:creationId xmlns:a16="http://schemas.microsoft.com/office/drawing/2014/main" id="{7AB9F588-6258-5645-A283-1DD222B79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16" y="2441974"/>
            <a:ext cx="1422594" cy="153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9B05CC4-56CF-9740-98CF-87E206DF9265}"/>
              </a:ext>
            </a:extLst>
          </p:cNvPr>
          <p:cNvSpPr/>
          <p:nvPr/>
        </p:nvSpPr>
        <p:spPr>
          <a:xfrm>
            <a:off x="100337" y="4080063"/>
            <a:ext cx="24917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charset="0"/>
              </a:rPr>
              <a:t>Online learning platform</a:t>
            </a:r>
            <a:endParaRPr lang="en-US" sz="2000" b="1" dirty="0"/>
          </a:p>
        </p:txBody>
      </p:sp>
      <p:pic>
        <p:nvPicPr>
          <p:cNvPr id="28" name="Picture 10" descr="Image result for learner studying icon computer">
            <a:extLst>
              <a:ext uri="{FF2B5EF4-FFF2-40B4-BE49-F238E27FC236}">
                <a16:creationId xmlns:a16="http://schemas.microsoft.com/office/drawing/2014/main" id="{0370F78A-0909-BF4B-8411-98A6257C1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216" y="2623180"/>
            <a:ext cx="1002851" cy="100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8433E1A-2784-D04B-88E0-8BDD69CAD5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3498" y="2802138"/>
            <a:ext cx="4419843" cy="54926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1021DC3-5F99-EF45-9C0B-E03BCB24E28B}"/>
              </a:ext>
            </a:extLst>
          </p:cNvPr>
          <p:cNvSpPr/>
          <p:nvPr/>
        </p:nvSpPr>
        <p:spPr>
          <a:xfrm>
            <a:off x="4957317" y="3950140"/>
            <a:ext cx="21324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charset="0"/>
              </a:rPr>
              <a:t>Review &amp; </a:t>
            </a:r>
            <a:r>
              <a:rPr lang="en-US" sz="2000" b="1" dirty="0">
                <a:solidFill>
                  <a:srgbClr val="00B050"/>
                </a:solidFill>
                <a:latin typeface="Calibri" charset="0"/>
              </a:rPr>
              <a:t>successful</a:t>
            </a:r>
            <a:r>
              <a:rPr lang="en-US" sz="2000" b="1" dirty="0">
                <a:latin typeface="Calibri" charset="0"/>
              </a:rPr>
              <a:t> recall</a:t>
            </a:r>
            <a:endParaRPr lang="en-US" sz="2000" b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8D1CEDD-18F7-9646-ABBF-28D95071CF3B}"/>
              </a:ext>
            </a:extLst>
          </p:cNvPr>
          <p:cNvSpPr/>
          <p:nvPr/>
        </p:nvSpPr>
        <p:spPr>
          <a:xfrm>
            <a:off x="7010232" y="3844252"/>
            <a:ext cx="24447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charset="0"/>
              </a:rPr>
              <a:t>Review &amp; </a:t>
            </a:r>
            <a:r>
              <a:rPr lang="en-US" sz="2000" b="1" dirty="0">
                <a:solidFill>
                  <a:schemeClr val="accent2"/>
                </a:solidFill>
                <a:latin typeface="Calibri" charset="0"/>
              </a:rPr>
              <a:t>unsuccessful</a:t>
            </a:r>
            <a:r>
              <a:rPr lang="en-US" sz="2000" b="1" dirty="0">
                <a:latin typeface="Calibri" charset="0"/>
              </a:rPr>
              <a:t> recall</a:t>
            </a:r>
            <a:endParaRPr lang="en-US" sz="2000" b="1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18599F1-D06F-D44A-96EF-06457F432C6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688384" y="3351400"/>
            <a:ext cx="108012" cy="5987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FD71D79-837F-4F4B-845B-D4C4E484B54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248862" y="3361430"/>
            <a:ext cx="347734" cy="53622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F08FFE4-48EE-9A4C-8AAA-4AE76914F037}"/>
              </a:ext>
            </a:extLst>
          </p:cNvPr>
          <p:cNvCxnSpPr/>
          <p:nvPr/>
        </p:nvCxnSpPr>
        <p:spPr bwMode="auto">
          <a:xfrm>
            <a:off x="1906331" y="6101110"/>
            <a:ext cx="36004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09AC47B3-A584-3F44-A631-421579AF06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1243" y="5986563"/>
            <a:ext cx="540837" cy="28803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D47E55C-8B6A-104D-AF76-411FE5DE11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1181" y="5940077"/>
            <a:ext cx="541311" cy="334518"/>
          </a:xfrm>
          <a:prstGeom prst="rect">
            <a:avLst/>
          </a:prstGeom>
        </p:spPr>
      </p:pic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BCA364B7-37CA-9445-A454-DF3C730B0A15}"/>
              </a:ext>
            </a:extLst>
          </p:cNvPr>
          <p:cNvSpPr/>
          <p:nvPr/>
        </p:nvSpPr>
        <p:spPr bwMode="auto">
          <a:xfrm>
            <a:off x="3744168" y="1284492"/>
            <a:ext cx="6192688" cy="3662783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47E40E96-64AE-A840-9479-C34196E11B7E}"/>
              </a:ext>
            </a:extLst>
          </p:cNvPr>
          <p:cNvSpPr/>
          <p:nvPr/>
        </p:nvSpPr>
        <p:spPr bwMode="auto">
          <a:xfrm>
            <a:off x="2953128" y="2827374"/>
            <a:ext cx="504056" cy="50405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4734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 animBg="1"/>
      <p:bldP spid="24" grpId="0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356829"/>
            <a:ext cx="9070975" cy="553998"/>
          </a:xfrm>
        </p:spPr>
        <p:txBody>
          <a:bodyPr>
            <a:spAutoFit/>
          </a:bodyPr>
          <a:lstStyle/>
          <a:p>
            <a:pPr eaLnBrk="1"/>
            <a:r>
              <a:rPr lang="en-US" sz="3600" dirty="0">
                <a:latin typeface="Calibri"/>
              </a:rPr>
              <a:t>Memory Model: Intuition</a:t>
            </a: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89AF70C-CF62-3949-A0E8-7B478CE69687}" type="slidenum">
              <a:rPr lang="fi-FI"/>
              <a:pPr/>
              <a:t>8</a:t>
            </a:fld>
            <a:endParaRPr lang="fi-FI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0B5C21-51E1-AB4C-8968-0895A1517C9C}"/>
              </a:ext>
            </a:extLst>
          </p:cNvPr>
          <p:cNvSpPr txBox="1"/>
          <p:nvPr/>
        </p:nvSpPr>
        <p:spPr>
          <a:xfrm>
            <a:off x="1079872" y="1840845"/>
            <a:ext cx="665759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Memory strength decays with time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4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Resets to </a:t>
            </a:r>
            <a:r>
              <a:rPr lang="en-US" sz="2400" i="1" dirty="0"/>
              <a:t>maximum</a:t>
            </a:r>
            <a:r>
              <a:rPr lang="en-US" sz="2400" dirty="0"/>
              <a:t> immediately after review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4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Recall is probabilistic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BAAB3476-0DF3-FA41-B496-1DCE5A8C498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/>
          </a:blip>
          <a:stretch>
            <a:fillRect/>
          </a:stretch>
        </p:blipFill>
        <p:spPr>
          <a:xfrm>
            <a:off x="1912563" y="4859957"/>
            <a:ext cx="6182474" cy="19040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972446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356829"/>
            <a:ext cx="9070975" cy="553998"/>
          </a:xfrm>
        </p:spPr>
        <p:txBody>
          <a:bodyPr>
            <a:spAutoFit/>
          </a:bodyPr>
          <a:lstStyle/>
          <a:p>
            <a:pPr eaLnBrk="1"/>
            <a:r>
              <a:rPr lang="en-US" sz="3600" dirty="0">
                <a:latin typeface="Calibri"/>
              </a:rPr>
              <a:t>Memory Model: A Mathematical Model</a:t>
            </a: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89AF70C-CF62-3949-A0E8-7B478CE69687}" type="slidenum">
              <a:rPr lang="fi-FI"/>
              <a:pPr/>
              <a:t>9</a:t>
            </a:fld>
            <a:endParaRPr lang="fi-FI" dirty="0"/>
          </a:p>
        </p:txBody>
      </p:sp>
      <p:sp>
        <p:nvSpPr>
          <p:cNvPr id="6" name=": Time in between reviews">
            <a:extLst>
              <a:ext uri="{FF2B5EF4-FFF2-40B4-BE49-F238E27FC236}">
                <a16:creationId xmlns:a16="http://schemas.microsoft.com/office/drawing/2014/main" id="{B769984F-30AF-8544-A8FE-2198C3FFDDAD}"/>
              </a:ext>
            </a:extLst>
          </p:cNvPr>
          <p:cNvSpPr txBox="1"/>
          <p:nvPr/>
        </p:nvSpPr>
        <p:spPr>
          <a:xfrm>
            <a:off x="7733478" y="4459477"/>
            <a:ext cx="102657" cy="121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endParaRPr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A6D01B4-E3CD-F44E-9E30-993E2884F6EA}"/>
              </a:ext>
            </a:extLst>
          </p:cNvPr>
          <p:cNvCxnSpPr/>
          <p:nvPr/>
        </p:nvCxnSpPr>
        <p:spPr>
          <a:xfrm>
            <a:off x="12956825" y="2584723"/>
            <a:ext cx="0" cy="506447"/>
          </a:xfrm>
          <a:prstGeom prst="straightConnector1">
            <a:avLst/>
          </a:prstGeom>
          <a:ln w="63500">
            <a:solidFill>
              <a:srgbClr val="008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" descr="Image">
            <a:extLst>
              <a:ext uri="{FF2B5EF4-FFF2-40B4-BE49-F238E27FC236}">
                <a16:creationId xmlns:a16="http://schemas.microsoft.com/office/drawing/2014/main" id="{ECE48B1A-FF45-AB49-886F-224CA7CBCF7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/>
          </a:blip>
          <a:stretch>
            <a:fillRect/>
          </a:stretch>
        </p:blipFill>
        <p:spPr>
          <a:xfrm>
            <a:off x="1912563" y="4859957"/>
            <a:ext cx="6182474" cy="1904051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: Time in between reviews">
            <a:extLst>
              <a:ext uri="{FF2B5EF4-FFF2-40B4-BE49-F238E27FC236}">
                <a16:creationId xmlns:a16="http://schemas.microsoft.com/office/drawing/2014/main" id="{0E03558E-4D8C-8647-BA2E-5AC1DD2876E0}"/>
              </a:ext>
            </a:extLst>
          </p:cNvPr>
          <p:cNvSpPr txBox="1"/>
          <p:nvPr/>
        </p:nvSpPr>
        <p:spPr>
          <a:xfrm>
            <a:off x="7733478" y="2105585"/>
            <a:ext cx="102657" cy="121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endParaRPr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C7EF798-7A4B-9A48-ACCC-47389F7C2AE9}"/>
              </a:ext>
            </a:extLst>
          </p:cNvPr>
          <p:cNvSpPr txBox="1"/>
          <p:nvPr/>
        </p:nvSpPr>
        <p:spPr>
          <a:xfrm>
            <a:off x="5729284" y="1820234"/>
            <a:ext cx="3074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: Memory decay rate.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6B70A3-D166-654D-B56D-158ED6F4D11B}"/>
              </a:ext>
            </a:extLst>
          </p:cNvPr>
          <p:cNvSpPr txBox="1"/>
          <p:nvPr/>
        </p:nvSpPr>
        <p:spPr>
          <a:xfrm>
            <a:off x="5688384" y="2433791"/>
            <a:ext cx="3435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: Time since last review.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155EA07-48CF-354F-98C7-C9C151B474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85" t="19797" r="43464" b="67484"/>
          <a:stretch/>
        </p:blipFill>
        <p:spPr>
          <a:xfrm>
            <a:off x="4994640" y="1894184"/>
            <a:ext cx="693744" cy="44683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109E5D2-E8DD-5147-A7B1-1F2D363893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6" t="49144" r="26173" b="36867"/>
          <a:stretch/>
        </p:blipFill>
        <p:spPr>
          <a:xfrm>
            <a:off x="647824" y="1920235"/>
            <a:ext cx="2627783" cy="49671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71AEF5E-B359-DC4F-B915-24075DBE7E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3" t="50832" r="58310" b="37157"/>
          <a:stretch/>
        </p:blipFill>
        <p:spPr>
          <a:xfrm>
            <a:off x="5041665" y="1323131"/>
            <a:ext cx="712106" cy="39288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BBE1E25-28A4-834E-BA73-B2C6751323A9}"/>
              </a:ext>
            </a:extLst>
          </p:cNvPr>
          <p:cNvSpPr txBox="1"/>
          <p:nvPr/>
        </p:nvSpPr>
        <p:spPr>
          <a:xfrm>
            <a:off x="5761344" y="1259557"/>
            <a:ext cx="3042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: Probability of recall 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7BAAB25-6C9E-B64E-B28C-C905521D06CD}"/>
              </a:ext>
            </a:extLst>
          </p:cNvPr>
          <p:cNvCxnSpPr>
            <a:cxnSpLocks/>
          </p:cNvCxnSpPr>
          <p:nvPr/>
        </p:nvCxnSpPr>
        <p:spPr>
          <a:xfrm>
            <a:off x="7226300" y="3730201"/>
            <a:ext cx="0" cy="318485"/>
          </a:xfrm>
          <a:prstGeom prst="straightConnector1">
            <a:avLst/>
          </a:prstGeom>
          <a:ln w="63500">
            <a:solidFill>
              <a:srgbClr val="008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79C0297-0A73-7842-AC14-AEFFB95F7C7B}"/>
              </a:ext>
            </a:extLst>
          </p:cNvPr>
          <p:cNvCxnSpPr>
            <a:cxnSpLocks/>
          </p:cNvCxnSpPr>
          <p:nvPr/>
        </p:nvCxnSpPr>
        <p:spPr>
          <a:xfrm>
            <a:off x="7199393" y="4211993"/>
            <a:ext cx="0" cy="320690"/>
          </a:xfrm>
          <a:prstGeom prst="straightConnector1">
            <a:avLst/>
          </a:prstGeom>
          <a:ln w="63500">
            <a:solidFill>
              <a:srgbClr val="FF25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336A2675-EF1E-0C42-8D28-C1F54F20B6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" t="40873" r="6035" b="32485"/>
          <a:stretch/>
        </p:blipFill>
        <p:spPr>
          <a:xfrm>
            <a:off x="647824" y="3513048"/>
            <a:ext cx="6107439" cy="118591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1598AB7-FB99-3B44-88F0-53EA007F11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57" t="49144" r="26173" b="42861"/>
          <a:stretch/>
        </p:blipFill>
        <p:spPr>
          <a:xfrm>
            <a:off x="5217051" y="2403498"/>
            <a:ext cx="386286" cy="50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1598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Glossy">
  <a:themeElements>
    <a:clrScheme name="Glossy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Glossy">
      <a:majorFont>
        <a:latin typeface="Arial"/>
        <a:ea typeface="DejaVu Sans"/>
        <a:cs typeface="DejaVu Sans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Glossy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34577</TotalTime>
  <Words>1220</Words>
  <Application>Microsoft Macintosh PowerPoint</Application>
  <PresentationFormat>Custom</PresentationFormat>
  <Paragraphs>311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ＭＳ Ｐゴシック</vt:lpstr>
      <vt:lpstr>Arial</vt:lpstr>
      <vt:lpstr>Calibri</vt:lpstr>
      <vt:lpstr>Courier New</vt:lpstr>
      <vt:lpstr>DejaVu Sans</vt:lpstr>
      <vt:lpstr>StarSymbol</vt:lpstr>
      <vt:lpstr>Times New Roman</vt:lpstr>
      <vt:lpstr>Wingdings</vt:lpstr>
      <vt:lpstr>Glossy</vt:lpstr>
      <vt:lpstr>PowerPoint Presentation</vt:lpstr>
      <vt:lpstr>What is learning?</vt:lpstr>
      <vt:lpstr>How do humans learn?</vt:lpstr>
      <vt:lpstr>How do humans learn?</vt:lpstr>
      <vt:lpstr>How do humans learn in today’s world?</vt:lpstr>
      <vt:lpstr>Strategy to optimize spaced repetition</vt:lpstr>
      <vt:lpstr>Optimizing spacing between repetition</vt:lpstr>
      <vt:lpstr>Memory Model: Intuition</vt:lpstr>
      <vt:lpstr>Memory Model: A Mathematical Model</vt:lpstr>
      <vt:lpstr>Memory Model: SDE with jumps</vt:lpstr>
      <vt:lpstr>Memory Model: Inferring parameters</vt:lpstr>
      <vt:lpstr>Optimizing spaced repetition: The Scheduler</vt:lpstr>
      <vt:lpstr>Representing actions of the teacher as MTPPs</vt:lpstr>
      <vt:lpstr>Spaced repetition: Uniform baseline</vt:lpstr>
      <vt:lpstr>Spaced repetition: Threshold Heuristic</vt:lpstr>
      <vt:lpstr>Spaced repetition: Threshold Heuristic</vt:lpstr>
      <vt:lpstr>Optimizing spacing between repetition</vt:lpstr>
      <vt:lpstr>Optimization Objective</vt:lpstr>
      <vt:lpstr>Stochastic Optimal Control: Cost-to-go</vt:lpstr>
      <vt:lpstr>Stochastic Optimal Control: Bellman principle</vt:lpstr>
      <vt:lpstr>Stochastic Optimal Control: Solution</vt:lpstr>
      <vt:lpstr>Evaluating Memorize: Dataset</vt:lpstr>
      <vt:lpstr>Evaluating Memorize: Metric</vt:lpstr>
      <vt:lpstr>Evaluating Memorize: Metric</vt:lpstr>
      <vt:lpstr>Evaluating Memorize: Results</vt:lpstr>
      <vt:lpstr>Evaluating Memorize: Results</vt:lpstr>
      <vt:lpstr>Evaluating Memorize: Results</vt:lpstr>
      <vt:lpstr>Evaluating Memorize: Results</vt:lpstr>
      <vt:lpstr>Case for Reinforcement Learning</vt:lpstr>
      <vt:lpstr>Case for Reinforcement Learning</vt:lpstr>
      <vt:lpstr>Complex Memory model and rewards</vt:lpstr>
      <vt:lpstr>Teacher actions and Student feedback</vt:lpstr>
      <vt:lpstr>What is the goal in reinforcement learning?</vt:lpstr>
      <vt:lpstr>Policy gradient</vt:lpstr>
      <vt:lpstr>Reinforce trick to compute gradient</vt:lpstr>
      <vt:lpstr>Likelihood of action events</vt:lpstr>
      <vt:lpstr>Policy parametrization</vt:lpstr>
      <vt:lpstr>Sampling from the policy</vt:lpstr>
      <vt:lpstr>Results: Improved test scores</vt:lpstr>
      <vt:lpstr>Results: Intuition</vt:lpstr>
    </vt:vector>
  </TitlesOfParts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Structure and Dynamics of Information Pathways in On-line Media</dc:title>
  <dc:creator>Manuel Gomez Rodriguez</dc:creator>
  <dc:description>Interview at Google</dc:description>
  <cp:lastModifiedBy>Microsoft Office User</cp:lastModifiedBy>
  <cp:revision>4174</cp:revision>
  <cp:lastPrinted>2019-01-30T22:34:53Z</cp:lastPrinted>
  <dcterms:created xsi:type="dcterms:W3CDTF">2014-02-12T10:07:58Z</dcterms:created>
  <dcterms:modified xsi:type="dcterms:W3CDTF">2019-01-30T23:14:58Z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 1">
    <vt:lpwstr/>
  </property>
  <property fmtid="{D5CDD505-2E9C-101B-9397-08002B2CF9AE}" pid="3" name="Info 2">
    <vt:lpwstr/>
  </property>
  <property fmtid="{D5CDD505-2E9C-101B-9397-08002B2CF9AE}" pid="4" name="Info 3">
    <vt:lpwstr/>
  </property>
  <property fmtid="{D5CDD505-2E9C-101B-9397-08002B2CF9AE}" pid="5" name="Info 4">
    <vt:lpwstr/>
  </property>
</Properties>
</file>