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84" r:id="rId2"/>
    <p:sldId id="592" r:id="rId3"/>
    <p:sldId id="628" r:id="rId4"/>
    <p:sldId id="661" r:id="rId5"/>
    <p:sldId id="662" r:id="rId6"/>
    <p:sldId id="624" r:id="rId7"/>
    <p:sldId id="619" r:id="rId8"/>
    <p:sldId id="620" r:id="rId9"/>
    <p:sldId id="621" r:id="rId10"/>
    <p:sldId id="622" r:id="rId11"/>
    <p:sldId id="625" r:id="rId12"/>
    <p:sldId id="686" r:id="rId13"/>
    <p:sldId id="633" r:id="rId14"/>
    <p:sldId id="634" r:id="rId15"/>
    <p:sldId id="659" r:id="rId16"/>
    <p:sldId id="685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676" r:id="rId26"/>
    <p:sldId id="677" r:id="rId27"/>
    <p:sldId id="678" r:id="rId28"/>
    <p:sldId id="679" r:id="rId29"/>
    <p:sldId id="680" r:id="rId30"/>
    <p:sldId id="681" r:id="rId31"/>
    <p:sldId id="682" r:id="rId32"/>
    <p:sldId id="683" r:id="rId33"/>
    <p:sldId id="684" r:id="rId34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 autoAdjust="0"/>
    <p:restoredTop sz="94406" autoAdjust="0"/>
  </p:normalViewPr>
  <p:slideViewPr>
    <p:cSldViewPr>
      <p:cViewPr varScale="1">
        <p:scale>
          <a:sx n="84" d="100"/>
          <a:sy n="84" d="100"/>
        </p:scale>
        <p:origin x="1624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1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5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73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64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5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72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9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6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8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60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3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85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24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18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11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5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31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50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39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1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9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82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58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57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7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8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9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1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1/7/19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BeaSfRCU4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BeaSfRCU4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4.emf"/><Relationship Id="rId4" Type="http://schemas.openxmlformats.org/officeDocument/2006/relationships/image" Target="../media/image14.em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4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3.emf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.emf"/><Relationship Id="rId5" Type="http://schemas.openxmlformats.org/officeDocument/2006/relationships/image" Target="../media/image48.png"/><Relationship Id="rId10" Type="http://schemas.openxmlformats.org/officeDocument/2006/relationships/image" Target="../media/image4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3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3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14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emf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PI_logo.pdf">
            <a:extLst>
              <a:ext uri="{FF2B5EF4-FFF2-40B4-BE49-F238E27FC236}">
                <a16:creationId xmlns:a16="http://schemas.microsoft.com/office/drawing/2014/main" id="{AF28C29C-C807-6E48-AF22-FC4BCBA27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6573148"/>
            <a:ext cx="3119264" cy="98652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1705024" y="5868069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8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Human-centered Machine Learning</a:t>
            </a:r>
            <a:endParaRPr kumimoji="0" lang="en-US" sz="28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889" y="3147648"/>
            <a:ext cx="9095927" cy="89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</a:rPr>
              <a:t>Information propagation</a:t>
            </a:r>
          </a:p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with Temporal Point Processes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E533D3-F2D2-EC42-BBEA-C89871020D9A}"/>
              </a:ext>
            </a:extLst>
          </p:cNvPr>
          <p:cNvSpPr txBox="1">
            <a:spLocks/>
          </p:cNvSpPr>
          <p:nvPr/>
        </p:nvSpPr>
        <p:spPr bwMode="auto">
          <a:xfrm>
            <a:off x="2364556" y="634251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http://courses.mpi-sws.org/hcml-ws18/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5A737-C58D-8541-A7C7-CADD1ED190F2}"/>
              </a:ext>
            </a:extLst>
          </p:cNvPr>
          <p:cNvCxnSpPr>
            <a:cxnSpLocks/>
          </p:cNvCxnSpPr>
          <p:nvPr/>
        </p:nvCxnSpPr>
        <p:spPr bwMode="auto">
          <a:xfrm>
            <a:off x="2642320" y="4139877"/>
            <a:ext cx="729453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76EA81-B1F9-3441-AE1F-4653B62D7C36}"/>
              </a:ext>
            </a:extLst>
          </p:cNvPr>
          <p:cNvCxnSpPr>
            <a:stCxn id="29" idx="4"/>
          </p:cNvCxnSpPr>
          <p:nvPr/>
        </p:nvCxnSpPr>
        <p:spPr bwMode="auto">
          <a:xfrm>
            <a:off x="8856736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9CBD686-C994-D647-B4AE-111442995346}"/>
              </a:ext>
            </a:extLst>
          </p:cNvPr>
          <p:cNvSpPr/>
          <p:nvPr/>
        </p:nvSpPr>
        <p:spPr bwMode="auto">
          <a:xfrm>
            <a:off x="8784728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6E411-F482-1A4E-9A35-35382DB28B25}"/>
              </a:ext>
            </a:extLst>
          </p:cNvPr>
          <p:cNvCxnSpPr>
            <a:stCxn id="31" idx="4"/>
          </p:cNvCxnSpPr>
          <p:nvPr/>
        </p:nvCxnSpPr>
        <p:spPr bwMode="auto">
          <a:xfrm>
            <a:off x="9360792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1594279-4CAA-4A40-A279-346BA0C7494F}"/>
              </a:ext>
            </a:extLst>
          </p:cNvPr>
          <p:cNvSpPr/>
          <p:nvPr/>
        </p:nvSpPr>
        <p:spPr bwMode="auto">
          <a:xfrm>
            <a:off x="9288784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999EA-D2EA-DF4D-831A-5EBA05F315B9}"/>
              </a:ext>
            </a:extLst>
          </p:cNvPr>
          <p:cNvSpPr/>
          <p:nvPr/>
        </p:nvSpPr>
        <p:spPr bwMode="auto">
          <a:xfrm>
            <a:off x="8568704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F67D22-3813-D047-919A-DB216EC3B47E}"/>
              </a:ext>
            </a:extLst>
          </p:cNvPr>
          <p:cNvCxnSpPr>
            <a:stCxn id="32" idx="2"/>
          </p:cNvCxnSpPr>
          <p:nvPr/>
        </p:nvCxnSpPr>
        <p:spPr bwMode="auto">
          <a:xfrm>
            <a:off x="8640712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7519069-EE26-3A4C-8745-78AB4F2FEA24}"/>
              </a:ext>
            </a:extLst>
          </p:cNvPr>
          <p:cNvSpPr/>
          <p:nvPr/>
        </p:nvSpPr>
        <p:spPr bwMode="auto">
          <a:xfrm>
            <a:off x="9576816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B9B616-9AC6-A84D-9587-6E95D4F6BAF8}"/>
              </a:ext>
            </a:extLst>
          </p:cNvPr>
          <p:cNvCxnSpPr>
            <a:stCxn id="34" idx="2"/>
          </p:cNvCxnSpPr>
          <p:nvPr/>
        </p:nvCxnSpPr>
        <p:spPr bwMode="auto">
          <a:xfrm>
            <a:off x="9648824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077F8-BD95-974A-8309-351281FF018B}"/>
              </a:ext>
            </a:extLst>
          </p:cNvPr>
          <p:cNvCxnSpPr>
            <a:cxnSpLocks/>
          </p:cNvCxnSpPr>
          <p:nvPr/>
        </p:nvCxnSpPr>
        <p:spPr bwMode="auto">
          <a:xfrm>
            <a:off x="482080" y="4139877"/>
            <a:ext cx="216024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308255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0026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  <a:cs typeface="Calibri"/>
              </a:rPr>
              <a:t>Insights I: real world events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5712" y="7068105"/>
            <a:ext cx="54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Youtube video: </a:t>
            </a:r>
            <a:r>
              <a:rPr lang="en-US" dirty="0">
                <a:hlinkClick r:id="rId3"/>
              </a:rPr>
              <a:t>http://youtu.be/hBeaSfRCU4c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94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0026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  <a:cs typeface="Calibri"/>
              </a:rPr>
              <a:t>Insights II: dynamic clusters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5712" y="7068105"/>
            <a:ext cx="54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Youtube video: </a:t>
            </a:r>
            <a:r>
              <a:rPr lang="en-US" dirty="0">
                <a:hlinkClick r:id="rId3"/>
              </a:rPr>
              <a:t>http://youtu.be/hBeaSfRCU4c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029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322C2F-618C-4C4D-AB84-A4D579AD15BE}"/>
              </a:ext>
            </a:extLst>
          </p:cNvPr>
          <p:cNvSpPr txBox="1">
            <a:spLocks/>
          </p:cNvSpPr>
          <p:nvPr/>
        </p:nvSpPr>
        <p:spPr bwMode="auto">
          <a:xfrm>
            <a:off x="359792" y="3713406"/>
            <a:ext cx="9361040" cy="8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3800" dirty="0">
                <a:solidFill>
                  <a:schemeClr val="tx1"/>
                </a:solidFill>
                <a:latin typeface="Calibri"/>
              </a:rPr>
              <a:t>Beyond information cascades: </a:t>
            </a:r>
            <a:br>
              <a:rPr lang="en-US" sz="38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rgbClr val="7F7F7F"/>
                </a:solidFill>
                <a:latin typeface="Calibri"/>
              </a:rPr>
              <a:t>Nonterminating point process models</a:t>
            </a:r>
          </a:p>
        </p:txBody>
      </p:sp>
    </p:spTree>
    <p:extLst>
      <p:ext uri="{BB962C8B-B14F-4D97-AF65-F5344CB8AC3E}">
        <p14:creationId xmlns:p14="http://schemas.microsoft.com/office/powerpoint/2010/main" val="15643062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7" y="6156101"/>
            <a:ext cx="3228239" cy="757560"/>
          </a:xfrm>
          <a:prstGeom prst="rect">
            <a:avLst/>
          </a:prstGeom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9612312" cy="1262063"/>
          </a:xfrm>
        </p:spPr>
        <p:txBody>
          <a:bodyPr/>
          <a:lstStyle/>
          <a:p>
            <a:r>
              <a:rPr lang="en-US" sz="4000" dirty="0">
                <a:latin typeface="Calibri"/>
              </a:rPr>
              <a:t>Recurrent events: beyond cascades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431800" y="4355901"/>
            <a:ext cx="90010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 general</a:t>
            </a: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especially in social networks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: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460952" y="1673156"/>
            <a:ext cx="396044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to this point,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we have </a:t>
            </a:r>
            <a:b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assumed we can map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each </a:t>
            </a:r>
            <a:b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event to a cascade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23" y="1691605"/>
            <a:ext cx="4867393" cy="2376264"/>
          </a:xfrm>
          <a:prstGeom prst="rect">
            <a:avLst/>
          </a:prstGeom>
        </p:spPr>
      </p:pic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791840" y="4931965"/>
            <a:ext cx="3456384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D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ifficult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to </a:t>
            </a: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distinguish </a:t>
            </a:r>
            <a:b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</a:t>
            </a:r>
            <a:r>
              <a:rPr lang="en-US" sz="28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in event data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4824288" y="4931965"/>
            <a:ext cx="3744416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Most cascades are</a:t>
            </a:r>
            <a:b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single nodes (or </a:t>
            </a:r>
            <a:r>
              <a:rPr lang="en-US" sz="2800" b="1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forests</a:t>
            </a: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88" y="5796060"/>
            <a:ext cx="2664296" cy="17484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256336" y="6516141"/>
            <a:ext cx="280831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616376" y="6948189"/>
            <a:ext cx="259228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040312" y="6156101"/>
            <a:ext cx="2880320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7920632" y="5796061"/>
            <a:ext cx="1080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/>
              </a:rPr>
              <a:t>no likes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73031" y="6229270"/>
            <a:ext cx="2007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/>
              </a:rPr>
              <a:t>no comments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08664" y="6661318"/>
            <a:ext cx="1440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/>
              </a:rPr>
              <a:t>no shares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64" y="7135920"/>
            <a:ext cx="2808312" cy="388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64" y="6876181"/>
            <a:ext cx="1974213" cy="21996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784" y="5873100"/>
            <a:ext cx="1800200" cy="2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2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5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82222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Recurrent events representation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7056784" y="7164213"/>
            <a:ext cx="28800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[Farajtabar et al., NIPS 2014]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3808" y="1499388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/>
              </a:rPr>
              <a:t>We represent shares using </a:t>
            </a:r>
            <a:r>
              <a:rPr lang="en-US" sz="3600" b="1" dirty="0">
                <a:latin typeface="Calibri"/>
              </a:rPr>
              <a:t>nonterminating temporal point processes</a:t>
            </a:r>
            <a:r>
              <a:rPr lang="en-US" sz="3600" dirty="0">
                <a:latin typeface="Calibri"/>
              </a:rPr>
              <a:t>: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1461597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V="1">
            <a:off x="1367904" y="6084093"/>
            <a:ext cx="5688632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1" y="6422610"/>
            <a:ext cx="495300" cy="177800"/>
          </a:xfrm>
          <a:prstGeom prst="rect">
            <a:avLst/>
          </a:prstGeom>
        </p:spPr>
      </p:pic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36" y="6444133"/>
            <a:ext cx="558800" cy="1778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63" y="3093541"/>
            <a:ext cx="289678" cy="288032"/>
          </a:xfrm>
          <a:prstGeom prst="rect">
            <a:avLst/>
          </a:prstGeom>
        </p:spPr>
      </p:pic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52" y="6135017"/>
            <a:ext cx="76200" cy="1651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7560592" y="2927354"/>
            <a:ext cx="25134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Calibri"/>
                <a:cs typeface="Calibri"/>
              </a:rPr>
              <a:t>Recurrent event: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146967" y="3995862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Time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19145" y="3986570"/>
            <a:ext cx="62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User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8181451" y="3911607"/>
            <a:ext cx="315245" cy="2282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1446133" y="3372281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1433805" y="308888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2" name="Rectangle 131"/>
          <p:cNvSpPr/>
          <p:nvPr/>
        </p:nvSpPr>
        <p:spPr>
          <a:xfrm>
            <a:off x="857741" y="297101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133" name="Rectangle 132"/>
          <p:cNvSpPr/>
          <p:nvPr/>
        </p:nvSpPr>
        <p:spPr>
          <a:xfrm>
            <a:off x="857741" y="3453581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134" name="Rectangle 133"/>
          <p:cNvSpPr/>
          <p:nvPr/>
        </p:nvSpPr>
        <p:spPr>
          <a:xfrm>
            <a:off x="857741" y="397912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35" name="Straight Arrow Connector 134"/>
          <p:cNvCxnSpPr/>
          <p:nvPr/>
        </p:nvCxnSpPr>
        <p:spPr bwMode="auto">
          <a:xfrm flipV="1">
            <a:off x="1442189" y="3851845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1442189" y="4355901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3588305"/>
            <a:ext cx="288032" cy="30885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4101653"/>
            <a:ext cx="288031" cy="293267"/>
          </a:xfrm>
          <a:prstGeom prst="rect">
            <a:avLst/>
          </a:prstGeom>
        </p:spPr>
      </p:pic>
      <p:cxnSp>
        <p:nvCxnSpPr>
          <p:cNvPr id="139" name="Straight Connector 138"/>
          <p:cNvCxnSpPr>
            <a:stCxn id="140" idx="4"/>
          </p:cNvCxnSpPr>
          <p:nvPr/>
        </p:nvCxnSpPr>
        <p:spPr bwMode="auto">
          <a:xfrm>
            <a:off x="1576727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Oval 139"/>
          <p:cNvSpPr>
            <a:spLocks noChangeAspect="1"/>
          </p:cNvSpPr>
          <p:nvPr/>
        </p:nvSpPr>
        <p:spPr bwMode="auto">
          <a:xfrm>
            <a:off x="1511920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6768504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>
            <a:off x="8928744" y="3923854"/>
            <a:ext cx="288032" cy="2160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 bwMode="auto">
          <a:xfrm>
            <a:off x="2297901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4170109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V="1">
            <a:off x="1433805" y="3563813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V="1">
            <a:off x="1433805" y="4067869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>
          <a:xfrm>
            <a:off x="857741" y="44616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4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51" name="Straight Arrow Connector 150"/>
          <p:cNvCxnSpPr/>
          <p:nvPr/>
        </p:nvCxnSpPr>
        <p:spPr bwMode="auto">
          <a:xfrm>
            <a:off x="1442189" y="487225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1433805" y="457956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4385039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stCxn id="156" idx="4"/>
          </p:cNvCxnSpPr>
          <p:nvPr/>
        </p:nvCxnSpPr>
        <p:spPr bwMode="auto">
          <a:xfrm>
            <a:off x="6185239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Oval 155"/>
          <p:cNvSpPr>
            <a:spLocks noChangeAspect="1"/>
          </p:cNvSpPr>
          <p:nvPr/>
        </p:nvSpPr>
        <p:spPr bwMode="auto">
          <a:xfrm>
            <a:off x="6120432" y="5652045"/>
            <a:ext cx="129614" cy="129614"/>
          </a:xfrm>
          <a:prstGeom prst="ellipse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857741" y="496574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5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58" name="Straight Arrow Connector 157"/>
          <p:cNvCxnSpPr/>
          <p:nvPr/>
        </p:nvCxnSpPr>
        <p:spPr bwMode="auto">
          <a:xfrm>
            <a:off x="1442189" y="5364013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 flipV="1">
            <a:off x="1433805" y="507132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583928" y="328507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1799952" y="321306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3096096" y="314105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4824288" y="306904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flipH="1">
            <a:off x="1583928" y="3276689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H="1">
            <a:off x="1799952" y="3204681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 flipH="1">
            <a:off x="3096096" y="3132673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flipH="1">
            <a:off x="4824288" y="3059757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2273144" y="377983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2921216" y="370782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3569288" y="363582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3857320" y="356381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5904408" y="349180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2273144" y="377983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2921216" y="3707829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H="1">
            <a:off x="3569288" y="363582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 flipH="1">
            <a:off x="3857320" y="3563813"/>
            <a:ext cx="2047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5904408" y="3491805"/>
            <a:ext cx="851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4176216" y="428389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>
            <a:off x="5112320" y="421188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flipH="1">
            <a:off x="4176216" y="428389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H="1">
            <a:off x="5112320" y="4211885"/>
            <a:ext cx="16561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4392240" y="478794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>
            <a:off x="4608264" y="471594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>
            <a:off x="5328344" y="464393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flipH="1">
            <a:off x="4392240" y="478794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H="1">
            <a:off x="4608264" y="4715941"/>
            <a:ext cx="720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5328344" y="464393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5616376" y="457192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5616376" y="4571925"/>
            <a:ext cx="923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6204768" y="529200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flipH="1">
            <a:off x="6204768" y="5292005"/>
            <a:ext cx="563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>
            <a:stCxn id="203" idx="4"/>
          </p:cNvCxnSpPr>
          <p:nvPr/>
        </p:nvCxnSpPr>
        <p:spPr bwMode="auto">
          <a:xfrm>
            <a:off x="1792751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3" name="Oval 202"/>
          <p:cNvSpPr>
            <a:spLocks noChangeAspect="1"/>
          </p:cNvSpPr>
          <p:nvPr/>
        </p:nvSpPr>
        <p:spPr bwMode="auto">
          <a:xfrm>
            <a:off x="1727944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4" name="Straight Connector 203"/>
          <p:cNvCxnSpPr>
            <a:stCxn id="205" idx="4"/>
          </p:cNvCxnSpPr>
          <p:nvPr/>
        </p:nvCxnSpPr>
        <p:spPr bwMode="auto">
          <a:xfrm>
            <a:off x="3088895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Oval 204"/>
          <p:cNvSpPr>
            <a:spLocks noChangeAspect="1"/>
          </p:cNvSpPr>
          <p:nvPr/>
        </p:nvSpPr>
        <p:spPr bwMode="auto">
          <a:xfrm>
            <a:off x="3024088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6" name="Straight Connector 205"/>
          <p:cNvCxnSpPr>
            <a:stCxn id="207" idx="4"/>
          </p:cNvCxnSpPr>
          <p:nvPr/>
        </p:nvCxnSpPr>
        <p:spPr bwMode="auto">
          <a:xfrm>
            <a:off x="4817087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7" name="Oval 206"/>
          <p:cNvSpPr>
            <a:spLocks noChangeAspect="1"/>
          </p:cNvSpPr>
          <p:nvPr/>
        </p:nvSpPr>
        <p:spPr bwMode="auto">
          <a:xfrm>
            <a:off x="4752280" y="5652045"/>
            <a:ext cx="129614" cy="129614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232000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8" name="Straight Connector 207"/>
          <p:cNvCxnSpPr/>
          <p:nvPr/>
        </p:nvCxnSpPr>
        <p:spPr bwMode="auto">
          <a:xfrm>
            <a:off x="2945973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9" name="Rectangle 208"/>
          <p:cNvSpPr>
            <a:spLocks noChangeAspect="1"/>
          </p:cNvSpPr>
          <p:nvPr/>
        </p:nvSpPr>
        <p:spPr bwMode="auto">
          <a:xfrm>
            <a:off x="2880072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0" name="Straight Connector 209"/>
          <p:cNvCxnSpPr/>
          <p:nvPr/>
        </p:nvCxnSpPr>
        <p:spPr bwMode="auto">
          <a:xfrm>
            <a:off x="3594045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Rectangle 210"/>
          <p:cNvSpPr>
            <a:spLocks noChangeAspect="1"/>
          </p:cNvSpPr>
          <p:nvPr/>
        </p:nvSpPr>
        <p:spPr bwMode="auto">
          <a:xfrm>
            <a:off x="3528144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2" name="Straight Connector 211"/>
          <p:cNvCxnSpPr/>
          <p:nvPr/>
        </p:nvCxnSpPr>
        <p:spPr bwMode="auto">
          <a:xfrm>
            <a:off x="3882077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Rectangle 212"/>
          <p:cNvSpPr>
            <a:spLocks noChangeAspect="1"/>
          </p:cNvSpPr>
          <p:nvPr/>
        </p:nvSpPr>
        <p:spPr bwMode="auto">
          <a:xfrm>
            <a:off x="3816176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4" name="Straight Connector 213"/>
          <p:cNvCxnSpPr/>
          <p:nvPr/>
        </p:nvCxnSpPr>
        <p:spPr bwMode="auto">
          <a:xfrm>
            <a:off x="5898301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" name="Rectangle 214"/>
          <p:cNvSpPr>
            <a:spLocks noChangeAspect="1"/>
          </p:cNvSpPr>
          <p:nvPr/>
        </p:nvSpPr>
        <p:spPr bwMode="auto">
          <a:xfrm>
            <a:off x="5832400" y="5652045"/>
            <a:ext cx="129614" cy="129614"/>
          </a:xfrm>
          <a:prstGeom prst="rect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 bwMode="auto">
          <a:xfrm rot="18900000">
            <a:off x="4107411" y="5646084"/>
            <a:ext cx="116653" cy="116653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7" name="Straight Connector 216"/>
          <p:cNvCxnSpPr/>
          <p:nvPr/>
        </p:nvCxnSpPr>
        <p:spPr bwMode="auto">
          <a:xfrm>
            <a:off x="5106213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Rectangle 217"/>
          <p:cNvSpPr>
            <a:spLocks noChangeAspect="1"/>
          </p:cNvSpPr>
          <p:nvPr/>
        </p:nvSpPr>
        <p:spPr bwMode="auto">
          <a:xfrm rot="18900000">
            <a:off x="5043515" y="5646084"/>
            <a:ext cx="116653" cy="116653"/>
          </a:xfrm>
          <a:prstGeom prst="rect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4320232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9" name="Straight Connector 218"/>
          <p:cNvCxnSpPr/>
          <p:nvPr/>
        </p:nvCxnSpPr>
        <p:spPr bwMode="auto">
          <a:xfrm>
            <a:off x="4601063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0" name="Isosceles Triangle 219"/>
          <p:cNvSpPr/>
          <p:nvPr/>
        </p:nvSpPr>
        <p:spPr bwMode="auto">
          <a:xfrm>
            <a:off x="4536256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1" name="Straight Connector 220"/>
          <p:cNvCxnSpPr/>
          <p:nvPr/>
        </p:nvCxnSpPr>
        <p:spPr bwMode="auto">
          <a:xfrm>
            <a:off x="5321143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2" name="Isosceles Triangle 221"/>
          <p:cNvSpPr/>
          <p:nvPr/>
        </p:nvSpPr>
        <p:spPr bwMode="auto">
          <a:xfrm>
            <a:off x="5256336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3" name="Straight Connector 222"/>
          <p:cNvCxnSpPr/>
          <p:nvPr/>
        </p:nvCxnSpPr>
        <p:spPr bwMode="auto">
          <a:xfrm>
            <a:off x="5609175" y="5781659"/>
            <a:ext cx="7201" cy="302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4" name="Isosceles Triangle 223"/>
          <p:cNvSpPr/>
          <p:nvPr/>
        </p:nvSpPr>
        <p:spPr bwMode="auto">
          <a:xfrm>
            <a:off x="5544368" y="5652045"/>
            <a:ext cx="144016" cy="144016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0123" y="3491805"/>
            <a:ext cx="89464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23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Recurrent events intensity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5776" y="6300117"/>
            <a:ext cx="165618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User’s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intensity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27944" y="6300119"/>
            <a:ext cx="237626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Messages on her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own initiative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1" y="5147989"/>
            <a:ext cx="901169" cy="576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34" y="5219997"/>
            <a:ext cx="549270" cy="576064"/>
          </a:xfrm>
          <a:prstGeom prst="rect">
            <a:avLst/>
          </a:prstGeom>
        </p:spPr>
      </p:pic>
      <p:sp>
        <p:nvSpPr>
          <p:cNvPr id="67" name="Left Brace 66"/>
          <p:cNvSpPr/>
          <p:nvPr/>
        </p:nvSpPr>
        <p:spPr bwMode="auto">
          <a:xfrm rot="16200000">
            <a:off x="2638896" y="5554886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16200000">
            <a:off x="838696" y="5482877"/>
            <a:ext cx="432048" cy="914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60" y="5364013"/>
            <a:ext cx="288032" cy="2880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5364013"/>
            <a:ext cx="292604" cy="288032"/>
          </a:xfrm>
          <a:prstGeom prst="rect">
            <a:avLst/>
          </a:prstGeom>
        </p:spPr>
      </p:pic>
      <p:sp>
        <p:nvSpPr>
          <p:cNvPr id="51" name="Text Placeholder 2"/>
          <p:cNvSpPr txBox="1">
            <a:spLocks/>
          </p:cNvSpPr>
          <p:nvPr/>
        </p:nvSpPr>
        <p:spPr bwMode="auto">
          <a:xfrm>
            <a:off x="7344816" y="7236221"/>
            <a:ext cx="29520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[De et al., NIPS 2016]</a:t>
            </a:r>
          </a:p>
        </p:txBody>
      </p:sp>
      <p:sp>
        <p:nvSpPr>
          <p:cNvPr id="123" name="Right Brace 122"/>
          <p:cNvSpPr/>
          <p:nvPr/>
        </p:nvSpPr>
        <p:spPr bwMode="auto">
          <a:xfrm>
            <a:off x="8640712" y="3995861"/>
            <a:ext cx="504056" cy="324036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 rot="5400000">
            <a:off x="7955766" y="52568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/>
              </a:rPr>
              <a:t>Hawkes process</a:t>
            </a:r>
            <a:endParaRPr lang="en-US" sz="3600" dirty="0">
              <a:latin typeface="Calibri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896" y="1598111"/>
            <a:ext cx="289678" cy="288032"/>
          </a:xfrm>
          <a:prstGeom prst="rect">
            <a:avLst/>
          </a:prstGeom>
        </p:spPr>
      </p:pic>
      <p:cxnSp>
        <p:nvCxnSpPr>
          <p:cNvPr id="155" name="Straight Arrow Connector 154"/>
          <p:cNvCxnSpPr/>
          <p:nvPr/>
        </p:nvCxnSpPr>
        <p:spPr bwMode="auto">
          <a:xfrm flipV="1">
            <a:off x="2173966" y="1876851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flipV="1">
            <a:off x="2161638" y="159345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7" name="Rectangle 156"/>
          <p:cNvSpPr/>
          <p:nvPr/>
        </p:nvSpPr>
        <p:spPr>
          <a:xfrm>
            <a:off x="1585574" y="147558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158" name="Rectangle 157"/>
          <p:cNvSpPr/>
          <p:nvPr/>
        </p:nvSpPr>
        <p:spPr>
          <a:xfrm>
            <a:off x="1585574" y="1958151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159" name="Rectangle 158"/>
          <p:cNvSpPr/>
          <p:nvPr/>
        </p:nvSpPr>
        <p:spPr>
          <a:xfrm>
            <a:off x="1585574" y="24836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60" name="Straight Arrow Connector 159"/>
          <p:cNvCxnSpPr/>
          <p:nvPr/>
        </p:nvCxnSpPr>
        <p:spPr bwMode="auto">
          <a:xfrm flipV="1">
            <a:off x="2170022" y="2356415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>
            <a:off x="2170022" y="2860471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2" name="Picture 16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542" y="2092875"/>
            <a:ext cx="288032" cy="308853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542" y="2606223"/>
            <a:ext cx="288031" cy="293267"/>
          </a:xfrm>
          <a:prstGeom prst="rect">
            <a:avLst/>
          </a:prstGeom>
        </p:spPr>
      </p:pic>
      <p:cxnSp>
        <p:nvCxnSpPr>
          <p:cNvPr id="164" name="Straight Arrow Connector 163"/>
          <p:cNvCxnSpPr/>
          <p:nvPr/>
        </p:nvCxnSpPr>
        <p:spPr bwMode="auto">
          <a:xfrm flipV="1">
            <a:off x="2161638" y="2068383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V="1">
            <a:off x="2161638" y="2572439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6" name="Rectangle 165"/>
          <p:cNvSpPr/>
          <p:nvPr/>
        </p:nvSpPr>
        <p:spPr>
          <a:xfrm>
            <a:off x="1585574" y="296626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4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67" name="Straight Arrow Connector 166"/>
          <p:cNvCxnSpPr/>
          <p:nvPr/>
        </p:nvCxnSpPr>
        <p:spPr bwMode="auto">
          <a:xfrm>
            <a:off x="2170022" y="337682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V="1">
            <a:off x="2161638" y="308413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Rectangle 168"/>
          <p:cNvSpPr/>
          <p:nvPr/>
        </p:nvSpPr>
        <p:spPr>
          <a:xfrm>
            <a:off x="1585574" y="347031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5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70" name="Straight Arrow Connector 169"/>
          <p:cNvCxnSpPr/>
          <p:nvPr/>
        </p:nvCxnSpPr>
        <p:spPr bwMode="auto">
          <a:xfrm>
            <a:off x="2170022" y="3868583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flipV="1">
            <a:off x="2161638" y="357589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2311761" y="178964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2527785" y="171763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3823929" y="164562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5552121" y="157361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 flipH="1">
            <a:off x="2311761" y="1781259"/>
            <a:ext cx="21602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 flipH="1">
            <a:off x="2527785" y="1709251"/>
            <a:ext cx="1296144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flipH="1">
            <a:off x="3823929" y="1637243"/>
            <a:ext cx="172819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flipH="1">
            <a:off x="5552121" y="1564327"/>
            <a:ext cx="1931888" cy="92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3000977" y="2284407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3649049" y="221239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4297121" y="214039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4585153" y="206838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6632241" y="199637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3000977" y="2284407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3649049" y="2212399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flipH="1">
            <a:off x="4297121" y="2140391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H="1">
            <a:off x="4585153" y="2068383"/>
            <a:ext cx="2047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flipH="1">
            <a:off x="6632241" y="1996375"/>
            <a:ext cx="8517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A65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4904049" y="278846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5840153" y="271645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 flipH="1">
            <a:off x="4904049" y="2788463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>
            <a:off x="5840153" y="2716455"/>
            <a:ext cx="16561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>
            <a:off x="5120073" y="3292519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5336097" y="3220511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>
            <a:off x="6056177" y="3148503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5120073" y="3292519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flipH="1">
            <a:off x="5336097" y="3220511"/>
            <a:ext cx="720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6056177" y="314850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6344209" y="307649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flipH="1">
            <a:off x="6344209" y="3076495"/>
            <a:ext cx="9237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6932601" y="3796575"/>
            <a:ext cx="0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H="1">
            <a:off x="6932601" y="3796575"/>
            <a:ext cx="5637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" name="Rectangle 203"/>
          <p:cNvSpPr/>
          <p:nvPr/>
        </p:nvSpPr>
        <p:spPr>
          <a:xfrm>
            <a:off x="1727944" y="4427909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C0504D"/>
                </a:solidFill>
                <a:latin typeface="Calibri" charset="0"/>
              </a:rPr>
              <a:t>Cascade sources!</a:t>
            </a:r>
          </a:p>
        </p:txBody>
      </p:sp>
      <p:cxnSp>
        <p:nvCxnSpPr>
          <p:cNvPr id="205" name="Straight Arrow Connector 204"/>
          <p:cNvCxnSpPr/>
          <p:nvPr/>
        </p:nvCxnSpPr>
        <p:spPr bwMode="auto">
          <a:xfrm>
            <a:off x="2880072" y="4859957"/>
            <a:ext cx="0" cy="35945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4392240" y="5065130"/>
            <a:ext cx="4176464" cy="1162979"/>
            <a:chOff x="4392240" y="5065130"/>
            <a:chExt cx="4176464" cy="11629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2360" y="5135236"/>
              <a:ext cx="3096344" cy="10208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64248" y="5065130"/>
              <a:ext cx="792088" cy="8029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868069"/>
              <a:ext cx="473195" cy="3600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96296" y="5876572"/>
              <a:ext cx="461392" cy="35153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3816176" y="6588149"/>
            <a:ext cx="24482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Influence from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user v on user 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76416" y="6372125"/>
            <a:ext cx="280806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Previous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messages by user v</a:t>
            </a: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7086272" y="4902229"/>
            <a:ext cx="432048" cy="26517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7560592" y="5003973"/>
            <a:ext cx="21602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2520" y="4283893"/>
            <a:ext cx="689429" cy="576064"/>
          </a:xfrm>
          <a:prstGeom prst="rect">
            <a:avLst/>
          </a:prstGeom>
        </p:spPr>
      </p:pic>
      <p:cxnSp>
        <p:nvCxnSpPr>
          <p:cNvPr id="120" name="Straight Connector 119"/>
          <p:cNvCxnSpPr/>
          <p:nvPr/>
        </p:nvCxnSpPr>
        <p:spPr bwMode="auto">
          <a:xfrm>
            <a:off x="6696496" y="4859957"/>
            <a:ext cx="12961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6696496" y="4211885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7200552" y="417181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Memory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256336" y="5796061"/>
            <a:ext cx="432048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94136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322C2F-618C-4C4D-AB84-A4D579AD15BE}"/>
              </a:ext>
            </a:extLst>
          </p:cNvPr>
          <p:cNvSpPr txBox="1">
            <a:spLocks/>
          </p:cNvSpPr>
          <p:nvPr/>
        </p:nvSpPr>
        <p:spPr bwMode="auto">
          <a:xfrm>
            <a:off x="359792" y="3713406"/>
            <a:ext cx="9361040" cy="8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3800" dirty="0">
                <a:solidFill>
                  <a:schemeClr val="tx1"/>
                </a:solidFill>
                <a:latin typeface="Calibri"/>
              </a:rPr>
              <a:t>Information cascades and network evolution: </a:t>
            </a:r>
            <a:br>
              <a:rPr lang="en-US" sz="38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rgbClr val="7F7F7F"/>
                </a:solidFill>
                <a:latin typeface="Calibri"/>
              </a:rPr>
              <a:t>Nonterminating point process models</a:t>
            </a:r>
          </a:p>
        </p:txBody>
      </p:sp>
    </p:spTree>
    <p:extLst>
      <p:ext uri="{BB962C8B-B14F-4D97-AF65-F5344CB8AC3E}">
        <p14:creationId xmlns:p14="http://schemas.microsoft.com/office/powerpoint/2010/main" val="33651949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16" name="Rectangle 15"/>
          <p:cNvSpPr/>
          <p:nvPr/>
        </p:nvSpPr>
        <p:spPr>
          <a:xfrm>
            <a:off x="647824" y="3527915"/>
            <a:ext cx="4680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 charset="0"/>
              </a:rPr>
              <a:t>Information propagation </a:t>
            </a:r>
            <a:br>
              <a:rPr lang="en-US" sz="3400" b="1" dirty="0">
                <a:latin typeface="Calibri" charset="0"/>
              </a:rPr>
            </a:br>
            <a:r>
              <a:rPr lang="en-US" sz="3400" b="1" dirty="0">
                <a:latin typeface="Calibri" charset="0"/>
              </a:rPr>
              <a:t>triggers new links</a:t>
            </a:r>
            <a:endParaRPr lang="en-US" sz="3400" b="1" dirty="0"/>
          </a:p>
        </p:txBody>
      </p:sp>
      <p:grpSp>
        <p:nvGrpSpPr>
          <p:cNvPr id="17" name="Group 98"/>
          <p:cNvGrpSpPr/>
          <p:nvPr/>
        </p:nvGrpSpPr>
        <p:grpSpPr>
          <a:xfrm>
            <a:off x="5885332" y="4000576"/>
            <a:ext cx="3490284" cy="2823506"/>
            <a:chOff x="2699837" y="2825284"/>
            <a:chExt cx="3490284" cy="2823506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166330" y="3347380"/>
              <a:ext cx="658672" cy="1057952"/>
            </a:xfrm>
            <a:prstGeom prst="straightConnector1">
              <a:avLst/>
            </a:prstGeom>
            <a:ln w="34925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>
            <a:stCxn id="44" idx="6"/>
            <a:endCxn id="52" idx="2"/>
          </p:cNvCxnSpPr>
          <p:nvPr/>
        </p:nvCxnSpPr>
        <p:spPr>
          <a:xfrm flipV="1">
            <a:off x="6444509" y="5687477"/>
            <a:ext cx="604088" cy="12539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arrow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482444" y="4657329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041784" y="5500352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81476" y="4169264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055410" y="5500352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711044" y="6609593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093344" y="676488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614750" y="3659013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9174091" y="543379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048597" y="548781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038198" y="5510299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980030" y="4162632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610766" y="3658576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Text Placeholder 2"/>
          <p:cNvSpPr txBox="1">
            <a:spLocks/>
          </p:cNvSpPr>
          <p:nvPr/>
        </p:nvSpPr>
        <p:spPr bwMode="auto">
          <a:xfrm>
            <a:off x="4839657" y="3811413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57" name="Oval 56"/>
          <p:cNvSpPr/>
          <p:nvPr/>
        </p:nvSpPr>
        <p:spPr>
          <a:xfrm>
            <a:off x="8049878" y="5501155"/>
            <a:ext cx="402725" cy="399327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2"/>
          <p:cNvSpPr txBox="1">
            <a:spLocks/>
          </p:cNvSpPr>
          <p:nvPr/>
        </p:nvSpPr>
        <p:spPr bwMode="auto">
          <a:xfrm>
            <a:off x="5311393" y="5392364"/>
            <a:ext cx="86409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2000" b="1" dirty="0">
                <a:solidFill>
                  <a:schemeClr val="tx2"/>
                </a:solidFill>
                <a:latin typeface="Calibri"/>
              </a:rPr>
              <a:t>Source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440526" y="5682992"/>
            <a:ext cx="604088" cy="12539"/>
          </a:xfrm>
          <a:prstGeom prst="straightConnector1">
            <a:avLst/>
          </a:prstGeom>
          <a:ln w="6350">
            <a:solidFill>
              <a:schemeClr val="accent1"/>
            </a:solidFill>
            <a:headEnd type="arrow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1" idx="2"/>
            <a:endCxn id="47" idx="2"/>
          </p:cNvCxnSpPr>
          <p:nvPr/>
        </p:nvCxnSpPr>
        <p:spPr>
          <a:xfrm>
            <a:off x="7053182" y="5691675"/>
            <a:ext cx="1002228" cy="8341"/>
          </a:xfrm>
          <a:prstGeom prst="straightConnector1">
            <a:avLst/>
          </a:prstGeom>
          <a:ln w="38100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053182" y="5492011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>
            <a:stCxn id="46" idx="5"/>
            <a:endCxn id="57" idx="1"/>
          </p:cNvCxnSpPr>
          <p:nvPr/>
        </p:nvCxnSpPr>
        <p:spPr>
          <a:xfrm>
            <a:off x="7325223" y="4510111"/>
            <a:ext cx="783633" cy="1049524"/>
          </a:xfrm>
          <a:prstGeom prst="straightConnector1">
            <a:avLst/>
          </a:prstGeom>
          <a:ln w="34925">
            <a:solidFill>
              <a:schemeClr val="accent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6"/>
            <a:endCxn id="50" idx="3"/>
          </p:cNvCxnSpPr>
          <p:nvPr/>
        </p:nvCxnSpPr>
        <p:spPr>
          <a:xfrm flipV="1">
            <a:off x="7384201" y="3999860"/>
            <a:ext cx="1289527" cy="369068"/>
          </a:xfrm>
          <a:prstGeom prst="straightConnector1">
            <a:avLst/>
          </a:prstGeom>
          <a:ln w="12700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4" idx="7"/>
            <a:endCxn id="55" idx="3"/>
          </p:cNvCxnSpPr>
          <p:nvPr/>
        </p:nvCxnSpPr>
        <p:spPr>
          <a:xfrm flipV="1">
            <a:off x="6385531" y="3999423"/>
            <a:ext cx="2284213" cy="1559409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0" y="5030816"/>
            <a:ext cx="3576397" cy="9361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28" y="6398968"/>
            <a:ext cx="3796928" cy="715992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 bwMode="auto">
          <a:xfrm>
            <a:off x="2323504" y="5822904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Rectangle 67"/>
          <p:cNvSpPr/>
          <p:nvPr/>
        </p:nvSpPr>
        <p:spPr>
          <a:xfrm>
            <a:off x="2467520" y="5822904"/>
            <a:ext cx="1683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charset="0"/>
              </a:rPr>
              <a:t>1 hour later</a:t>
            </a:r>
            <a:endParaRPr lang="en-US" sz="2400" b="1" dirty="0"/>
          </a:p>
        </p:txBody>
      </p:sp>
      <p:sp>
        <p:nvSpPr>
          <p:cNvPr id="77" name="Rectangle 76"/>
          <p:cNvSpPr/>
          <p:nvPr/>
        </p:nvSpPr>
        <p:spPr>
          <a:xfrm>
            <a:off x="647824" y="1619597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/>
              </a:rPr>
              <a:t>Recent empirical studies </a:t>
            </a:r>
            <a:r>
              <a:rPr lang="en-US" sz="2400" dirty="0">
                <a:latin typeface="Calibri"/>
              </a:rPr>
              <a:t>[Antoniades and Dovrolis, Myers &amp; Leskovec] </a:t>
            </a:r>
            <a:r>
              <a:rPr lang="en-US" sz="3200" dirty="0">
                <a:latin typeface="Calibri"/>
              </a:rPr>
              <a:t>show that </a:t>
            </a:r>
            <a:r>
              <a:rPr lang="en-US" sz="3200" b="1" dirty="0">
                <a:latin typeface="Calibri"/>
              </a:rPr>
              <a:t>information cascades also change the structure of social networks:</a:t>
            </a:r>
            <a:endParaRPr lang="en-US" sz="3200" dirty="0">
              <a:latin typeface="Calibri"/>
            </a:endParaRP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4A86D85A-3A07-3F49-8D7B-EAC5A1970A28}"/>
              </a:ext>
            </a:extLst>
          </p:cNvPr>
          <p:cNvSpPr txBox="1">
            <a:spLocks/>
          </p:cNvSpPr>
          <p:nvPr/>
        </p:nvSpPr>
        <p:spPr bwMode="auto">
          <a:xfrm>
            <a:off x="468313" y="0"/>
            <a:ext cx="96123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r>
              <a:rPr lang="en-US" sz="4000" kern="0" dirty="0">
                <a:latin typeface="Calibri"/>
              </a:rPr>
              <a:t>Beyond information cascades (II)</a:t>
            </a:r>
          </a:p>
        </p:txBody>
      </p:sp>
    </p:spTree>
    <p:extLst>
      <p:ext uri="{BB962C8B-B14F-4D97-AF65-F5344CB8AC3E}">
        <p14:creationId xmlns:p14="http://schemas.microsoft.com/office/powerpoint/2010/main" val="3267226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61" grpId="0" animBg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24688" y="6513487"/>
            <a:ext cx="1151112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Co-evolution as interwoven point processes (I)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3808" y="154758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charset="0"/>
              </a:rPr>
              <a:t>We model user’s </a:t>
            </a:r>
            <a:r>
              <a:rPr lang="en-US" sz="3000" b="1" i="1" dirty="0">
                <a:latin typeface="Calibri" charset="0"/>
              </a:rPr>
              <a:t>retweet</a:t>
            </a:r>
            <a:r>
              <a:rPr lang="en-US" sz="3000" b="1" dirty="0">
                <a:latin typeface="Calibri" charset="0"/>
              </a:rPr>
              <a:t> and </a:t>
            </a:r>
            <a:r>
              <a:rPr lang="en-US" sz="3000" b="1" i="1" dirty="0">
                <a:latin typeface="Calibri" charset="0"/>
              </a:rPr>
              <a:t>link</a:t>
            </a:r>
            <a:r>
              <a:rPr lang="en-US" sz="3000" b="1" dirty="0">
                <a:latin typeface="Calibri" charset="0"/>
              </a:rPr>
              <a:t> events as nonterminating and terminating</a:t>
            </a:r>
            <a:r>
              <a:rPr lang="en-US" sz="3000" b="1" dirty="0">
                <a:solidFill>
                  <a:schemeClr val="accent2"/>
                </a:solidFill>
                <a:latin typeface="Calibri" charset="0"/>
              </a:rPr>
              <a:t> counting processes</a:t>
            </a:r>
            <a:r>
              <a:rPr lang="en-US" sz="3000" b="1" dirty="0">
                <a:latin typeface="Calibri" charset="0"/>
              </a:rPr>
              <a:t>:</a:t>
            </a:r>
            <a:endParaRPr lang="en-US" sz="3000" b="1" dirty="0"/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6336456" y="2915741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6336456" y="3563813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6336456" y="4099806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6336456" y="4747878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7200552" y="3491805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7416576" y="3419797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8208664" y="3347789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8352680" y="3275781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200552" y="3483421"/>
            <a:ext cx="216024" cy="8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H="1">
            <a:off x="7416576" y="3419797"/>
            <a:ext cx="7920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8208664" y="3347789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H="1">
            <a:off x="8352680" y="3275781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7776616" y="4603862"/>
            <a:ext cx="0" cy="1440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7776616" y="4603862"/>
            <a:ext cx="12241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7056536" y="3451735"/>
            <a:ext cx="43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r>
              <a:rPr lang="en-US" sz="2000" b="1" baseline="-25000" dirty="0">
                <a:latin typeface="Calibri" charset="0"/>
              </a:rPr>
              <a:t>1</a:t>
            </a:r>
            <a:endParaRPr lang="en-US" sz="2000" b="1" baseline="-25000" dirty="0"/>
          </a:p>
        </p:txBody>
      </p:sp>
      <p:sp>
        <p:nvSpPr>
          <p:cNvPr id="128" name="Rectangle 127"/>
          <p:cNvSpPr/>
          <p:nvPr/>
        </p:nvSpPr>
        <p:spPr>
          <a:xfrm>
            <a:off x="7278366" y="3451735"/>
            <a:ext cx="43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r>
              <a:rPr lang="en-US" sz="2000" b="1" baseline="-25000" dirty="0">
                <a:latin typeface="Calibri" charset="0"/>
              </a:rPr>
              <a:t>2</a:t>
            </a:r>
            <a:endParaRPr lang="en-US" sz="2000" b="1" baseline="-25000" dirty="0"/>
          </a:p>
        </p:txBody>
      </p:sp>
      <p:sp>
        <p:nvSpPr>
          <p:cNvPr id="129" name="Rectangle 128"/>
          <p:cNvSpPr/>
          <p:nvPr/>
        </p:nvSpPr>
        <p:spPr>
          <a:xfrm>
            <a:off x="8064648" y="3491805"/>
            <a:ext cx="43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r>
              <a:rPr lang="en-US" sz="2000" b="1" baseline="-25000" dirty="0">
                <a:latin typeface="Calibri" charset="0"/>
              </a:rPr>
              <a:t>3</a:t>
            </a:r>
            <a:endParaRPr lang="en-US" sz="2000" b="1" baseline="-25000" dirty="0"/>
          </a:p>
        </p:txBody>
      </p:sp>
      <p:sp>
        <p:nvSpPr>
          <p:cNvPr id="130" name="Rectangle 129"/>
          <p:cNvSpPr/>
          <p:nvPr/>
        </p:nvSpPr>
        <p:spPr>
          <a:xfrm>
            <a:off x="8274866" y="3491805"/>
            <a:ext cx="437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t</a:t>
            </a:r>
            <a:r>
              <a:rPr lang="en-US" sz="2000" b="1" baseline="-25000" dirty="0">
                <a:latin typeface="Calibri" charset="0"/>
              </a:rPr>
              <a:t>4</a:t>
            </a:r>
            <a:endParaRPr lang="en-US" sz="2000" b="1" baseline="-25000" dirty="0"/>
          </a:p>
        </p:txBody>
      </p:sp>
      <p:sp>
        <p:nvSpPr>
          <p:cNvPr id="137" name="Rectangle 136"/>
          <p:cNvSpPr/>
          <p:nvPr/>
        </p:nvSpPr>
        <p:spPr>
          <a:xfrm>
            <a:off x="7560592" y="4675871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t'</a:t>
            </a:r>
            <a:r>
              <a:rPr lang="en-US" sz="2000" b="1" baseline="-25000" dirty="0">
                <a:latin typeface="Calibri" charset="0"/>
              </a:rPr>
              <a:t>1</a:t>
            </a:r>
            <a:endParaRPr lang="en-US" sz="2000" b="1" baseline="-25000" dirty="0"/>
          </a:p>
        </p:txBody>
      </p:sp>
      <p:sp>
        <p:nvSpPr>
          <p:cNvPr id="142" name="Rectangle 141"/>
          <p:cNvSpPr/>
          <p:nvPr/>
        </p:nvSpPr>
        <p:spPr>
          <a:xfrm>
            <a:off x="5040312" y="284373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N</a:t>
            </a:r>
            <a:r>
              <a:rPr lang="en-US" b="1" baseline="-25000" dirty="0">
                <a:latin typeface="Calibri" charset="0"/>
              </a:rPr>
              <a:t>Bob, Alice 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sp>
        <p:nvSpPr>
          <p:cNvPr id="143" name="Rectangle 142"/>
          <p:cNvSpPr/>
          <p:nvPr/>
        </p:nvSpPr>
        <p:spPr>
          <a:xfrm>
            <a:off x="5112320" y="402779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A</a:t>
            </a:r>
            <a:r>
              <a:rPr lang="en-US" b="1" baseline="-25000" dirty="0">
                <a:latin typeface="Calibri" charset="0"/>
              </a:rPr>
              <a:t>Bob, Alice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sp>
        <p:nvSpPr>
          <p:cNvPr id="146" name="Text Placeholder 2"/>
          <p:cNvSpPr txBox="1">
            <a:spLocks/>
          </p:cNvSpPr>
          <p:nvPr/>
        </p:nvSpPr>
        <p:spPr bwMode="auto">
          <a:xfrm>
            <a:off x="1151880" y="2771725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8" name="Text Placeholder 2"/>
          <p:cNvSpPr txBox="1">
            <a:spLocks/>
          </p:cNvSpPr>
          <p:nvPr/>
        </p:nvSpPr>
        <p:spPr bwMode="auto">
          <a:xfrm>
            <a:off x="2159992" y="3557910"/>
            <a:ext cx="77473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Charly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367904" y="412882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Text Placeholder 2"/>
          <p:cNvSpPr txBox="1">
            <a:spLocks/>
          </p:cNvSpPr>
          <p:nvPr/>
        </p:nvSpPr>
        <p:spPr bwMode="auto">
          <a:xfrm>
            <a:off x="1151880" y="4349998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Bob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151" name="Straight Arrow Connector 150"/>
          <p:cNvCxnSpPr>
            <a:stCxn id="154" idx="5"/>
            <a:endCxn id="47" idx="0"/>
          </p:cNvCxnSpPr>
          <p:nvPr/>
        </p:nvCxnSpPr>
        <p:spPr bwMode="auto">
          <a:xfrm>
            <a:off x="1490829" y="3242884"/>
            <a:ext cx="453139" cy="3209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endCxn id="49" idx="3"/>
          </p:cNvCxnSpPr>
          <p:nvPr/>
        </p:nvCxnSpPr>
        <p:spPr bwMode="auto">
          <a:xfrm flipH="1">
            <a:off x="1583927" y="3839637"/>
            <a:ext cx="320012" cy="3722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" name="Oval 152"/>
          <p:cNvSpPr/>
          <p:nvPr/>
        </p:nvSpPr>
        <p:spPr bwMode="auto">
          <a:xfrm>
            <a:off x="1871960" y="362401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1367904" y="3119959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935856" y="362401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Text Placeholder 2"/>
          <p:cNvSpPr txBox="1">
            <a:spLocks/>
          </p:cNvSpPr>
          <p:nvPr/>
        </p:nvSpPr>
        <p:spPr bwMode="auto">
          <a:xfrm>
            <a:off x="431800" y="3479999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158" name="Straight Arrow Connector 157"/>
          <p:cNvCxnSpPr>
            <a:stCxn id="154" idx="3"/>
            <a:endCxn id="48" idx="0"/>
          </p:cNvCxnSpPr>
          <p:nvPr/>
        </p:nvCxnSpPr>
        <p:spPr bwMode="auto">
          <a:xfrm flipH="1">
            <a:off x="1007864" y="3242884"/>
            <a:ext cx="381131" cy="3156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/>
          <p:cNvCxnSpPr>
            <a:stCxn id="48" idx="2"/>
            <a:endCxn id="49" idx="1"/>
          </p:cNvCxnSpPr>
          <p:nvPr/>
        </p:nvCxnSpPr>
        <p:spPr bwMode="auto">
          <a:xfrm>
            <a:off x="1007864" y="3851845"/>
            <a:ext cx="288032" cy="3600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Rectangle 159"/>
          <p:cNvSpPr/>
          <p:nvPr/>
        </p:nvSpPr>
        <p:spPr>
          <a:xfrm>
            <a:off x="3312120" y="414161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Bob follows Alice</a:t>
            </a:r>
            <a:endParaRPr lang="en-US" b="1" baseline="-25000" dirty="0"/>
          </a:p>
        </p:txBody>
      </p:sp>
      <p:sp>
        <p:nvSpPr>
          <p:cNvPr id="161" name="Rectangle 160"/>
          <p:cNvSpPr/>
          <p:nvPr/>
        </p:nvSpPr>
        <p:spPr>
          <a:xfrm>
            <a:off x="3312120" y="2771725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Bob </a:t>
            </a:r>
            <a:r>
              <a:rPr lang="en-US" b="1" i="1" dirty="0">
                <a:latin typeface="Calibri" charset="0"/>
              </a:rPr>
              <a:t>retweets (is exposed to)</a:t>
            </a:r>
            <a:r>
              <a:rPr lang="en-US" b="1" dirty="0">
                <a:latin typeface="Calibri" charset="0"/>
              </a:rPr>
              <a:t> Alice</a:t>
            </a:r>
            <a:endParaRPr lang="en-US" b="1" baseline="-25000" dirty="0"/>
          </a:p>
        </p:txBody>
      </p:sp>
      <p:cxnSp>
        <p:nvCxnSpPr>
          <p:cNvPr id="21" name="Straight Arrow Connector 20"/>
          <p:cNvCxnSpPr>
            <a:stCxn id="154" idx="4"/>
            <a:endCxn id="49" idx="0"/>
          </p:cNvCxnSpPr>
          <p:nvPr/>
        </p:nvCxnSpPr>
        <p:spPr bwMode="auto">
          <a:xfrm>
            <a:off x="1439912" y="3263975"/>
            <a:ext cx="0" cy="8038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95" name="Rectangle 194"/>
          <p:cNvSpPr/>
          <p:nvPr/>
        </p:nvSpPr>
        <p:spPr>
          <a:xfrm>
            <a:off x="575816" y="5153213"/>
            <a:ext cx="4344271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latin typeface="Calibri" charset="0"/>
              </a:rPr>
              <a:t>Key idea </a:t>
            </a:r>
            <a:br>
              <a:rPr lang="en-US" sz="3000" b="1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Both counting processes</a:t>
            </a:r>
            <a:r>
              <a:rPr lang="en-US" sz="3000" b="1" dirty="0">
                <a:latin typeface="Calibri" charset="0"/>
              </a:rPr>
              <a:t> </a:t>
            </a:r>
            <a:br>
              <a:rPr lang="en-US" sz="3000" b="1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have</a:t>
            </a:r>
            <a:r>
              <a:rPr lang="en-US" sz="3000" b="1" dirty="0">
                <a:latin typeface="Calibri" charset="0"/>
              </a:rPr>
              <a:t> memory </a:t>
            </a:r>
            <a:r>
              <a:rPr lang="en-US" sz="3000" dirty="0">
                <a:latin typeface="Calibri" charset="0"/>
              </a:rPr>
              <a:t>and</a:t>
            </a:r>
            <a:r>
              <a:rPr lang="en-US" sz="3000" b="1" dirty="0">
                <a:latin typeface="Calibri" charset="0"/>
              </a:rPr>
              <a:t> depend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on each other</a:t>
            </a:r>
            <a:endParaRPr lang="en-US" sz="3000" b="1" dirty="0"/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360" y="5508029"/>
            <a:ext cx="3301290" cy="864096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360" y="6664245"/>
            <a:ext cx="3415067" cy="643984"/>
          </a:xfrm>
          <a:prstGeom prst="rect">
            <a:avLst/>
          </a:prstGeom>
        </p:spPr>
      </p:pic>
      <p:cxnSp>
        <p:nvCxnSpPr>
          <p:cNvPr id="198" name="Straight Arrow Connector 197"/>
          <p:cNvCxnSpPr/>
          <p:nvPr/>
        </p:nvCxnSpPr>
        <p:spPr bwMode="auto">
          <a:xfrm>
            <a:off x="6965032" y="6228109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9" name="Rectangle 198"/>
          <p:cNvSpPr/>
          <p:nvPr/>
        </p:nvSpPr>
        <p:spPr>
          <a:xfrm>
            <a:off x="7109048" y="6218817"/>
            <a:ext cx="134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charset="0"/>
              </a:rPr>
              <a:t>30 min later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896" y="3059757"/>
            <a:ext cx="289678" cy="2880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952" y="3563813"/>
            <a:ext cx="288032" cy="3088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48" y="3558578"/>
            <a:ext cx="288031" cy="2932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896" y="4067870"/>
            <a:ext cx="288031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6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00" y="5562942"/>
            <a:ext cx="1963720" cy="5040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7333104" y="3563813"/>
            <a:ext cx="2459736" cy="268833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56" name="Rectangle 55"/>
          <p:cNvSpPr/>
          <p:nvPr/>
        </p:nvSpPr>
        <p:spPr>
          <a:xfrm>
            <a:off x="2304008" y="4499917"/>
            <a:ext cx="273630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History of retweets and links up to t</a:t>
            </a:r>
          </a:p>
        </p:txBody>
      </p:sp>
      <p:sp>
        <p:nvSpPr>
          <p:cNvPr id="60" name="Text Placeholder 2"/>
          <p:cNvSpPr txBox="1">
            <a:spLocks/>
          </p:cNvSpPr>
          <p:nvPr/>
        </p:nvSpPr>
        <p:spPr bwMode="auto">
          <a:xfrm>
            <a:off x="4680272" y="4518888"/>
            <a:ext cx="252028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Instantaneous</a:t>
            </a:r>
            <a:b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rates or </a:t>
            </a:r>
            <a:r>
              <a:rPr lang="en-US" sz="2000" b="1" kern="0" dirty="0">
                <a:solidFill>
                  <a:srgbClr val="C0504D"/>
                </a:solidFill>
                <a:latin typeface="Calibri" charset="0"/>
                <a:ea typeface="DejaVu Sans" charset="0"/>
                <a:cs typeface="DejaVu Sans" charset="0"/>
              </a:rPr>
              <a:t>intensities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468313" y="310664"/>
            <a:ext cx="9612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3800" dirty="0">
                <a:latin typeface="Calibri"/>
              </a:rPr>
              <a:t>Co-evolution as interwoven point processes (II)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2" y="3503175"/>
            <a:ext cx="6048672" cy="63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7" y="5417050"/>
            <a:ext cx="6319901" cy="722734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 rot="16200000">
            <a:off x="3442964" y="3077457"/>
            <a:ext cx="360040" cy="23408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31800" y="2771725"/>
            <a:ext cx="2592288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Changes on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retweets in [t, t+dt]</a:t>
            </a:r>
          </a:p>
        </p:txBody>
      </p:sp>
      <p:sp>
        <p:nvSpPr>
          <p:cNvPr id="87" name="Left Brace 86"/>
          <p:cNvSpPr/>
          <p:nvPr/>
        </p:nvSpPr>
        <p:spPr bwMode="auto">
          <a:xfrm rot="5400000">
            <a:off x="1502212" y="2925449"/>
            <a:ext cx="360040" cy="10607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3808" y="1547589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We characterize retweet and link </a:t>
            </a:r>
            <a:r>
              <a:rPr lang="en-US" sz="2800" b="1" dirty="0">
                <a:solidFill>
                  <a:srgbClr val="000000"/>
                </a:solidFill>
                <a:latin typeface="Calibri" charset="0"/>
              </a:rPr>
              <a:t>counting processes using their respective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conditional intensities</a:t>
            </a:r>
            <a:r>
              <a:rPr lang="en-US" sz="2800" b="1" dirty="0">
                <a:latin typeface="Calibri" charset="0"/>
              </a:rPr>
              <a:t>:</a:t>
            </a:r>
            <a:endParaRPr lang="en-US" sz="2800" b="1" dirty="0"/>
          </a:p>
        </p:txBody>
      </p:sp>
      <p:sp>
        <p:nvSpPr>
          <p:cNvPr id="92" name="Rectangle 91"/>
          <p:cNvSpPr/>
          <p:nvPr/>
        </p:nvSpPr>
        <p:spPr>
          <a:xfrm>
            <a:off x="7560592" y="3690733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charset="0"/>
              </a:rPr>
              <a:t>They are coupled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latin typeface="Calibri" charset="0"/>
              </a:rPr>
              <a:t>through the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latin typeface="Calibri" charset="0"/>
              </a:rPr>
              <a:t>histories</a:t>
            </a:r>
            <a:endParaRPr lang="en-US" sz="2800" b="1" dirty="0"/>
          </a:p>
        </p:txBody>
      </p:sp>
      <p:sp>
        <p:nvSpPr>
          <p:cNvPr id="93" name="Left Brace 92"/>
          <p:cNvSpPr/>
          <p:nvPr/>
        </p:nvSpPr>
        <p:spPr bwMode="auto">
          <a:xfrm rot="5400000">
            <a:off x="3438436" y="4210614"/>
            <a:ext cx="360040" cy="234086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 rot="16200000">
            <a:off x="1502212" y="5570774"/>
            <a:ext cx="360040" cy="10607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Left Brace 94"/>
          <p:cNvSpPr/>
          <p:nvPr/>
        </p:nvSpPr>
        <p:spPr bwMode="auto">
          <a:xfrm rot="16200000">
            <a:off x="5678676" y="3717537"/>
            <a:ext cx="360040" cy="10607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Left Brace 95"/>
          <p:cNvSpPr/>
          <p:nvPr/>
        </p:nvSpPr>
        <p:spPr bwMode="auto">
          <a:xfrm rot="5400000">
            <a:off x="5822692" y="4850694"/>
            <a:ext cx="360040" cy="106070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91840" y="6209138"/>
            <a:ext cx="1944216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Changes on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links in [t, t+dt]</a:t>
            </a:r>
          </a:p>
        </p:txBody>
      </p:sp>
    </p:spTree>
    <p:extLst>
      <p:ext uri="{BB962C8B-B14F-4D97-AF65-F5344CB8AC3E}">
        <p14:creationId xmlns:p14="http://schemas.microsoft.com/office/powerpoint/2010/main" val="2745031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322C2F-618C-4C4D-AB84-A4D579AD15BE}"/>
              </a:ext>
            </a:extLst>
          </p:cNvPr>
          <p:cNvSpPr txBox="1">
            <a:spLocks/>
          </p:cNvSpPr>
          <p:nvPr/>
        </p:nvSpPr>
        <p:spPr bwMode="auto">
          <a:xfrm>
            <a:off x="647824" y="3563813"/>
            <a:ext cx="8784976" cy="11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Information cascades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Terminating point process models </a:t>
            </a:r>
          </a:p>
        </p:txBody>
      </p:sp>
    </p:spTree>
    <p:extLst>
      <p:ext uri="{BB962C8B-B14F-4D97-AF65-F5344CB8AC3E}">
        <p14:creationId xmlns:p14="http://schemas.microsoft.com/office/powerpoint/2010/main" val="35539466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Intensity for information propagation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456136" y="1816650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Tweets on her 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own initiative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74" y="2863689"/>
            <a:ext cx="360040" cy="360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2" y="2791681"/>
            <a:ext cx="936104" cy="57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078" y="3079713"/>
            <a:ext cx="5692393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079" y="2287625"/>
            <a:ext cx="457842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742" y="2359633"/>
            <a:ext cx="896099" cy="288032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 bwMode="auto">
          <a:xfrm>
            <a:off x="2183030" y="2215617"/>
            <a:ext cx="216024" cy="172819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096096" y="2195661"/>
            <a:ext cx="72008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079872" y="2267669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1" name="Left Brace 40"/>
          <p:cNvSpPr/>
          <p:nvPr/>
        </p:nvSpPr>
        <p:spPr bwMode="auto">
          <a:xfrm rot="16200000">
            <a:off x="5274092" y="1097785"/>
            <a:ext cx="360040" cy="572414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5762473" y="6621333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762473" y="7269405"/>
            <a:ext cx="30416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4538337" y="6549325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γ</a:t>
            </a:r>
            <a:r>
              <a:rPr lang="en-US" b="1" baseline="-25000" dirty="0">
                <a:latin typeface="Calibri" charset="0"/>
              </a:rPr>
              <a:t>Bob, Alice 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sp>
        <p:nvSpPr>
          <p:cNvPr id="72" name="Text Placeholder 2"/>
          <p:cNvSpPr txBox="1">
            <a:spLocks/>
          </p:cNvSpPr>
          <p:nvPr/>
        </p:nvSpPr>
        <p:spPr bwMode="auto">
          <a:xfrm>
            <a:off x="2268783" y="5003973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5" name="Text Placeholder 2"/>
          <p:cNvSpPr txBox="1">
            <a:spLocks/>
          </p:cNvSpPr>
          <p:nvPr/>
        </p:nvSpPr>
        <p:spPr bwMode="auto">
          <a:xfrm>
            <a:off x="3384128" y="6051172"/>
            <a:ext cx="77473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Charly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2484807" y="646626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 Placeholder 2"/>
          <p:cNvSpPr txBox="1">
            <a:spLocks/>
          </p:cNvSpPr>
          <p:nvPr/>
        </p:nvSpPr>
        <p:spPr bwMode="auto">
          <a:xfrm>
            <a:off x="2268783" y="6687438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Bob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78" name="Straight Arrow Connector 77"/>
          <p:cNvCxnSpPr>
            <a:stCxn id="81" idx="6"/>
            <a:endCxn id="192" idx="1"/>
          </p:cNvCxnSpPr>
          <p:nvPr/>
        </p:nvCxnSpPr>
        <p:spPr bwMode="auto">
          <a:xfrm>
            <a:off x="2556815" y="5541213"/>
            <a:ext cx="453139" cy="930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80" idx="3"/>
            <a:endCxn id="92" idx="3"/>
          </p:cNvCxnSpPr>
          <p:nvPr/>
        </p:nvCxnSpPr>
        <p:spPr bwMode="auto">
          <a:xfrm flipH="1">
            <a:off x="2736055" y="6312210"/>
            <a:ext cx="273899" cy="2039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Oval 79"/>
          <p:cNvSpPr/>
          <p:nvPr/>
        </p:nvSpPr>
        <p:spPr bwMode="auto">
          <a:xfrm>
            <a:off x="2988863" y="618928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2412799" y="546920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052759" y="5961455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1548703" y="5817439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84" name="Straight Arrow Connector 83"/>
          <p:cNvCxnSpPr>
            <a:stCxn id="81" idx="3"/>
            <a:endCxn id="90" idx="0"/>
          </p:cNvCxnSpPr>
          <p:nvPr/>
        </p:nvCxnSpPr>
        <p:spPr bwMode="auto">
          <a:xfrm flipH="1">
            <a:off x="2159993" y="5592130"/>
            <a:ext cx="273897" cy="2759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2" idx="5"/>
            <a:endCxn id="76" idx="1"/>
          </p:cNvCxnSpPr>
          <p:nvPr/>
        </p:nvCxnSpPr>
        <p:spPr bwMode="auto">
          <a:xfrm>
            <a:off x="2175684" y="6084380"/>
            <a:ext cx="330214" cy="4029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5762473" y="5509275"/>
            <a:ext cx="30243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4538337" y="4789195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N</a:t>
            </a:r>
            <a:r>
              <a:rPr lang="en-US" b="1" baseline="-25000" dirty="0">
                <a:latin typeface="Calibri" charset="0"/>
              </a:rPr>
              <a:t>Eva,Alice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5762473" y="4861203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57" name="Straight Arrow Connector 156"/>
          <p:cNvCxnSpPr/>
          <p:nvPr/>
        </p:nvCxnSpPr>
        <p:spPr bwMode="auto">
          <a:xfrm>
            <a:off x="5762473" y="6373371"/>
            <a:ext cx="30243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4394321" y="5653291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N</a:t>
            </a:r>
            <a:r>
              <a:rPr lang="en-US" b="1" baseline="-25000" dirty="0">
                <a:latin typeface="Calibri" charset="0"/>
              </a:rPr>
              <a:t>Charly,Alice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cxnSp>
        <p:nvCxnSpPr>
          <p:cNvPr id="159" name="Straight Connector 158"/>
          <p:cNvCxnSpPr/>
          <p:nvPr/>
        </p:nvCxnSpPr>
        <p:spPr bwMode="auto">
          <a:xfrm>
            <a:off x="5762473" y="5725299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6122513" y="5437267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7130625" y="5364013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H="1">
            <a:off x="6120432" y="5436021"/>
            <a:ext cx="101019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flipH="1">
            <a:off x="7128544" y="5364013"/>
            <a:ext cx="79416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6692771" y="6300117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7340843" y="6228109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628875" y="6156101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flipH="1">
            <a:off x="6692771" y="6300117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flipH="1">
            <a:off x="7340843" y="6228109"/>
            <a:ext cx="2880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flipH="1">
            <a:off x="7628875" y="6156101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7922713" y="5292005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H="1">
            <a:off x="7922713" y="5292005"/>
            <a:ext cx="4320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0" name="Rectangle 189"/>
          <p:cNvSpPr/>
          <p:nvPr/>
        </p:nvSpPr>
        <p:spPr>
          <a:xfrm>
            <a:off x="2087984" y="4139877"/>
            <a:ext cx="669674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FF6600"/>
                </a:solidFill>
                <a:latin typeface="Calibri" charset="0"/>
              </a:rPr>
              <a:t>Propagation of peer influence over the network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196344" y="4715941"/>
            <a:ext cx="8092440" cy="2697480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2988863" y="5613221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3" name="Straight Arrow Connector 192"/>
          <p:cNvCxnSpPr>
            <a:stCxn id="192" idx="4"/>
            <a:endCxn id="91" idx="0"/>
          </p:cNvCxnSpPr>
          <p:nvPr/>
        </p:nvCxnSpPr>
        <p:spPr bwMode="auto">
          <a:xfrm>
            <a:off x="3060871" y="5757237"/>
            <a:ext cx="35226" cy="3268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6" name="Text Placeholder 2"/>
          <p:cNvSpPr txBox="1">
            <a:spLocks/>
          </p:cNvSpPr>
          <p:nvPr/>
        </p:nvSpPr>
        <p:spPr bwMode="auto">
          <a:xfrm>
            <a:off x="3329471" y="5541213"/>
            <a:ext cx="77473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David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80770" y="3491805"/>
            <a:ext cx="139119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charset="0"/>
              </a:rPr>
              <a:t>Node u does not need to follow s!</a:t>
            </a:r>
          </a:p>
        </p:txBody>
      </p:sp>
      <p:sp>
        <p:nvSpPr>
          <p:cNvPr id="22529" name="Rectangle 22528"/>
          <p:cNvSpPr/>
          <p:nvPr/>
        </p:nvSpPr>
        <p:spPr bwMode="auto">
          <a:xfrm>
            <a:off x="431800" y="3419797"/>
            <a:ext cx="1512168" cy="8640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2" name="Picture 225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704" y="3203773"/>
            <a:ext cx="936104" cy="309578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5904408" y="1763613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Time-varying network topology</a:t>
            </a:r>
          </a:p>
        </p:txBody>
      </p:sp>
      <p:cxnSp>
        <p:nvCxnSpPr>
          <p:cNvPr id="202" name="Straight Arrow Connector 201"/>
          <p:cNvCxnSpPr/>
          <p:nvPr/>
        </p:nvCxnSpPr>
        <p:spPr bwMode="auto">
          <a:xfrm flipH="1">
            <a:off x="6408464" y="2339677"/>
            <a:ext cx="432048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537" name="Picture 225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24" y="1691605"/>
            <a:ext cx="982910" cy="469649"/>
          </a:xfrm>
          <a:prstGeom prst="rect">
            <a:avLst/>
          </a:prstGeom>
        </p:spPr>
      </p:pic>
      <p:cxnSp>
        <p:nvCxnSpPr>
          <p:cNvPr id="208" name="Straight Connector 207"/>
          <p:cNvCxnSpPr/>
          <p:nvPr/>
        </p:nvCxnSpPr>
        <p:spPr bwMode="auto">
          <a:xfrm>
            <a:off x="5472360" y="4499917"/>
            <a:ext cx="0" cy="2160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120432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6696496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7128544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7344568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632600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7992640" y="6876181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10800000">
            <a:off x="6120432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Arc 97"/>
          <p:cNvSpPr/>
          <p:nvPr/>
        </p:nvSpPr>
        <p:spPr bwMode="auto">
          <a:xfrm rot="10800000">
            <a:off x="6696497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Arc 98"/>
          <p:cNvSpPr/>
          <p:nvPr/>
        </p:nvSpPr>
        <p:spPr bwMode="auto">
          <a:xfrm rot="10800000">
            <a:off x="7128544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Arc 99"/>
          <p:cNvSpPr/>
          <p:nvPr/>
        </p:nvSpPr>
        <p:spPr bwMode="auto">
          <a:xfrm rot="10800000">
            <a:off x="7344568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Arc 100"/>
          <p:cNvSpPr/>
          <p:nvPr/>
        </p:nvSpPr>
        <p:spPr bwMode="auto">
          <a:xfrm rot="10800000">
            <a:off x="7632600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Arc 101"/>
          <p:cNvSpPr/>
          <p:nvPr/>
        </p:nvSpPr>
        <p:spPr bwMode="auto">
          <a:xfrm rot="10800000">
            <a:off x="7992640" y="6444133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4370" y="5364013"/>
            <a:ext cx="289678" cy="2880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080" y="5508029"/>
            <a:ext cx="288032" cy="3088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977" y="5868069"/>
            <a:ext cx="288031" cy="29326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2081" y="6084093"/>
            <a:ext cx="288031" cy="28803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8024" y="6372125"/>
            <a:ext cx="288031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9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1" grpId="0" animBg="1"/>
      <p:bldP spid="70" grpId="0"/>
      <p:bldP spid="72" grpId="0"/>
      <p:bldP spid="75" grpId="0"/>
      <p:bldP spid="76" grpId="0" animBg="1"/>
      <p:bldP spid="77" grpId="0"/>
      <p:bldP spid="80" grpId="0" animBg="1"/>
      <p:bldP spid="81" grpId="0" animBg="1"/>
      <p:bldP spid="82" grpId="0" animBg="1"/>
      <p:bldP spid="83" grpId="0"/>
      <p:bldP spid="105" grpId="0"/>
      <p:bldP spid="158" grpId="0"/>
      <p:bldP spid="190" grpId="0"/>
      <p:bldP spid="24" grpId="0" animBg="1"/>
      <p:bldP spid="192" grpId="0" animBg="1"/>
      <p:bldP spid="196" grpId="0"/>
      <p:bldP spid="201" grpId="0"/>
      <p:bldP spid="33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Intensity for network evolution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2" y="1786453"/>
            <a:ext cx="8784976" cy="75597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232000" y="2775594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Ensures a link is</a:t>
            </a:r>
            <a:br>
              <a:rPr lang="en-US" sz="2000" b="1" dirty="0">
                <a:latin typeface="Calibri" charset="0"/>
              </a:rPr>
            </a:br>
            <a:r>
              <a:rPr lang="en-US" sz="2000" b="1" dirty="0">
                <a:latin typeface="Calibri" charset="0"/>
              </a:rPr>
              <a:t>created only once</a:t>
            </a: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3329820" y="1535553"/>
            <a:ext cx="360040" cy="215798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968304" y="2578541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4320232" y="3298621"/>
            <a:ext cx="136815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Links on her own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 charset="0"/>
              </a:rPr>
              <a:t>initiative</a:t>
            </a:r>
          </a:p>
        </p:txBody>
      </p:sp>
      <p:sp>
        <p:nvSpPr>
          <p:cNvPr id="43" name="Left Brace 42"/>
          <p:cNvSpPr/>
          <p:nvPr/>
        </p:nvSpPr>
        <p:spPr bwMode="auto">
          <a:xfrm rot="16200000">
            <a:off x="7273156" y="849753"/>
            <a:ext cx="360040" cy="352958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64448" y="2794565"/>
            <a:ext cx="2376264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FF6600"/>
                </a:solidFill>
                <a:latin typeface="Calibri" charset="0"/>
              </a:rPr>
              <a:t>Influence of retweet intensity on the link creation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6408464" y="4931965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408464" y="5580037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408464" y="6116030"/>
            <a:ext cx="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6408464" y="6764102"/>
            <a:ext cx="29523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7272560" y="5508029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488584" y="5436021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280672" y="5364013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8424688" y="5292005"/>
            <a:ext cx="0" cy="72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7272560" y="5499645"/>
            <a:ext cx="216024" cy="8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7488584" y="5436021"/>
            <a:ext cx="7920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8280672" y="5364013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8424688" y="5292005"/>
            <a:ext cx="6480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5112320" y="485995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N</a:t>
            </a:r>
            <a:r>
              <a:rPr lang="en-US" b="1" baseline="-25000" dirty="0">
                <a:latin typeface="Calibri" charset="0"/>
              </a:rPr>
              <a:t>Bob, Alice 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5184328" y="604402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λ</a:t>
            </a:r>
            <a:r>
              <a:rPr lang="en-US" b="1" baseline="-25000" dirty="0">
                <a:latin typeface="Calibri" charset="0"/>
              </a:rPr>
              <a:t>Bob, Alice</a:t>
            </a:r>
            <a:r>
              <a:rPr lang="en-US" b="1" dirty="0">
                <a:latin typeface="Calibri" charset="0"/>
              </a:rPr>
              <a:t>(t)</a:t>
            </a:r>
            <a:endParaRPr lang="en-US" b="1" baseline="-25000" dirty="0"/>
          </a:p>
        </p:txBody>
      </p:sp>
      <p:sp>
        <p:nvSpPr>
          <p:cNvPr id="81" name="Text Placeholder 2"/>
          <p:cNvSpPr txBox="1">
            <a:spLocks/>
          </p:cNvSpPr>
          <p:nvPr/>
        </p:nvSpPr>
        <p:spPr bwMode="auto">
          <a:xfrm>
            <a:off x="1223888" y="4787949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Alice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2232000" y="5574134"/>
            <a:ext cx="77473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Charly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1439912" y="614504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1223888" y="6366222"/>
            <a:ext cx="57606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Bob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85" name="Straight Arrow Connector 84"/>
          <p:cNvCxnSpPr>
            <a:stCxn id="88" idx="5"/>
            <a:endCxn id="56" idx="0"/>
          </p:cNvCxnSpPr>
          <p:nvPr/>
        </p:nvCxnSpPr>
        <p:spPr bwMode="auto">
          <a:xfrm>
            <a:off x="1562837" y="5259108"/>
            <a:ext cx="453139" cy="3209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63" idx="3"/>
          </p:cNvCxnSpPr>
          <p:nvPr/>
        </p:nvCxnSpPr>
        <p:spPr bwMode="auto">
          <a:xfrm flipH="1">
            <a:off x="1655935" y="5783852"/>
            <a:ext cx="320012" cy="4442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1943968" y="5640239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439912" y="5136183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007864" y="5640239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503808" y="5496223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91" name="Straight Arrow Connector 90"/>
          <p:cNvCxnSpPr>
            <a:stCxn id="88" idx="3"/>
            <a:endCxn id="60" idx="0"/>
          </p:cNvCxnSpPr>
          <p:nvPr/>
        </p:nvCxnSpPr>
        <p:spPr bwMode="auto">
          <a:xfrm flipH="1">
            <a:off x="1079872" y="5259108"/>
            <a:ext cx="381131" cy="3209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9" idx="5"/>
            <a:endCxn id="63" idx="1"/>
          </p:cNvCxnSpPr>
          <p:nvPr/>
        </p:nvCxnSpPr>
        <p:spPr bwMode="auto">
          <a:xfrm>
            <a:off x="1130789" y="5763164"/>
            <a:ext cx="237115" cy="464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92"/>
          <p:cNvSpPr/>
          <p:nvPr/>
        </p:nvSpPr>
        <p:spPr>
          <a:xfrm>
            <a:off x="3384128" y="6085834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Bob’s </a:t>
            </a:r>
            <a:r>
              <a:rPr lang="en-US" b="1" i="1" dirty="0">
                <a:latin typeface="Calibri" charset="0"/>
              </a:rPr>
              <a:t>risk</a:t>
            </a:r>
            <a:r>
              <a:rPr lang="en-US" b="1" dirty="0">
                <a:latin typeface="Calibri" charset="0"/>
              </a:rPr>
              <a:t> of following Alice</a:t>
            </a:r>
            <a:endParaRPr lang="en-US" b="1" baseline="-25000" dirty="0"/>
          </a:p>
        </p:txBody>
      </p:sp>
      <p:sp>
        <p:nvSpPr>
          <p:cNvPr id="94" name="Rectangle 93"/>
          <p:cNvSpPr/>
          <p:nvPr/>
        </p:nvSpPr>
        <p:spPr>
          <a:xfrm>
            <a:off x="3384128" y="4787949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Bob </a:t>
            </a:r>
            <a:r>
              <a:rPr lang="en-US" b="1" i="1" dirty="0">
                <a:latin typeface="Calibri" charset="0"/>
              </a:rPr>
              <a:t>retweets (is exposed to)</a:t>
            </a:r>
            <a:r>
              <a:rPr lang="en-US" b="1" dirty="0">
                <a:latin typeface="Calibri" charset="0"/>
              </a:rPr>
              <a:t> Alice</a:t>
            </a:r>
            <a:endParaRPr lang="en-US" b="1" baseline="-25000" dirty="0"/>
          </a:p>
        </p:txBody>
      </p:sp>
      <p:cxnSp>
        <p:nvCxnSpPr>
          <p:cNvPr id="95" name="Straight Arrow Connector 94"/>
          <p:cNvCxnSpPr>
            <a:stCxn id="88" idx="4"/>
            <a:endCxn id="63" idx="0"/>
          </p:cNvCxnSpPr>
          <p:nvPr/>
        </p:nvCxnSpPr>
        <p:spPr bwMode="auto">
          <a:xfrm>
            <a:off x="1511920" y="5280199"/>
            <a:ext cx="0" cy="8038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287784" y="4499917"/>
            <a:ext cx="9433048" cy="2808312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416576" y="3707829"/>
            <a:ext cx="0" cy="8149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1223888" y="2627709"/>
            <a:ext cx="0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8" y="3131765"/>
            <a:ext cx="1125252" cy="504056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 bwMode="auto">
          <a:xfrm>
            <a:off x="7272561" y="6372125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Arc 44"/>
          <p:cNvSpPr/>
          <p:nvPr/>
        </p:nvSpPr>
        <p:spPr bwMode="auto">
          <a:xfrm rot="10800000">
            <a:off x="7272561" y="5940077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488585" y="6372125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Arc 47"/>
          <p:cNvSpPr/>
          <p:nvPr/>
        </p:nvSpPr>
        <p:spPr bwMode="auto">
          <a:xfrm rot="10800000">
            <a:off x="7488585" y="5880628"/>
            <a:ext cx="720080" cy="923544"/>
          </a:xfrm>
          <a:prstGeom prst="arc">
            <a:avLst>
              <a:gd name="adj1" fmla="val 17436908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8280672" y="6372125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Arc 51"/>
          <p:cNvSpPr/>
          <p:nvPr/>
        </p:nvSpPr>
        <p:spPr bwMode="auto">
          <a:xfrm rot="10800000">
            <a:off x="8280672" y="5940077"/>
            <a:ext cx="720080" cy="832104"/>
          </a:xfrm>
          <a:prstGeom prst="arc">
            <a:avLst>
              <a:gd name="adj1" fmla="val 16670679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8424688" y="6300117"/>
            <a:ext cx="0" cy="3931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8440688" y="6660157"/>
            <a:ext cx="128016" cy="82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 rot="10800000">
            <a:off x="8424688" y="5742432"/>
            <a:ext cx="720080" cy="1014984"/>
          </a:xfrm>
          <a:prstGeom prst="arc">
            <a:avLst>
              <a:gd name="adj1" fmla="val 16102768"/>
              <a:gd name="adj2" fmla="val 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04" y="5075981"/>
            <a:ext cx="289678" cy="28803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960" y="5580037"/>
            <a:ext cx="288032" cy="3088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856" y="5580037"/>
            <a:ext cx="288031" cy="29326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904" y="6084093"/>
            <a:ext cx="288031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42" grpId="0"/>
      <p:bldP spid="43" grpId="0" animBg="1"/>
      <p:bldP spid="46" grpId="0"/>
      <p:bldP spid="79" grpId="0"/>
      <p:bldP spid="80" grpId="0"/>
      <p:bldP spid="81" grpId="0"/>
      <p:bldP spid="82" grpId="0"/>
      <p:bldP spid="83" grpId="0" animBg="1"/>
      <p:bldP spid="84" grpId="0"/>
      <p:bldP spid="87" grpId="0" animBg="1"/>
      <p:bldP spid="88" grpId="0" animBg="1"/>
      <p:bldP spid="89" grpId="0" animBg="1"/>
      <p:bldP spid="90" grpId="0"/>
      <p:bldP spid="93" grpId="0"/>
      <p:bldP spid="94" grpId="0"/>
      <p:bldP spid="96" grpId="0" animBg="1"/>
      <p:bldP spid="45" grpId="0" animBg="1"/>
      <p:bldP spid="48" grpId="0" animBg="1"/>
      <p:bldP spid="52" grpId="0" animBg="1"/>
      <p:bldP spid="2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22</a:t>
            </a:fld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64" y="2843733"/>
            <a:ext cx="5125144" cy="1288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00" y="4067869"/>
            <a:ext cx="5472608" cy="15293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5816" y="1571396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/>
              </a:rPr>
              <a:t>Find </a:t>
            </a:r>
            <a:r>
              <a:rPr lang="en-US" sz="3600" i="1" dirty="0">
                <a:latin typeface="Calibri"/>
              </a:rPr>
              <a:t>optimal</a:t>
            </a:r>
            <a:r>
              <a:rPr lang="en-US" sz="3600" dirty="0">
                <a:latin typeface="Calibri"/>
              </a:rPr>
              <a:t> parameters using</a:t>
            </a:r>
            <a:r>
              <a:rPr lang="en-US" sz="3600" b="1" dirty="0">
                <a:latin typeface="Calibri"/>
              </a:rPr>
              <a:t> maximum likelihood estimation (MLE)</a:t>
            </a:r>
            <a:r>
              <a:rPr lang="en-US" sz="3600" dirty="0">
                <a:latin typeface="Calibri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16" y="3076920"/>
            <a:ext cx="3257624" cy="435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853" y="3148928"/>
            <a:ext cx="368379" cy="224855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840408" y="5796061"/>
            <a:ext cx="902444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For </a:t>
            </a:r>
            <a:r>
              <a:rPr lang="en-US" sz="3600" kern="0" dirty="0">
                <a:latin typeface="Calibri" charset="0"/>
                <a:ea typeface="DejaVu Sans" charset="0"/>
                <a:cs typeface="DejaVu Sans" charset="0"/>
              </a:rPr>
              <a:t>the choice of information propagation and link intensities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kumimoji="0" lang="en-US" sz="36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MLE problem</a:t>
            </a:r>
            <a:r>
              <a:rPr kumimoji="0" lang="en-US" sz="36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600" kern="0" dirty="0">
                <a:latin typeface="Calibri" charset="0"/>
                <a:ea typeface="DejaVu Sans" charset="0"/>
                <a:cs typeface="DejaVu Sans" charset="0"/>
              </a:rPr>
              <a:t>above </a:t>
            </a:r>
            <a:r>
              <a:rPr kumimoji="0" lang="en-US" sz="36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kumimoji="0" lang="en-US" sz="36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parallelizable &amp; convex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8313" y="299463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Model inference from historical data</a:t>
            </a:r>
            <a:endParaRPr lang="en-US" sz="40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5670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23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Retweet and link coevolution</a:t>
            </a:r>
          </a:p>
        </p:txBody>
      </p:sp>
      <p:pic>
        <p:nvPicPr>
          <p:cNvPr id="2" name="Picture 1" descr="cross-correlatio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33" y="1547589"/>
            <a:ext cx="2443487" cy="1872208"/>
          </a:xfrm>
          <a:prstGeom prst="rect">
            <a:avLst/>
          </a:prstGeom>
        </p:spPr>
      </p:pic>
      <p:pic>
        <p:nvPicPr>
          <p:cNvPr id="3" name="Picture 2" descr="cross-correlation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3707829"/>
            <a:ext cx="2520280" cy="1884376"/>
          </a:xfrm>
          <a:prstGeom prst="rect">
            <a:avLst/>
          </a:prstGeom>
        </p:spPr>
      </p:pic>
      <p:pic>
        <p:nvPicPr>
          <p:cNvPr id="4" name="Picture 3" descr="cross_vs_para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4" y="1907629"/>
            <a:ext cx="3721654" cy="2808312"/>
          </a:xfrm>
          <a:prstGeom prst="rect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576063" y="6069680"/>
            <a:ext cx="9504809" cy="13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fitted model generate </a:t>
            </a: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link and information diffusion events that coevolve similarly</a:t>
            </a:r>
            <a:r>
              <a:rPr lang="en-US" sz="32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(in terms of cross-covariance) </a:t>
            </a: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real events.</a:t>
            </a:r>
            <a:endParaRPr lang="en-US" sz="2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5976416" y="4787949"/>
            <a:ext cx="36004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Average cross-covariance </a:t>
            </a:r>
            <a:b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vs model parameters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-72256" y="3131765"/>
            <a:ext cx="252028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Cross-covariance </a:t>
            </a:r>
            <a:b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two users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2159992" y="1475581"/>
            <a:ext cx="504056" cy="410445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72360" y="1403573"/>
            <a:ext cx="0" cy="43204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0684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24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Model checking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799952" y="5056623"/>
            <a:ext cx="201622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Link events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048424" y="5075981"/>
            <a:ext cx="273630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Retweet events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5868069"/>
            <a:ext cx="9504809" cy="1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quantiles of the intensity integrals               computed using the fitted intensities match the quantiles of the unit-rate exponential distribution</a:t>
            </a:r>
          </a:p>
        </p:txBody>
      </p:sp>
      <p:pic>
        <p:nvPicPr>
          <p:cNvPr id="2" name="Picture 1" descr="qqlin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691605"/>
            <a:ext cx="4103096" cy="3195588"/>
          </a:xfrm>
          <a:prstGeom prst="rect">
            <a:avLst/>
          </a:prstGeom>
        </p:spPr>
      </p:pic>
      <p:pic>
        <p:nvPicPr>
          <p:cNvPr id="4" name="Picture 3" descr="qqretw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52" y="1691606"/>
            <a:ext cx="4068124" cy="316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592" y="5752366"/>
            <a:ext cx="2088232" cy="6197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264517-9973-3249-BC38-86C83693A3CC}"/>
              </a:ext>
            </a:extLst>
          </p:cNvPr>
          <p:cNvSpPr/>
          <p:nvPr/>
        </p:nvSpPr>
        <p:spPr>
          <a:xfrm>
            <a:off x="5758786" y="1295400"/>
            <a:ext cx="4321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en.wikipedia.org</a:t>
            </a:r>
            <a:r>
              <a:rPr lang="en-US" b="1" dirty="0"/>
              <a:t>/wiki/Q-</a:t>
            </a:r>
            <a:r>
              <a:rPr lang="en-US" b="1" dirty="0" err="1"/>
              <a:t>Q_plot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05230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25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Information diffusion prediction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799952" y="5056623"/>
            <a:ext cx="237626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Average rank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120432" y="5075981"/>
            <a:ext cx="338437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Success probability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6063" y="6069680"/>
            <a:ext cx="9504809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model beats the predictions given by a standard Hawkes process</a:t>
            </a:r>
          </a:p>
        </p:txBody>
      </p:sp>
      <p:pic>
        <p:nvPicPr>
          <p:cNvPr id="4" name="Picture 3" descr="realdata-predact-avgran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6" y="1763613"/>
            <a:ext cx="4506991" cy="3240360"/>
          </a:xfrm>
          <a:prstGeom prst="rect">
            <a:avLst/>
          </a:prstGeom>
        </p:spPr>
      </p:pic>
      <p:pic>
        <p:nvPicPr>
          <p:cNvPr id="6" name="Picture 5" descr="realdata-predact-to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763614"/>
            <a:ext cx="460714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904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26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Network properties &amp; cascade patterns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83928" y="4302513"/>
            <a:ext cx="2376264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Degree distributions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1691605"/>
            <a:ext cx="9504809" cy="1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Can the model generate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realistic macroscopic </a:t>
            </a:r>
            <a:b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static and temporal network patterns and information cascades?</a:t>
            </a:r>
            <a:endParaRPr lang="en-US" sz="34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367904" y="5301315"/>
            <a:ext cx="2952328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Network </a:t>
            </a:r>
            <a:b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diameter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367904" y="6372125"/>
            <a:ext cx="2952328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Level of triadic </a:t>
            </a:r>
            <a:b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closure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400352" y="4283893"/>
            <a:ext cx="2952328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 size distribution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400352" y="5292005"/>
            <a:ext cx="2952328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 depth distribution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688384" y="6381435"/>
            <a:ext cx="2376264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 </a:t>
            </a:r>
            <a:b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structure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1979725" y="3347789"/>
            <a:ext cx="1692435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Network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6156189" y="3347789"/>
            <a:ext cx="1692435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68304" y="3275781"/>
            <a:ext cx="0" cy="38884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63848" y="3995861"/>
            <a:ext cx="79928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632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27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Degree distributions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83928" y="5292005"/>
            <a:ext cx="237626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Poisson, α = 0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760392" y="5292005"/>
            <a:ext cx="338437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Power-law, α = 0.2</a:t>
            </a:r>
            <a:endParaRPr lang="en-US" sz="3200" b="1" kern="0" baseline="30000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5940077"/>
            <a:ext cx="9504809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higher the parameter </a:t>
            </a:r>
            <a:r>
              <a:rPr lang="en-US" sz="3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α (or β), the closer the degree distribution is to a power-law</a:t>
            </a:r>
            <a:endParaRPr lang="en-US" sz="34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" name="Picture 1" descr="degree-alpha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07629"/>
            <a:ext cx="4104456" cy="3286486"/>
          </a:xfrm>
          <a:prstGeom prst="rect">
            <a:avLst/>
          </a:prstGeom>
        </p:spPr>
      </p:pic>
      <p:pic>
        <p:nvPicPr>
          <p:cNvPr id="4" name="Picture 3" descr="degree-alpha-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907629"/>
            <a:ext cx="4104456" cy="32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287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m-be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1475581"/>
            <a:ext cx="5630392" cy="4248472"/>
          </a:xfrm>
          <a:prstGeom prst="rect">
            <a:avLst/>
          </a:prstGeom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28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Small (shrinking) diameters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1760" y="2195661"/>
            <a:ext cx="2592288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Small connected components merge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5940077"/>
            <a:ext cx="9504809" cy="1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model generate networks with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small shrinking (or flattening) diameter over time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as observed empirically.</a:t>
            </a:r>
          </a:p>
        </p:txBody>
      </p:sp>
      <p:sp>
        <p:nvSpPr>
          <p:cNvPr id="3" name="Oval 2"/>
          <p:cNvSpPr/>
          <p:nvPr/>
        </p:nvSpPr>
        <p:spPr bwMode="auto">
          <a:xfrm rot="18930285">
            <a:off x="3545868" y="1894794"/>
            <a:ext cx="1239065" cy="211390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136656" y="2555701"/>
            <a:ext cx="172819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Diameter </a:t>
            </a:r>
            <a:b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shrinks</a:t>
            </a:r>
            <a:endParaRPr kumimoji="0" lang="en-US" sz="2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cxnSp>
        <p:nvCxnSpPr>
          <p:cNvPr id="5" name="Straight Connector 4"/>
          <p:cNvCxnSpPr>
            <a:stCxn id="8" idx="3"/>
          </p:cNvCxnSpPr>
          <p:nvPr/>
        </p:nvCxnSpPr>
        <p:spPr bwMode="auto">
          <a:xfrm>
            <a:off x="2664048" y="2531138"/>
            <a:ext cx="648072" cy="245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6552480" y="2891178"/>
            <a:ext cx="1584176" cy="8166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4550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29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Clustering coefficient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5997672"/>
            <a:ext cx="8568705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can generate networks with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different levels of triadic closure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as observed empirically</a:t>
            </a:r>
          </a:p>
        </p:txBody>
      </p:sp>
      <p:pic>
        <p:nvPicPr>
          <p:cNvPr id="2" name="Picture 1" descr="clus-coef-alph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0" y="1654051"/>
            <a:ext cx="5816750" cy="42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0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946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An example: information cascade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136" y="3191993"/>
            <a:ext cx="648072" cy="659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096" y="1907629"/>
            <a:ext cx="648072" cy="64439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74764" y="1548659"/>
            <a:ext cx="4790084" cy="4155649"/>
            <a:chOff x="610268" y="3491805"/>
            <a:chExt cx="4286028" cy="38676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268" y="3491805"/>
              <a:ext cx="4286028" cy="386761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4032200" y="6804173"/>
              <a:ext cx="43204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0312" y="6432524"/>
            <a:ext cx="4143933" cy="1016819"/>
            <a:chOff x="7128544" y="3267074"/>
            <a:chExt cx="4143933" cy="1016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544" y="3699122"/>
              <a:ext cx="4143933" cy="5847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5131" y="3267074"/>
              <a:ext cx="1872208" cy="413562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7776616" y="5488284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Friggeri et al., 2014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5856" y="615610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/>
              </a:rPr>
              <a:t>They can have an impact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in the off-line world 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912" y="2339677"/>
            <a:ext cx="648072" cy="6949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2087984" y="2292289"/>
            <a:ext cx="1008112" cy="26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528144" y="2555701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112" y="4499917"/>
            <a:ext cx="648072" cy="6480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968" y="3707829"/>
            <a:ext cx="648072" cy="6480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3196" y="1787578"/>
            <a:ext cx="697185" cy="69718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V="1">
            <a:off x="576064" y="1649214"/>
            <a:ext cx="374904" cy="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15776" y="1403573"/>
            <a:ext cx="36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Calibri"/>
              </a:rPr>
              <a:t>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5856" y="1373956"/>
            <a:ext cx="36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alibri"/>
              </a:rPr>
              <a:t>D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3768" y="1619597"/>
            <a:ext cx="93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/>
              </a:rPr>
              <a:t>means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44264" y="1785099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/>
              </a:rPr>
              <a:t>D follows S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15776" y="1475581"/>
            <a:ext cx="1080120" cy="676656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Straight Arrow Connector 38"/>
          <p:cNvCxnSpPr>
            <a:endCxn id="17" idx="1"/>
          </p:cNvCxnSpPr>
          <p:nvPr/>
        </p:nvCxnSpPr>
        <p:spPr bwMode="auto">
          <a:xfrm>
            <a:off x="1943968" y="2915741"/>
            <a:ext cx="1512168" cy="606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799952" y="2987749"/>
            <a:ext cx="36004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endCxn id="30" idx="0"/>
          </p:cNvCxnSpPr>
          <p:nvPr/>
        </p:nvCxnSpPr>
        <p:spPr bwMode="auto">
          <a:xfrm flipH="1">
            <a:off x="3564148" y="3851845"/>
            <a:ext cx="18002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520032" y="4211885"/>
            <a:ext cx="79208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3168104" y="1547589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Christine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5896" y="2042353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Bob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44168" y="283444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Beth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39912" y="363582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Joe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44168" y="4283893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David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0152" y="207313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3.00pm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3808" y="243317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88184" y="320377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3.27pm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44168" y="464393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4.15pm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96096" y="1907629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439912" y="233967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456136" y="3203773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240112" y="449991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69509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75816" y="5580037"/>
            <a:ext cx="4536504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33" y="1886545"/>
            <a:ext cx="76200" cy="1651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1654021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0" name="Straight Connector 59"/>
          <p:cNvCxnSpPr>
            <a:stCxn id="59" idx="2"/>
          </p:cNvCxnSpPr>
          <p:nvPr/>
        </p:nvCxnSpPr>
        <p:spPr bwMode="auto">
          <a:xfrm>
            <a:off x="1726029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893538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871960" y="521955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1943968" y="536585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4032200" y="522177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104208" y="536807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791840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7" name="Straight Connector 66"/>
          <p:cNvCxnSpPr>
            <a:stCxn id="66" idx="2"/>
          </p:cNvCxnSpPr>
          <p:nvPr/>
        </p:nvCxnSpPr>
        <p:spPr bwMode="auto">
          <a:xfrm>
            <a:off x="863848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49975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30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Different type of networks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223888" y="5292005"/>
            <a:ext cx="306353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Erdos-Renyi, β = 0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112320" y="5292005"/>
            <a:ext cx="453650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Scale-free network, β = 0.8</a:t>
            </a:r>
            <a:endParaRPr kumimoji="0" lang="en-US" sz="32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6069680"/>
            <a:ext cx="8640713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model allows us to generate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networks with very different structure</a:t>
            </a:r>
          </a:p>
        </p:txBody>
      </p:sp>
      <p:pic>
        <p:nvPicPr>
          <p:cNvPr id="4" name="Picture 3" descr="beta0-t80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08" y="1475581"/>
            <a:ext cx="3057148" cy="3635822"/>
          </a:xfrm>
          <a:prstGeom prst="rect">
            <a:avLst/>
          </a:prstGeom>
        </p:spPr>
      </p:pic>
      <p:pic>
        <p:nvPicPr>
          <p:cNvPr id="5" name="Picture 4" descr="beta08-t80-v2-cr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1426676"/>
            <a:ext cx="3096344" cy="37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88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31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Cascade patterns: size</a:t>
            </a:r>
          </a:p>
        </p:txBody>
      </p:sp>
      <p:pic>
        <p:nvPicPr>
          <p:cNvPr id="2" name="Picture 1" descr="cascade-size-alpha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619597"/>
            <a:ext cx="5328592" cy="4163316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720079" y="5940077"/>
            <a:ext cx="9504809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α (or β) increases,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longer cascades become </a:t>
            </a:r>
            <a:b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more seldom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596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32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Cascade patterns: depth</a:t>
            </a:r>
          </a:p>
        </p:txBody>
      </p:sp>
      <p:pic>
        <p:nvPicPr>
          <p:cNvPr id="2" name="Picture 1" descr="cascade-depth-alpha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55" y="1619597"/>
            <a:ext cx="5381437" cy="425030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0079" y="5940077"/>
            <a:ext cx="9504809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α (or β) increases,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deeper cascades are more seldom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as observed in real cascade data.</a:t>
            </a:r>
          </a:p>
        </p:txBody>
      </p:sp>
    </p:spTree>
    <p:extLst>
      <p:ext uri="{BB962C8B-B14F-4D97-AF65-F5344CB8AC3E}">
        <p14:creationId xmlns:p14="http://schemas.microsoft.com/office/powerpoint/2010/main" val="3188893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33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Cascade patterns: structure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20079" y="5940077"/>
            <a:ext cx="9504809" cy="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structure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of the generated cascades becomes </a:t>
            </a:r>
            <a:r>
              <a:rPr lang="en-US" sz="3400" b="1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more realistic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</a:t>
            </a: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α (or β) </a:t>
            </a:r>
            <a:r>
              <a:rPr lang="en-US" sz="34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increases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" name="Picture 1" descr="cascade-dist-alpha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0" y="1691605"/>
            <a:ext cx="45569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0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0552" y="6857949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946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Information cascade representation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61597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367904" y="6084093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1" y="6422610"/>
            <a:ext cx="495300" cy="1778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97" y="6444133"/>
            <a:ext cx="558800" cy="17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63" y="3093541"/>
            <a:ext cx="289678" cy="28803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61" y="6135017"/>
            <a:ext cx="76200" cy="16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60592" y="2927354"/>
            <a:ext cx="21918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>
                <a:latin typeface="Calibri"/>
                <a:cs typeface="Calibri"/>
              </a:rPr>
              <a:t>Sharing</a:t>
            </a:r>
            <a:r>
              <a:rPr lang="en-US" sz="2600" b="1" dirty="0">
                <a:latin typeface="Calibri"/>
                <a:cs typeface="Calibri"/>
              </a:rPr>
              <a:t> event: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7225" y="3995862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Time</a:t>
            </a:r>
            <a:endParaRPr lang="en-US" sz="1400" b="1" dirty="0"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626954" y="3851846"/>
            <a:ext cx="0" cy="3600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44568" y="3986570"/>
            <a:ext cx="62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User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906874" y="3911607"/>
            <a:ext cx="315245" cy="2282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48761" y="4131166"/>
            <a:ext cx="95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/>
                <a:cs typeface="Calibri"/>
              </a:rPr>
              <a:t>Cascade</a:t>
            </a:r>
            <a:endParaRPr lang="en-US" sz="1400" b="1" dirty="0">
              <a:latin typeface="Calibri"/>
              <a:cs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446133" y="3372281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433805" y="308888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727944" y="3203773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734165" y="3203773"/>
            <a:ext cx="506577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857741" y="2971011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49" name="Rectangle 48"/>
          <p:cNvSpPr/>
          <p:nvPr/>
        </p:nvSpPr>
        <p:spPr>
          <a:xfrm>
            <a:off x="857741" y="3453581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857741" y="397912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1442189" y="3871681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442189" y="438968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3588305"/>
            <a:ext cx="288032" cy="30885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9" y="4101653"/>
            <a:ext cx="288031" cy="293267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78" idx="4"/>
          </p:cNvCxnSpPr>
          <p:nvPr/>
        </p:nvCxnSpPr>
        <p:spPr bwMode="auto">
          <a:xfrm>
            <a:off x="1721837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/>
          <p:nvPr/>
        </p:nvSpPr>
        <p:spPr bwMode="auto">
          <a:xfrm>
            <a:off x="1649829" y="565204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6978421" y="565204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9059002" y="3923854"/>
            <a:ext cx="288032" cy="2160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640" y="3491805"/>
            <a:ext cx="1296144" cy="375755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503808" y="1499388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/>
              </a:rPr>
              <a:t>We represent an information cascade using </a:t>
            </a:r>
            <a:r>
              <a:rPr lang="en-US" sz="3600" b="1" dirty="0">
                <a:latin typeface="Calibri"/>
              </a:rPr>
              <a:t>terminating temporal point processes</a:t>
            </a:r>
            <a:r>
              <a:rPr lang="en-US" sz="3600" dirty="0">
                <a:latin typeface="Calibri"/>
              </a:rPr>
              <a:t>:</a:t>
            </a:r>
          </a:p>
        </p:txBody>
      </p:sp>
      <p:cxnSp>
        <p:nvCxnSpPr>
          <p:cNvPr id="91" name="Straight Connector 90"/>
          <p:cNvCxnSpPr>
            <a:stCxn id="92" idx="4"/>
          </p:cNvCxnSpPr>
          <p:nvPr/>
        </p:nvCxnSpPr>
        <p:spPr bwMode="auto">
          <a:xfrm>
            <a:off x="2441917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2369909" y="5652045"/>
            <a:ext cx="144016" cy="144016"/>
          </a:xfrm>
          <a:prstGeom prst="ellipse">
            <a:avLst/>
          </a:prstGeom>
          <a:solidFill>
            <a:srgbClr val="B17D5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3" name="Straight Connector 92"/>
          <p:cNvCxnSpPr>
            <a:stCxn id="94" idx="4"/>
          </p:cNvCxnSpPr>
          <p:nvPr/>
        </p:nvCxnSpPr>
        <p:spPr bwMode="auto">
          <a:xfrm>
            <a:off x="2657941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2585933" y="5652045"/>
            <a:ext cx="144016" cy="144016"/>
          </a:xfrm>
          <a:prstGeom prst="ellipse">
            <a:avLst/>
          </a:prstGeom>
          <a:solidFill>
            <a:srgbClr val="00009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 flipV="1">
            <a:off x="1433805" y="3592941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1433805" y="409699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857741" y="446169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4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1442189" y="4872255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1433805" y="457956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Connector 106"/>
          <p:cNvCxnSpPr>
            <a:stCxn id="108" idx="4"/>
          </p:cNvCxnSpPr>
          <p:nvPr/>
        </p:nvCxnSpPr>
        <p:spPr bwMode="auto">
          <a:xfrm>
            <a:off x="4602157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Oval 107"/>
          <p:cNvSpPr/>
          <p:nvPr/>
        </p:nvSpPr>
        <p:spPr bwMode="auto">
          <a:xfrm>
            <a:off x="4530149" y="5652045"/>
            <a:ext cx="144016" cy="144016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9" name="Straight Connector 108"/>
          <p:cNvCxnSpPr>
            <a:stCxn id="110" idx="4"/>
          </p:cNvCxnSpPr>
          <p:nvPr/>
        </p:nvCxnSpPr>
        <p:spPr bwMode="auto">
          <a:xfrm>
            <a:off x="5394245" y="5796061"/>
            <a:ext cx="0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5322237" y="5652045"/>
            <a:ext cx="144016" cy="144016"/>
          </a:xfrm>
          <a:prstGeom prst="ellipse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7741" y="4965749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5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442189" y="5397797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1433805" y="5083623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2416587" y="3707829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17D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2422808" y="3707829"/>
            <a:ext cx="434569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17D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2592040" y="4211885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H="1">
            <a:off x="2598261" y="4211885"/>
            <a:ext cx="4170243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4576827" y="4682157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4583048" y="4682157"/>
            <a:ext cx="217627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5368915" y="5219997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5375136" y="5219997"/>
            <a:ext cx="140817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16" y="5075982"/>
            <a:ext cx="288031" cy="288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816" y="4571925"/>
            <a:ext cx="288031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70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946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Information cascade intensity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EAFC686-82F5-9940-BE53-99E7DA1FED7B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482" y="1840165"/>
            <a:ext cx="289678" cy="288032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 bwMode="auto">
          <a:xfrm flipV="1">
            <a:off x="4260552" y="2118905"/>
            <a:ext cx="5532288" cy="9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4248224" y="1835509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4542363" y="1950397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4548584" y="1950397"/>
            <a:ext cx="506577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3672160" y="1717635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1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3672160" y="2200205"/>
            <a:ext cx="666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2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sp>
        <p:nvSpPr>
          <p:cNvPr id="75" name="Rectangle 74"/>
          <p:cNvSpPr/>
          <p:nvPr/>
        </p:nvSpPr>
        <p:spPr>
          <a:xfrm>
            <a:off x="3672160" y="272574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3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4256608" y="2618305"/>
            <a:ext cx="5536232" cy="13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4256608" y="3136309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128" y="2334929"/>
            <a:ext cx="288032" cy="30885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128" y="2848277"/>
            <a:ext cx="288031" cy="293267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 bwMode="auto">
          <a:xfrm flipV="1">
            <a:off x="4248224" y="2339565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4248224" y="2843621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>
          <a:xfrm>
            <a:off x="3672160" y="3208317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4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4256608" y="3618879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4248224" y="3326191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3672160" y="3712373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charset="0"/>
              </a:rPr>
              <a:t>N</a:t>
            </a:r>
            <a:r>
              <a:rPr lang="en-US" sz="1600" b="1" baseline="-25000" dirty="0">
                <a:latin typeface="Calibri" charset="0"/>
              </a:rPr>
              <a:t>5</a:t>
            </a:r>
            <a:r>
              <a:rPr lang="en-US" sz="1600" b="1" dirty="0">
                <a:latin typeface="Calibri" charset="0"/>
              </a:rPr>
              <a:t>(t)</a:t>
            </a:r>
            <a:endParaRPr lang="en-US" sz="1600" b="1" baseline="-25000" dirty="0"/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4256608" y="4144421"/>
            <a:ext cx="5536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4248224" y="3830247"/>
            <a:ext cx="3944" cy="292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5231006" y="2454453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17D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5237227" y="2454453"/>
            <a:ext cx="434569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17D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5406459" y="2958509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5412680" y="2958509"/>
            <a:ext cx="4170243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7391246" y="3428781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7397467" y="3428781"/>
            <a:ext cx="2176272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8183334" y="3966621"/>
            <a:ext cx="6221" cy="177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8189555" y="3966621"/>
            <a:ext cx="1408176" cy="83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72690" y="1624141"/>
            <a:ext cx="2406703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Source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latin typeface="Calibri"/>
                <a:cs typeface="Calibri"/>
              </a:rPr>
              <a:t>(given, not modeled)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392240" y="5075981"/>
            <a:ext cx="4176464" cy="1162979"/>
            <a:chOff x="4392240" y="5065130"/>
            <a:chExt cx="4176464" cy="1162979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2360" y="5135236"/>
              <a:ext cx="3096344" cy="102086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4248" y="5065130"/>
              <a:ext cx="792088" cy="802939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92240" y="5868069"/>
              <a:ext cx="473195" cy="36004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96296" y="5876572"/>
              <a:ext cx="461392" cy="351537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864" y="5147989"/>
            <a:ext cx="1008112" cy="64442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984" y="5364013"/>
            <a:ext cx="360040" cy="360040"/>
          </a:xfrm>
          <a:prstGeom prst="rect">
            <a:avLst/>
          </a:prstGeom>
        </p:spPr>
      </p:pic>
      <p:pic>
        <p:nvPicPr>
          <p:cNvPr id="30724" name="Picture 307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0032" y="5245074"/>
            <a:ext cx="1777712" cy="550987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232000" y="6300118"/>
            <a:ext cx="2376264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Calibri" charset="0"/>
              </a:rPr>
              <a:t>Share only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once</a:t>
            </a:r>
          </a:p>
        </p:txBody>
      </p:sp>
      <p:sp>
        <p:nvSpPr>
          <p:cNvPr id="106" name="Left Brace 105"/>
          <p:cNvSpPr/>
          <p:nvPr/>
        </p:nvSpPr>
        <p:spPr bwMode="auto">
          <a:xfrm rot="16200000">
            <a:off x="3195532" y="5144545"/>
            <a:ext cx="429768" cy="17373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888431" y="6612654"/>
            <a:ext cx="24482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Influence from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user v on user u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048671" y="6396630"/>
            <a:ext cx="2808065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Previous </a:t>
            </a:r>
            <a:br>
              <a:rPr lang="en-US" sz="24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message by user v</a:t>
            </a:r>
          </a:p>
        </p:txBody>
      </p:sp>
      <p:sp>
        <p:nvSpPr>
          <p:cNvPr id="111" name="Left Brace 110"/>
          <p:cNvSpPr/>
          <p:nvPr/>
        </p:nvSpPr>
        <p:spPr bwMode="auto">
          <a:xfrm rot="16200000">
            <a:off x="7158527" y="4926734"/>
            <a:ext cx="432048" cy="26517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H="1">
            <a:off x="7560592" y="5075981"/>
            <a:ext cx="79208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2680" y="4355901"/>
            <a:ext cx="689429" cy="576064"/>
          </a:xfrm>
          <a:prstGeom prst="rect">
            <a:avLst/>
          </a:prstGeom>
        </p:spPr>
      </p:pic>
      <p:cxnSp>
        <p:nvCxnSpPr>
          <p:cNvPr id="114" name="Straight Connector 113"/>
          <p:cNvCxnSpPr/>
          <p:nvPr/>
        </p:nvCxnSpPr>
        <p:spPr bwMode="auto">
          <a:xfrm>
            <a:off x="8136656" y="4931965"/>
            <a:ext cx="12961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8136656" y="4283893"/>
            <a:ext cx="0" cy="648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8640712" y="424382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Memory</a:t>
            </a: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5328591" y="5820566"/>
            <a:ext cx="432048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131405" y="2870924"/>
            <a:ext cx="2648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Shares / follow-ups</a:t>
            </a:r>
            <a:br>
              <a:rPr lang="en-US" sz="2400" b="1" dirty="0">
                <a:latin typeface="Calibri"/>
                <a:cs typeface="Calibri"/>
              </a:rPr>
            </a:br>
            <a:r>
              <a:rPr lang="en-US" sz="2000" b="1" dirty="0">
                <a:latin typeface="Calibri"/>
                <a:cs typeface="Calibri"/>
              </a:rPr>
              <a:t>(modeled)</a:t>
            </a:r>
          </a:p>
        </p:txBody>
      </p:sp>
      <p:sp>
        <p:nvSpPr>
          <p:cNvPr id="123" name="Left Brace 122"/>
          <p:cNvSpPr/>
          <p:nvPr/>
        </p:nvSpPr>
        <p:spPr bwMode="auto">
          <a:xfrm>
            <a:off x="2950434" y="2272213"/>
            <a:ext cx="217670" cy="20116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Left Brace 124"/>
          <p:cNvSpPr/>
          <p:nvPr/>
        </p:nvSpPr>
        <p:spPr bwMode="auto">
          <a:xfrm>
            <a:off x="2950434" y="1696149"/>
            <a:ext cx="217670" cy="54864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" y="457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4128" y="3707830"/>
            <a:ext cx="288031" cy="28803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4128" y="3203773"/>
            <a:ext cx="288031" cy="288031"/>
          </a:xfrm>
          <a:prstGeom prst="rect">
            <a:avLst/>
          </a:prstGeom>
        </p:spPr>
      </p:pic>
      <p:sp>
        <p:nvSpPr>
          <p:cNvPr id="58" name="Text Placeholder 2"/>
          <p:cNvSpPr txBox="1">
            <a:spLocks/>
          </p:cNvSpPr>
          <p:nvPr/>
        </p:nvSpPr>
        <p:spPr bwMode="auto">
          <a:xfrm>
            <a:off x="6480472" y="7198329"/>
            <a:ext cx="35283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[Gomez-Rodriguez et al., ICML 2011]</a:t>
            </a:r>
          </a:p>
        </p:txBody>
      </p:sp>
    </p:spTree>
    <p:extLst>
      <p:ext uri="{BB962C8B-B14F-4D97-AF65-F5344CB8AC3E}">
        <p14:creationId xmlns:p14="http://schemas.microsoft.com/office/powerpoint/2010/main" val="413195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 animBg="1"/>
      <p:bldP spid="109" grpId="0"/>
      <p:bldP spid="110" grpId="0"/>
      <p:bldP spid="111" grpId="0" animBg="1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9463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Model inference from multiple cascades</a:t>
            </a:r>
            <a:endParaRPr lang="en-US" sz="4000" i="1" dirty="0">
              <a:latin typeface="Calibri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00552" y="6857949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143768" y="1710605"/>
            <a:ext cx="2953912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Conditional intensities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56" y="2627709"/>
            <a:ext cx="996928" cy="545137"/>
          </a:xfrm>
          <a:prstGeom prst="rect">
            <a:avLst/>
          </a:prstGeom>
        </p:spPr>
      </p:pic>
      <p:sp>
        <p:nvSpPr>
          <p:cNvPr id="23" name="Up-Down Arrow 22"/>
          <p:cNvSpPr/>
          <p:nvPr/>
        </p:nvSpPr>
        <p:spPr bwMode="auto">
          <a:xfrm rot="5400000">
            <a:off x="3294980" y="1367705"/>
            <a:ext cx="838200" cy="1524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4968304" y="1763613"/>
            <a:ext cx="475252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 log-likelihood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2" y="2369765"/>
            <a:ext cx="4392488" cy="969975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 bwMode="auto">
          <a:xfrm>
            <a:off x="724024" y="3844205"/>
            <a:ext cx="3581400" cy="1447800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Bent Arrow 27"/>
          <p:cNvSpPr/>
          <p:nvPr/>
        </p:nvSpPr>
        <p:spPr bwMode="auto">
          <a:xfrm rot="10800000">
            <a:off x="4680273" y="3560341"/>
            <a:ext cx="3020400" cy="11556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647824" y="3892828"/>
            <a:ext cx="37338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Maximum likelihood approach to find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model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parameters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!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19832" y="5703453"/>
            <a:ext cx="7843664" cy="1170432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1056432" y="5877265"/>
            <a:ext cx="7282656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For any choice </a:t>
            </a:r>
            <a:r>
              <a:rPr lang="en-US" sz="28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parametric memory,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he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maximum likelihood 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problem is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convex in B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6120432" y="4725251"/>
            <a:ext cx="3733800" cy="78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Sum up log-likelihoods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of multiple cascades!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6336456" y="7164213"/>
            <a:ext cx="36724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[Gomez-Rodriguez et al., ICML 2011]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376" y="3145536"/>
            <a:ext cx="163218" cy="1440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896" y="2834640"/>
            <a:ext cx="163218" cy="144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568" y="2871216"/>
            <a:ext cx="153617" cy="1440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496" y="2871216"/>
            <a:ext cx="153617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Topic-sensitive intensities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719832" y="1948176"/>
            <a:ext cx="5715745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400" b="1" dirty="0">
                <a:latin typeface="Calibri"/>
              </a:rPr>
              <a:t>Topic-modulated influence: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53" y="2731409"/>
            <a:ext cx="2592288" cy="12575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123209" y="3556896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Placeholder 2"/>
          <p:cNvSpPr txBox="1">
            <a:spLocks/>
          </p:cNvSpPr>
          <p:nvPr/>
        </p:nvSpPr>
        <p:spPr bwMode="auto">
          <a:xfrm>
            <a:off x="2259113" y="4348984"/>
            <a:ext cx="189093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dirty="0">
                <a:latin typeface="Calibri"/>
              </a:rPr>
              <a:t>LDA weight </a:t>
            </a:r>
            <a:br>
              <a:rPr lang="en-US" sz="3000" b="1" dirty="0">
                <a:latin typeface="Calibri"/>
              </a:rPr>
            </a:br>
            <a:r>
              <a:rPr lang="en-US" sz="3000" b="1" dirty="0">
                <a:latin typeface="Calibri"/>
              </a:rPr>
              <a:t>for topic 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345" y="3916936"/>
            <a:ext cx="3799284" cy="1663101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200800" y="7164213"/>
            <a:ext cx="302408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[Du et al., AISTATS 2013]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16" y="3153221"/>
            <a:ext cx="571500" cy="48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48" y="3131765"/>
            <a:ext cx="571500" cy="48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048" y="3059757"/>
            <a:ext cx="144016" cy="2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173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8</a:t>
            </a:fld>
            <a:endParaRPr lang="fi-FI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40" y="2021682"/>
            <a:ext cx="5715000" cy="2077371"/>
          </a:xfrm>
          <a:prstGeom prst="rect">
            <a:avLst/>
          </a:prstGeom>
        </p:spPr>
      </p:pic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468312" y="4615333"/>
            <a:ext cx="4800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Propagation over networks</a:t>
            </a:r>
            <a:b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with variable influence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8660953" y="2498853"/>
            <a:ext cx="1153559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#greece</a:t>
            </a:r>
            <a:br>
              <a:rPr lang="en-US" sz="2400" b="1" kern="0" dirty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retweets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5" name="Group 197"/>
          <p:cNvGrpSpPr/>
          <p:nvPr/>
        </p:nvGrpSpPr>
        <p:grpSpPr>
          <a:xfrm>
            <a:off x="4632913" y="5299770"/>
            <a:ext cx="1676399" cy="1143000"/>
            <a:chOff x="5116512" y="1722437"/>
            <a:chExt cx="1778381" cy="1219200"/>
          </a:xfrm>
        </p:grpSpPr>
        <p:cxnSp>
          <p:nvCxnSpPr>
            <p:cNvPr id="199" name="Straight Arrow Connector 198"/>
            <p:cNvCxnSpPr>
              <a:stCxn id="218" idx="2"/>
            </p:cNvCxnSpPr>
            <p:nvPr/>
          </p:nvCxnSpPr>
          <p:spPr>
            <a:xfrm rot="10800000" flipH="1">
              <a:off x="5674748" y="2432303"/>
              <a:ext cx="358866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5116512" y="206965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5650824" y="1899903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Straight Arrow Connector 201"/>
            <p:cNvCxnSpPr>
              <a:stCxn id="200" idx="6"/>
              <a:endCxn id="201" idx="2"/>
            </p:cNvCxnSpPr>
            <p:nvPr/>
          </p:nvCxnSpPr>
          <p:spPr>
            <a:xfrm flipV="1">
              <a:off x="5260058" y="1969347"/>
              <a:ext cx="390765" cy="1697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1" idx="5"/>
            </p:cNvCxnSpPr>
            <p:nvPr/>
          </p:nvCxnSpPr>
          <p:spPr>
            <a:xfrm rot="16200000" flipH="1">
              <a:off x="5731618" y="2060181"/>
              <a:ext cx="364748" cy="2812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218" idx="2"/>
            </p:cNvCxnSpPr>
            <p:nvPr/>
          </p:nvCxnSpPr>
          <p:spPr>
            <a:xfrm>
              <a:off x="5459429" y="2432303"/>
              <a:ext cx="215320" cy="540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201" idx="3"/>
            </p:cNvCxnSpPr>
            <p:nvPr/>
          </p:nvCxnSpPr>
          <p:spPr>
            <a:xfrm rot="5400000" flipH="1" flipV="1">
              <a:off x="5372752" y="2084105"/>
              <a:ext cx="364748" cy="2334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201" idx="4"/>
              <a:endCxn id="218" idx="0"/>
            </p:cNvCxnSpPr>
            <p:nvPr/>
          </p:nvCxnSpPr>
          <p:spPr>
            <a:xfrm rot="16200000" flipH="1">
              <a:off x="5545519" y="2215868"/>
              <a:ext cx="378081" cy="239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6232984" y="1722437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751347" y="2015642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6300954" y="2108234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0" name="Straight Arrow Connector 209"/>
            <p:cNvCxnSpPr>
              <a:stCxn id="208" idx="1"/>
              <a:endCxn id="207" idx="5"/>
            </p:cNvCxnSpPr>
            <p:nvPr/>
          </p:nvCxnSpPr>
          <p:spPr>
            <a:xfrm rot="16200000" flipV="1">
              <a:off x="6466440" y="1730054"/>
              <a:ext cx="194997" cy="416859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09" idx="0"/>
              <a:endCxn id="207" idx="4"/>
            </p:cNvCxnSpPr>
            <p:nvPr/>
          </p:nvCxnSpPr>
          <p:spPr>
            <a:xfrm rot="16200000" flipV="1">
              <a:off x="6215288" y="1950794"/>
              <a:ext cx="246910" cy="67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209" idx="3"/>
              <a:endCxn id="221" idx="7"/>
            </p:cNvCxnSpPr>
            <p:nvPr/>
          </p:nvCxnSpPr>
          <p:spPr>
            <a:xfrm rot="5400000">
              <a:off x="6160766" y="2222618"/>
              <a:ext cx="157048" cy="165373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201" idx="6"/>
              <a:endCxn id="207" idx="3"/>
            </p:cNvCxnSpPr>
            <p:nvPr/>
          </p:nvCxnSpPr>
          <p:spPr>
            <a:xfrm flipV="1">
              <a:off x="5794370" y="1840984"/>
              <a:ext cx="459636" cy="1283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endCxn id="218" idx="4"/>
            </p:cNvCxnSpPr>
            <p:nvPr/>
          </p:nvCxnSpPr>
          <p:spPr>
            <a:xfrm rot="16200000" flipV="1">
              <a:off x="5631041" y="2671238"/>
              <a:ext cx="246910" cy="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5763129" y="2531500"/>
              <a:ext cx="341600" cy="2414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 flipH="1" flipV="1">
              <a:off x="5264200" y="2625188"/>
              <a:ext cx="246910" cy="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209" idx="6"/>
              <a:endCxn id="208" idx="3"/>
            </p:cNvCxnSpPr>
            <p:nvPr/>
          </p:nvCxnSpPr>
          <p:spPr>
            <a:xfrm flipV="1">
              <a:off x="6444501" y="2134190"/>
              <a:ext cx="327867" cy="43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5674748" y="2416871"/>
              <a:ext cx="143546" cy="13888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5691225" y="280275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5318231" y="2748070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6034079" y="2363489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16347" y="2359843"/>
              <a:ext cx="143546" cy="13888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83"/>
          <p:cNvGrpSpPr/>
          <p:nvPr/>
        </p:nvGrpSpPr>
        <p:grpSpPr>
          <a:xfrm>
            <a:off x="6385513" y="5301133"/>
            <a:ext cx="1676399" cy="1143000"/>
            <a:chOff x="6385513" y="6142037"/>
            <a:chExt cx="1676399" cy="1143000"/>
          </a:xfrm>
        </p:grpSpPr>
        <p:cxnSp>
          <p:nvCxnSpPr>
            <p:cNvPr id="224" name="Straight Arrow Connector 223"/>
            <p:cNvCxnSpPr>
              <a:stCxn id="243" idx="2"/>
            </p:cNvCxnSpPr>
            <p:nvPr/>
          </p:nvCxnSpPr>
          <p:spPr>
            <a:xfrm rot="10800000" flipH="1">
              <a:off x="6911737" y="6807536"/>
              <a:ext cx="338287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6385513" y="6467553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6889185" y="6308411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7" name="Straight Arrow Connector 226"/>
            <p:cNvCxnSpPr>
              <a:stCxn id="225" idx="4"/>
              <a:endCxn id="247" idx="1"/>
            </p:cNvCxnSpPr>
            <p:nvPr/>
          </p:nvCxnSpPr>
          <p:spPr>
            <a:xfrm rot="16200000" flipH="1">
              <a:off x="6442981" y="6607949"/>
              <a:ext cx="160913" cy="140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243" idx="2"/>
            </p:cNvCxnSpPr>
            <p:nvPr/>
          </p:nvCxnSpPr>
          <p:spPr>
            <a:xfrm>
              <a:off x="6708765" y="6807536"/>
              <a:ext cx="202972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endCxn id="226" idx="3"/>
            </p:cNvCxnSpPr>
            <p:nvPr/>
          </p:nvCxnSpPr>
          <p:spPr>
            <a:xfrm rot="5400000" flipH="1" flipV="1">
              <a:off x="6627999" y="6480499"/>
              <a:ext cx="341951" cy="220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26" idx="4"/>
              <a:endCxn id="243" idx="0"/>
            </p:cNvCxnSpPr>
            <p:nvPr/>
          </p:nvCxnSpPr>
          <p:spPr>
            <a:xfrm rot="16200000" flipH="1">
              <a:off x="6790893" y="6604567"/>
              <a:ext cx="354451" cy="2255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7437960" y="6142037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7926598" y="6416917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7502033" y="6503722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5" name="Straight Arrow Connector 234"/>
            <p:cNvCxnSpPr>
              <a:stCxn id="233" idx="1"/>
              <a:endCxn id="232" idx="5"/>
            </p:cNvCxnSpPr>
            <p:nvPr/>
          </p:nvCxnSpPr>
          <p:spPr>
            <a:xfrm rot="16200000" flipV="1">
              <a:off x="7658531" y="6148104"/>
              <a:ext cx="182810" cy="39295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234" idx="0"/>
              <a:endCxn id="232" idx="4"/>
            </p:cNvCxnSpPr>
            <p:nvPr/>
          </p:nvCxnSpPr>
          <p:spPr>
            <a:xfrm rot="16200000" flipV="1">
              <a:off x="7421916" y="6355947"/>
              <a:ext cx="231478" cy="64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32" idx="3"/>
              <a:endCxn id="246" idx="7"/>
            </p:cNvCxnSpPr>
            <p:nvPr/>
          </p:nvCxnSpPr>
          <p:spPr>
            <a:xfrm rot="5400000">
              <a:off x="7157411" y="6461725"/>
              <a:ext cx="508915" cy="9181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226" idx="6"/>
              <a:endCxn id="232" idx="3"/>
            </p:cNvCxnSpPr>
            <p:nvPr/>
          </p:nvCxnSpPr>
          <p:spPr>
            <a:xfrm flipV="1">
              <a:off x="7024499" y="6253175"/>
              <a:ext cx="433278" cy="1203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endCxn id="243" idx="4"/>
            </p:cNvCxnSpPr>
            <p:nvPr/>
          </p:nvCxnSpPr>
          <p:spPr>
            <a:xfrm rot="16200000" flipV="1">
              <a:off x="6871172" y="7031497"/>
              <a:ext cx="231478" cy="150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 rot="5400000" flipH="1" flipV="1">
              <a:off x="6995930" y="6899911"/>
              <a:ext cx="320250" cy="227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45" idx="7"/>
              <a:endCxn id="243" idx="3"/>
            </p:cNvCxnSpPr>
            <p:nvPr/>
          </p:nvCxnSpPr>
          <p:spPr>
            <a:xfrm rot="5400000" flipH="1" flipV="1">
              <a:off x="6702143" y="6893227"/>
              <a:ext cx="218428" cy="24039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34" idx="6"/>
              <a:endCxn id="233" idx="3"/>
            </p:cNvCxnSpPr>
            <p:nvPr/>
          </p:nvCxnSpPr>
          <p:spPr>
            <a:xfrm flipV="1">
              <a:off x="7637348" y="6528055"/>
              <a:ext cx="309065" cy="407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/>
            <p:cNvSpPr/>
            <p:nvPr/>
          </p:nvSpPr>
          <p:spPr>
            <a:xfrm>
              <a:off x="6911737" y="6793069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Oval 243"/>
            <p:cNvSpPr/>
            <p:nvPr/>
          </p:nvSpPr>
          <p:spPr>
            <a:xfrm>
              <a:off x="6927269" y="7154830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244"/>
            <p:cNvSpPr/>
            <p:nvPr/>
          </p:nvSpPr>
          <p:spPr>
            <a:xfrm>
              <a:off x="6575664" y="7103568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7250462" y="6743023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246"/>
            <p:cNvSpPr/>
            <p:nvPr/>
          </p:nvSpPr>
          <p:spPr>
            <a:xfrm>
              <a:off x="6573888" y="6739605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9052513" y="461397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274" name="Straight Connector 273"/>
          <p:cNvCxnSpPr/>
          <p:nvPr/>
        </p:nvCxnSpPr>
        <p:spPr bwMode="auto">
          <a:xfrm>
            <a:off x="5166313" y="5147145"/>
            <a:ext cx="38100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75" name="Rectangle 274"/>
          <p:cNvSpPr/>
          <p:nvPr/>
        </p:nvSpPr>
        <p:spPr>
          <a:xfrm>
            <a:off x="4701014" y="461397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charset="0"/>
              </a:rPr>
              <a:t>0</a:t>
            </a:r>
            <a:endParaRPr lang="en-US" sz="3600" b="1" baseline="-25000" dirty="0"/>
          </a:p>
        </p:txBody>
      </p:sp>
      <p:grpSp>
        <p:nvGrpSpPr>
          <p:cNvPr id="7" name="Group 291"/>
          <p:cNvGrpSpPr/>
          <p:nvPr/>
        </p:nvGrpSpPr>
        <p:grpSpPr>
          <a:xfrm>
            <a:off x="8138113" y="5301133"/>
            <a:ext cx="1676399" cy="1143000"/>
            <a:chOff x="8138113" y="6142037"/>
            <a:chExt cx="1676399" cy="1143000"/>
          </a:xfrm>
        </p:grpSpPr>
        <p:cxnSp>
          <p:nvCxnSpPr>
            <p:cNvPr id="249" name="Straight Arrow Connector 248"/>
            <p:cNvCxnSpPr>
              <a:stCxn id="268" idx="2"/>
            </p:cNvCxnSpPr>
            <p:nvPr/>
          </p:nvCxnSpPr>
          <p:spPr>
            <a:xfrm rot="10800000" flipH="1">
              <a:off x="8664337" y="6807536"/>
              <a:ext cx="338287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8138113" y="6467553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Oval 250"/>
            <p:cNvSpPr/>
            <p:nvPr/>
          </p:nvSpPr>
          <p:spPr>
            <a:xfrm>
              <a:off x="8641785" y="6308411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2" name="Straight Arrow Connector 251"/>
            <p:cNvCxnSpPr>
              <a:stCxn id="250" idx="6"/>
              <a:endCxn id="251" idx="2"/>
            </p:cNvCxnSpPr>
            <p:nvPr/>
          </p:nvCxnSpPr>
          <p:spPr>
            <a:xfrm flipV="1">
              <a:off x="8273427" y="6373515"/>
              <a:ext cx="368356" cy="15914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51" idx="5"/>
            </p:cNvCxnSpPr>
            <p:nvPr/>
          </p:nvCxnSpPr>
          <p:spPr>
            <a:xfrm rot="16200000" flipH="1">
              <a:off x="8718886" y="6457947"/>
              <a:ext cx="341951" cy="26515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endCxn id="268" idx="2"/>
            </p:cNvCxnSpPr>
            <p:nvPr/>
          </p:nvCxnSpPr>
          <p:spPr>
            <a:xfrm>
              <a:off x="8461365" y="6807536"/>
              <a:ext cx="202972" cy="506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251" idx="3"/>
            </p:cNvCxnSpPr>
            <p:nvPr/>
          </p:nvCxnSpPr>
          <p:spPr>
            <a:xfrm rot="5400000" flipH="1" flipV="1">
              <a:off x="8380599" y="6480499"/>
              <a:ext cx="341951" cy="220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51" idx="4"/>
              <a:endCxn id="268" idx="0"/>
            </p:cNvCxnSpPr>
            <p:nvPr/>
          </p:nvCxnSpPr>
          <p:spPr>
            <a:xfrm rot="16200000" flipH="1">
              <a:off x="8543493" y="6604567"/>
              <a:ext cx="354451" cy="2255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9190560" y="6142037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Oval 257"/>
            <p:cNvSpPr/>
            <p:nvPr/>
          </p:nvSpPr>
          <p:spPr>
            <a:xfrm>
              <a:off x="9679198" y="6416917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9254633" y="6503722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0" name="Straight Arrow Connector 259"/>
            <p:cNvCxnSpPr>
              <a:stCxn id="258" idx="1"/>
              <a:endCxn id="257" idx="5"/>
            </p:cNvCxnSpPr>
            <p:nvPr/>
          </p:nvCxnSpPr>
          <p:spPr>
            <a:xfrm rot="16200000" flipV="1">
              <a:off x="9411131" y="6148104"/>
              <a:ext cx="182810" cy="3929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259" idx="0"/>
              <a:endCxn id="257" idx="4"/>
            </p:cNvCxnSpPr>
            <p:nvPr/>
          </p:nvCxnSpPr>
          <p:spPr>
            <a:xfrm rot="16200000" flipV="1">
              <a:off x="9174516" y="6355947"/>
              <a:ext cx="231478" cy="64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9" idx="3"/>
              <a:endCxn id="271" idx="7"/>
            </p:cNvCxnSpPr>
            <p:nvPr/>
          </p:nvCxnSpPr>
          <p:spPr>
            <a:xfrm rot="5400000">
              <a:off x="9122889" y="6610530"/>
              <a:ext cx="147233" cy="15589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endCxn id="268" idx="4"/>
            </p:cNvCxnSpPr>
            <p:nvPr/>
          </p:nvCxnSpPr>
          <p:spPr>
            <a:xfrm rot="16200000" flipV="1">
              <a:off x="8623772" y="7031497"/>
              <a:ext cx="231478" cy="150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5400000" flipH="1" flipV="1">
              <a:off x="8748530" y="6899911"/>
              <a:ext cx="320250" cy="227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270" idx="7"/>
              <a:endCxn id="268" idx="3"/>
            </p:cNvCxnSpPr>
            <p:nvPr/>
          </p:nvCxnSpPr>
          <p:spPr>
            <a:xfrm rot="5400000" flipH="1" flipV="1">
              <a:off x="8454743" y="6893227"/>
              <a:ext cx="218428" cy="2403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59" idx="6"/>
              <a:endCxn id="258" idx="3"/>
            </p:cNvCxnSpPr>
            <p:nvPr/>
          </p:nvCxnSpPr>
          <p:spPr>
            <a:xfrm flipV="1">
              <a:off x="9389948" y="6528055"/>
              <a:ext cx="309065" cy="407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/>
            <p:nvPr/>
          </p:nvSpPr>
          <p:spPr>
            <a:xfrm>
              <a:off x="8664337" y="6793069"/>
              <a:ext cx="135314" cy="130207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/>
            <p:cNvSpPr/>
            <p:nvPr/>
          </p:nvSpPr>
          <p:spPr>
            <a:xfrm>
              <a:off x="8679869" y="7154830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8328264" y="7103568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9003062" y="6743023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8326488" y="6739605"/>
              <a:ext cx="135314" cy="130207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9" name="Straight Arrow Connector 288"/>
            <p:cNvCxnSpPr>
              <a:stCxn id="270" idx="0"/>
              <a:endCxn id="272" idx="4"/>
            </p:cNvCxnSpPr>
            <p:nvPr/>
          </p:nvCxnSpPr>
          <p:spPr bwMode="auto">
            <a:xfrm rot="16200000" flipV="1">
              <a:off x="8278155" y="6985802"/>
              <a:ext cx="233756" cy="17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91" name="Straight Arrow Connector 290"/>
            <p:cNvCxnSpPr>
              <a:stCxn id="250" idx="5"/>
              <a:endCxn id="272" idx="0"/>
            </p:cNvCxnSpPr>
            <p:nvPr/>
          </p:nvCxnSpPr>
          <p:spPr bwMode="auto">
            <a:xfrm rot="16200000" flipH="1">
              <a:off x="8243422" y="6588881"/>
              <a:ext cx="160913" cy="1405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sp>
        <p:nvSpPr>
          <p:cNvPr id="169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Dynamic influence</a:t>
            </a:r>
          </a:p>
        </p:txBody>
      </p:sp>
      <p:sp>
        <p:nvSpPr>
          <p:cNvPr id="198" name="Text Placeholder 2"/>
          <p:cNvSpPr txBox="1">
            <a:spLocks/>
          </p:cNvSpPr>
          <p:nvPr/>
        </p:nvSpPr>
        <p:spPr bwMode="auto">
          <a:xfrm>
            <a:off x="620711" y="1700460"/>
            <a:ext cx="8020001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dirty="0">
                <a:latin typeface="Calibri"/>
              </a:rPr>
              <a:t>In some cases, influence change over time:</a:t>
            </a:r>
          </a:p>
        </p:txBody>
      </p: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5904408" y="7092206"/>
            <a:ext cx="388843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dirty="0">
                <a:latin typeface="Calibri"/>
              </a:rPr>
              <a:t>[Gomez-Rodriguez et al., WSDM 2013]</a:t>
            </a:r>
          </a:p>
        </p:txBody>
      </p:sp>
    </p:spTree>
    <p:extLst>
      <p:ext uri="{BB962C8B-B14F-4D97-AF65-F5344CB8AC3E}">
        <p14:creationId xmlns:p14="http://schemas.microsoft.com/office/powerpoint/2010/main" val="23693646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9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Memetracker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0" y="1979637"/>
            <a:ext cx="8702308" cy="4248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4528" y="6228109"/>
            <a:ext cx="262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</a:rPr>
              <a:t>[Leskovec et al., KDD ’09]</a:t>
            </a:r>
          </a:p>
        </p:txBody>
      </p:sp>
    </p:spTree>
    <p:extLst>
      <p:ext uri="{BB962C8B-B14F-4D97-AF65-F5344CB8AC3E}">
        <p14:creationId xmlns:p14="http://schemas.microsoft.com/office/powerpoint/2010/main" val="19183949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28752</TotalTime>
  <Words>974</Words>
  <Application>Microsoft Macintosh PowerPoint</Application>
  <PresentationFormat>Custom</PresentationFormat>
  <Paragraphs>241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DejaVu Sans</vt:lpstr>
      <vt:lpstr>StarSymbol</vt:lpstr>
      <vt:lpstr>Times New Roman</vt:lpstr>
      <vt:lpstr>Wingdings</vt:lpstr>
      <vt:lpstr>Glossy</vt:lpstr>
      <vt:lpstr>PowerPoint Presentation</vt:lpstr>
      <vt:lpstr>PowerPoint Presentation</vt:lpstr>
      <vt:lpstr>An example: information cascade</vt:lpstr>
      <vt:lpstr>Information cascade representation</vt:lpstr>
      <vt:lpstr>Information cascade intensity </vt:lpstr>
      <vt:lpstr>Model inference from multiple cascades</vt:lpstr>
      <vt:lpstr>Topic-sensitive intensities</vt:lpstr>
      <vt:lpstr>PowerPoint Presentation</vt:lpstr>
      <vt:lpstr>Memetracker</vt:lpstr>
      <vt:lpstr>Insights I: real world events</vt:lpstr>
      <vt:lpstr>Insights II: dynamic clusters</vt:lpstr>
      <vt:lpstr>PowerPoint Presentation</vt:lpstr>
      <vt:lpstr>Recurrent events: beyond cascades</vt:lpstr>
      <vt:lpstr>Recurrent events representation</vt:lpstr>
      <vt:lpstr>Recurrent events intensity</vt:lpstr>
      <vt:lpstr>PowerPoint Presentation</vt:lpstr>
      <vt:lpstr>PowerPoint Presentation</vt:lpstr>
      <vt:lpstr>Co-evolution as interwoven point processes (I)</vt:lpstr>
      <vt:lpstr>PowerPoint Presentation</vt:lpstr>
      <vt:lpstr>Intensity for information propagation</vt:lpstr>
      <vt:lpstr>Intensity for network evolution</vt:lpstr>
      <vt:lpstr>PowerPoint Presentation</vt:lpstr>
      <vt:lpstr>Retweet and link coevolution</vt:lpstr>
      <vt:lpstr>Model checking</vt:lpstr>
      <vt:lpstr>Information diffusion prediction</vt:lpstr>
      <vt:lpstr>Network properties &amp; cascade patterns</vt:lpstr>
      <vt:lpstr>Degree distributions</vt:lpstr>
      <vt:lpstr>Small (shrinking) diameters</vt:lpstr>
      <vt:lpstr>Clustering coefficient</vt:lpstr>
      <vt:lpstr>Different type of networks</vt:lpstr>
      <vt:lpstr>Cascade patterns: size</vt:lpstr>
      <vt:lpstr>Cascade patterns: depth</vt:lpstr>
      <vt:lpstr>Cascade patterns: structure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Microsoft Office User</cp:lastModifiedBy>
  <cp:revision>4484</cp:revision>
  <dcterms:created xsi:type="dcterms:W3CDTF">2014-02-12T10:07:58Z</dcterms:created>
  <dcterms:modified xsi:type="dcterms:W3CDTF">2019-01-07T09:40:13Z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